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18C"/>
    <a:srgbClr val="686F89"/>
    <a:srgbClr val="6A7289"/>
    <a:srgbClr val="EEEFF1"/>
    <a:srgbClr val="EBECF0"/>
    <a:srgbClr val="E6E6E6"/>
    <a:srgbClr val="022C51"/>
    <a:srgbClr val="032950"/>
    <a:srgbClr val="FFFFFF"/>
    <a:srgbClr val="EE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6" autoAdjust="0"/>
    <p:restoredTop sz="94554" autoAdjust="0"/>
  </p:normalViewPr>
  <p:slideViewPr>
    <p:cSldViewPr>
      <p:cViewPr varScale="1">
        <p:scale>
          <a:sx n="77" d="100"/>
          <a:sy n="77" d="100"/>
        </p:scale>
        <p:origin x="147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EA2D1-F568-4BF4-943B-A9A42F296BB9}" type="datetimeFigureOut">
              <a:rPr lang="pt-BR" smtClean="0"/>
              <a:t>19/05/2026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F5CFF-F896-427A-A4C4-930A6C8CA4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8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F5CFF-F896-427A-A4C4-930A6C8CA4B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05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89A26-F6D5-92F6-BF96-25EB1A3D799D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O que é a Agência Senado?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4ADA8F3-A9BA-7069-2E1A-B6BA062ECD86}"/>
              </a:ext>
            </a:extLst>
          </p:cNvPr>
          <p:cNvSpPr/>
          <p:nvPr/>
        </p:nvSpPr>
        <p:spPr>
          <a:xfrm>
            <a:off x="3670300" y="3721100"/>
            <a:ext cx="8775700" cy="4762500"/>
          </a:xfrm>
          <a:custGeom>
            <a:avLst/>
            <a:gdLst>
              <a:gd name="connsiteX0" fmla="*/ 2451100 w 8775700"/>
              <a:gd name="connsiteY0" fmla="*/ 0 h 4762500"/>
              <a:gd name="connsiteX1" fmla="*/ 2451100 w 8775700"/>
              <a:gd name="connsiteY1" fmla="*/ 76200 h 4762500"/>
              <a:gd name="connsiteX2" fmla="*/ 1917700 w 8775700"/>
              <a:gd name="connsiteY2" fmla="*/ 952500 h 4762500"/>
              <a:gd name="connsiteX3" fmla="*/ 571500 w 8775700"/>
              <a:gd name="connsiteY3" fmla="*/ 1181100 h 4762500"/>
              <a:gd name="connsiteX4" fmla="*/ 0 w 8775700"/>
              <a:gd name="connsiteY4" fmla="*/ 2336800 h 4762500"/>
              <a:gd name="connsiteX5" fmla="*/ 647700 w 8775700"/>
              <a:gd name="connsiteY5" fmla="*/ 3594100 h 4762500"/>
              <a:gd name="connsiteX6" fmla="*/ 2057400 w 8775700"/>
              <a:gd name="connsiteY6" fmla="*/ 3683000 h 4762500"/>
              <a:gd name="connsiteX7" fmla="*/ 2641600 w 8775700"/>
              <a:gd name="connsiteY7" fmla="*/ 4762500 h 4762500"/>
              <a:gd name="connsiteX8" fmla="*/ 4076700 w 8775700"/>
              <a:gd name="connsiteY8" fmla="*/ 4724400 h 4762500"/>
              <a:gd name="connsiteX9" fmla="*/ 8166100 w 8775700"/>
              <a:gd name="connsiteY9" fmla="*/ 4724400 h 4762500"/>
              <a:gd name="connsiteX10" fmla="*/ 8775700 w 8775700"/>
              <a:gd name="connsiteY10" fmla="*/ 3530600 h 4762500"/>
              <a:gd name="connsiteX11" fmla="*/ 8039100 w 8775700"/>
              <a:gd name="connsiteY11" fmla="*/ 2387600 h 4762500"/>
              <a:gd name="connsiteX12" fmla="*/ 8674100 w 8775700"/>
              <a:gd name="connsiteY12" fmla="*/ 1206500 h 4762500"/>
              <a:gd name="connsiteX13" fmla="*/ 8001000 w 8775700"/>
              <a:gd name="connsiteY13" fmla="*/ 50800 h 4762500"/>
              <a:gd name="connsiteX14" fmla="*/ 6667500 w 8775700"/>
              <a:gd name="connsiteY14" fmla="*/ 63500 h 4762500"/>
              <a:gd name="connsiteX15" fmla="*/ 2451100 w 8775700"/>
              <a:gd name="connsiteY15" fmla="*/ 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75700" h="4762500">
                <a:moveTo>
                  <a:pt x="2451100" y="0"/>
                </a:moveTo>
                <a:lnTo>
                  <a:pt x="2451100" y="76200"/>
                </a:lnTo>
                <a:lnTo>
                  <a:pt x="1917700" y="952500"/>
                </a:lnTo>
                <a:lnTo>
                  <a:pt x="571500" y="1181100"/>
                </a:lnTo>
                <a:lnTo>
                  <a:pt x="0" y="2336800"/>
                </a:lnTo>
                <a:lnTo>
                  <a:pt x="647700" y="3594100"/>
                </a:lnTo>
                <a:lnTo>
                  <a:pt x="2057400" y="3683000"/>
                </a:lnTo>
                <a:lnTo>
                  <a:pt x="2641600" y="4762500"/>
                </a:lnTo>
                <a:lnTo>
                  <a:pt x="4076700" y="4724400"/>
                </a:lnTo>
                <a:lnTo>
                  <a:pt x="8166100" y="4724400"/>
                </a:lnTo>
                <a:lnTo>
                  <a:pt x="8775700" y="3530600"/>
                </a:lnTo>
                <a:lnTo>
                  <a:pt x="8039100" y="2387600"/>
                </a:lnTo>
                <a:lnTo>
                  <a:pt x="8674100" y="1206500"/>
                </a:lnTo>
                <a:lnTo>
                  <a:pt x="8001000" y="50800"/>
                </a:lnTo>
                <a:lnTo>
                  <a:pt x="6667500" y="63500"/>
                </a:lnTo>
                <a:lnTo>
                  <a:pt x="24511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72928DB-2D8D-6E48-BD4B-4DA276F66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44581"/>
              </p:ext>
            </p:extLst>
          </p:nvPr>
        </p:nvGraphicFramePr>
        <p:xfrm>
          <a:off x="3162300" y="3318838"/>
          <a:ext cx="9931400" cy="445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324605" imgH="10460744" progId="">
                  <p:embed/>
                </p:oleObj>
              </mc:Choice>
              <mc:Fallback>
                <p:oleObj r:id="rId4" imgW="23324605" imgH="1046074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2300" y="3318838"/>
                        <a:ext cx="9931400" cy="445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4CC2E14A-3DB6-C64C-D018-9805F984168F}"/>
              </a:ext>
            </a:extLst>
          </p:cNvPr>
          <p:cNvSpPr txBox="1"/>
          <p:nvPr/>
        </p:nvSpPr>
        <p:spPr>
          <a:xfrm>
            <a:off x="9347200" y="3962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" panose="020B0004020202020204" pitchFamily="34" charset="0"/>
              </a:rPr>
              <a:t>Clara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7197A61D-013D-9B0D-3A08-2B975A4A6763}"/>
              </a:ext>
            </a:extLst>
          </p:cNvPr>
          <p:cNvSpPr txBox="1"/>
          <p:nvPr/>
        </p:nvSpPr>
        <p:spPr>
          <a:xfrm>
            <a:off x="11364295" y="5083954"/>
            <a:ext cx="125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" panose="020B0004020202020204" pitchFamily="34" charset="0"/>
              </a:rPr>
              <a:t>Precisa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0B80345-500C-8C9B-829A-5F58AA6283DC}"/>
              </a:ext>
            </a:extLst>
          </p:cNvPr>
          <p:cNvSpPr txBox="1"/>
          <p:nvPr/>
        </p:nvSpPr>
        <p:spPr>
          <a:xfrm>
            <a:off x="11064240" y="7391400"/>
            <a:ext cx="178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" panose="020B0004020202020204" pitchFamily="34" charset="0"/>
              </a:rPr>
              <a:t>Confiável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2AE109D-068E-6A14-2A6C-EA41D1D831E2}"/>
              </a:ext>
            </a:extLst>
          </p:cNvPr>
          <p:cNvSpPr txBox="1"/>
          <p:nvPr/>
        </p:nvSpPr>
        <p:spPr>
          <a:xfrm>
            <a:off x="7440930" y="7386935"/>
            <a:ext cx="178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" panose="020B0004020202020204" pitchFamily="34" charset="0"/>
              </a:rPr>
              <a:t>Ágil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51D463B9-BF48-C0B6-EB80-4D11C1446A80}"/>
              </a:ext>
            </a:extLst>
          </p:cNvPr>
          <p:cNvSpPr txBox="1"/>
          <p:nvPr/>
        </p:nvSpPr>
        <p:spPr>
          <a:xfrm>
            <a:off x="7366000" y="5105400"/>
            <a:ext cx="178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ptos" panose="020B0004020202020204" pitchFamily="34" charset="0"/>
              </a:rPr>
              <a:t>Plural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9BF1971-32D6-3906-AF7B-D242D0E05543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Logotipo, Ícone">
            <a:extLst>
              <a:ext uri="{FF2B5EF4-FFF2-40B4-BE49-F238E27FC236}">
                <a16:creationId xmlns:a16="http://schemas.microsoft.com/office/drawing/2014/main" id="{7FED6E9B-EFB8-E112-FB5D-2EBEEEAC3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57832-858F-27DD-B645-8B2E3B26FF38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Diretrizes de cobertura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0998DE-6A08-C949-B512-EB98305F0E0C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ACF85EC6-7444-F3DF-DAF9-440779F4F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B100BDF-9262-3423-DD41-591553A6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5DACF-19BC-AAE6-5B7E-0A7C762C3B5A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Exemplo prático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E3B13FA-BFAE-7A26-C40C-64934BF21F81}"/>
              </a:ext>
            </a:extLst>
          </p:cNvPr>
          <p:cNvSpPr/>
          <p:nvPr/>
        </p:nvSpPr>
        <p:spPr>
          <a:xfrm>
            <a:off x="14909800" y="8763000"/>
            <a:ext cx="1346200" cy="381000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C6765DC9-67FD-1ABC-D14F-60F513275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D5FA969D-3739-3B74-B5B5-F7909860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1B7EC-F059-FE22-A548-695BFAD766F5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Exemplo prático</a:t>
            </a:r>
            <a:endParaRPr lang="pt-BR" sz="4400" b="1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C0757E2-F81A-C42E-60B0-03C65B030FBA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Logotipo, Ícone">
            <a:extLst>
              <a:ext uri="{FF2B5EF4-FFF2-40B4-BE49-F238E27FC236}">
                <a16:creationId xmlns:a16="http://schemas.microsoft.com/office/drawing/2014/main" id="{C3575E7D-8610-FB09-FE13-179E94C40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971C3-BDD0-5455-B2B9-7807BDBE1825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bg1"/>
                </a:solidFill>
                <a:latin typeface="Aptos" panose="020B0004020202020204" pitchFamily="34" charset="0"/>
              </a:rPr>
              <a:t>Conclusão</a:t>
            </a:r>
            <a:endParaRPr lang="pt-BR" sz="4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8638BA7-A439-AA49-2112-7C00D7DA17E0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0329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Logotipo, Ícone">
            <a:extLst>
              <a:ext uri="{FF2B5EF4-FFF2-40B4-BE49-F238E27FC236}">
                <a16:creationId xmlns:a16="http://schemas.microsoft.com/office/drawing/2014/main" id="{997876A1-A810-B66A-48D5-178A2AA0B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  <a:effectLst>
            <a:outerShdw blurRad="177800" dir="2700000" algn="tl" rotWithShape="0">
              <a:prstClr val="black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5C9E0-57E9-3431-BFBC-6BC3C43EA172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Aptos" panose="020B0004020202020204" pitchFamily="34" charset="0"/>
              </a:rPr>
              <a:t>Qual a sua missão?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4CC46B7-CB69-AC4F-1931-4B5BC7B3B473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0329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70961294-3E80-37C8-B153-A30F34A9D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  <a:effectLst>
            <a:outerShdw blurRad="177800" dir="2700000" algn="tl" rotWithShape="0">
              <a:prstClr val="black"/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216128E5-1D7E-E30E-44E7-A5EE08032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6F227-1E05-7D2C-F4E4-9529F4B42F30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O que a Agência oferece?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98B38A-1CD8-4116-E1E1-E6203D851A97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EA131571-BA4A-0DEB-43E9-7D6994673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7FA8A6C-C0D4-442C-DD18-65941FC3A19E}"/>
              </a:ext>
            </a:extLst>
          </p:cNvPr>
          <p:cNvSpPr/>
          <p:nvPr/>
        </p:nvSpPr>
        <p:spPr>
          <a:xfrm>
            <a:off x="3327400" y="3810000"/>
            <a:ext cx="2438400" cy="213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85C7CDDB-205A-5FF8-7150-F2DC5ED26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495800"/>
            <a:ext cx="2400557" cy="6306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67308-D848-0853-2883-B2F0170690A0}"/>
              </a:ext>
            </a:extLst>
          </p:cNvPr>
          <p:cNvSpPr txBox="1"/>
          <p:nvPr/>
        </p:nvSpPr>
        <p:spPr>
          <a:xfrm>
            <a:off x="736600" y="685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Aptos" panose="020B0004020202020204" pitchFamily="34" charset="0"/>
              </a:rPr>
              <a:t>Qual o alcance da Agência?</a:t>
            </a:r>
          </a:p>
          <a:p>
            <a:r>
              <a:rPr lang="pt-BR" sz="2800" dirty="0">
                <a:solidFill>
                  <a:schemeClr val="bg1"/>
                </a:solidFill>
                <a:latin typeface="Aptos" panose="020B0004020202020204" pitchFamily="34" charset="0"/>
              </a:rPr>
              <a:t>Números de 2025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A422D9-F32A-D594-392D-5C0B6572A2B1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0329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C6D0D4C1-9ED9-2A9B-5D87-40EBBD435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  <a:effectLst>
            <a:outerShdw blurRad="177800" dir="2700000" algn="tl" rotWithShape="0">
              <a:prstClr val="black"/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, Esquemático&#10;&#10;Descrição gerada automaticamente">
            <a:extLst>
              <a:ext uri="{FF2B5EF4-FFF2-40B4-BE49-F238E27FC236}">
                <a16:creationId xmlns:a16="http://schemas.microsoft.com/office/drawing/2014/main" id="{9DFCD4C5-CD07-58CF-B3E0-5EEFE70AC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3D53A-7066-25D8-76AE-28B901F13E5A}"/>
              </a:ext>
            </a:extLst>
          </p:cNvPr>
          <p:cNvSpPr txBox="1"/>
          <p:nvPr/>
        </p:nvSpPr>
        <p:spPr>
          <a:xfrm>
            <a:off x="736600" y="685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Aptos" panose="020B0004020202020204" pitchFamily="34" charset="0"/>
              </a:rPr>
              <a:t>Qual o alcance da Agência?</a:t>
            </a:r>
          </a:p>
          <a:p>
            <a:r>
              <a:rPr lang="pt-BR" sz="2800" dirty="0">
                <a:solidFill>
                  <a:schemeClr val="bg1"/>
                </a:solidFill>
                <a:latin typeface="Aptos" panose="020B0004020202020204" pitchFamily="34" charset="0"/>
              </a:rPr>
              <a:t>Números de 2025</a:t>
            </a:r>
            <a:endParaRPr lang="pt-BR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765F1EA-5046-9084-1E88-DA903FC3C19E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0329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Logotipo, Ícone">
            <a:extLst>
              <a:ext uri="{FF2B5EF4-FFF2-40B4-BE49-F238E27FC236}">
                <a16:creationId xmlns:a16="http://schemas.microsoft.com/office/drawing/2014/main" id="{E71CBADB-E011-D0DB-40CA-1D8E9DB67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  <a:effectLst>
            <a:outerShdw blurRad="177800" dir="2700000" algn="tl" rotWithShape="0">
              <a:prstClr val="black"/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98B2F73-18DF-E5D3-ED9F-08948192CC76}"/>
              </a:ext>
            </a:extLst>
          </p:cNvPr>
          <p:cNvSpPr/>
          <p:nvPr/>
        </p:nvSpPr>
        <p:spPr>
          <a:xfrm>
            <a:off x="14490700" y="7353300"/>
            <a:ext cx="723900" cy="723900"/>
          </a:xfrm>
          <a:prstGeom prst="rect">
            <a:avLst/>
          </a:prstGeom>
          <a:solidFill>
            <a:srgbClr val="0329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inha do tempo&#10;&#10;Descrição gerada automaticamente">
            <a:extLst>
              <a:ext uri="{FF2B5EF4-FFF2-40B4-BE49-F238E27FC236}">
                <a16:creationId xmlns:a16="http://schemas.microsoft.com/office/drawing/2014/main" id="{5B0FDC43-0D8F-6196-8731-250DDE785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F20EA-ED8C-DA2B-3F6F-F0FE022F049C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O que é pauta para a Agência?</a:t>
            </a:r>
            <a:endParaRPr lang="pt-BR" sz="4400" b="1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2BB8FF2-EF46-DA41-9D0E-FA395B5874B9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EE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E57311F7-998B-92B4-F306-844C8F6FB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99586F2-3ADA-6268-44C2-0154DF5004D9}"/>
              </a:ext>
            </a:extLst>
          </p:cNvPr>
          <p:cNvSpPr/>
          <p:nvPr/>
        </p:nvSpPr>
        <p:spPr>
          <a:xfrm>
            <a:off x="14490700" y="7391400"/>
            <a:ext cx="723900" cy="618162"/>
          </a:xfrm>
          <a:prstGeom prst="rect">
            <a:avLst/>
          </a:prstGeom>
          <a:solidFill>
            <a:srgbClr val="EE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4FF8BC-C688-3211-12BC-EF27C8225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5DAC1A-FF9D-ACD9-B288-2A6E2A4FAC7B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Como selecionar as pautas?</a:t>
            </a:r>
            <a:endParaRPr lang="pt-BR" sz="4400" b="1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014D0E9-BE2E-CA4E-1384-A2A771000020}"/>
              </a:ext>
            </a:extLst>
          </p:cNvPr>
          <p:cNvSpPr/>
          <p:nvPr/>
        </p:nvSpPr>
        <p:spPr>
          <a:xfrm>
            <a:off x="14909800" y="8839200"/>
            <a:ext cx="1295400" cy="228600"/>
          </a:xfrm>
          <a:prstGeom prst="rect">
            <a:avLst/>
          </a:prstGeom>
          <a:solidFill>
            <a:srgbClr val="EBEC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025985D8-EEED-9666-5487-1CC01426C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D7F0328A-2315-67F0-1327-D3B066FEF409}"/>
              </a:ext>
            </a:extLst>
          </p:cNvPr>
          <p:cNvSpPr/>
          <p:nvPr/>
        </p:nvSpPr>
        <p:spPr>
          <a:xfrm>
            <a:off x="14528800" y="7404100"/>
            <a:ext cx="660400" cy="800100"/>
          </a:xfrm>
          <a:custGeom>
            <a:avLst/>
            <a:gdLst>
              <a:gd name="connsiteX0" fmla="*/ 266700 w 660400"/>
              <a:gd name="connsiteY0" fmla="*/ 723900 h 800100"/>
              <a:gd name="connsiteX1" fmla="*/ 266700 w 660400"/>
              <a:gd name="connsiteY1" fmla="*/ 800100 h 800100"/>
              <a:gd name="connsiteX2" fmla="*/ 660400 w 660400"/>
              <a:gd name="connsiteY2" fmla="*/ 431800 h 800100"/>
              <a:gd name="connsiteX3" fmla="*/ 406400 w 660400"/>
              <a:gd name="connsiteY3" fmla="*/ 0 h 800100"/>
              <a:gd name="connsiteX4" fmla="*/ 0 w 660400"/>
              <a:gd name="connsiteY4" fmla="*/ 12700 h 800100"/>
              <a:gd name="connsiteX5" fmla="*/ 0 w 660400"/>
              <a:gd name="connsiteY5" fmla="*/ 698500 h 800100"/>
              <a:gd name="connsiteX6" fmla="*/ 266700 w 660400"/>
              <a:gd name="connsiteY6" fmla="*/ 7239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400" h="800100">
                <a:moveTo>
                  <a:pt x="266700" y="723900"/>
                </a:moveTo>
                <a:lnTo>
                  <a:pt x="266700" y="800100"/>
                </a:lnTo>
                <a:lnTo>
                  <a:pt x="660400" y="431800"/>
                </a:lnTo>
                <a:lnTo>
                  <a:pt x="406400" y="0"/>
                </a:lnTo>
                <a:lnTo>
                  <a:pt x="0" y="12700"/>
                </a:lnTo>
                <a:lnTo>
                  <a:pt x="0" y="698500"/>
                </a:lnTo>
                <a:lnTo>
                  <a:pt x="266700" y="723900"/>
                </a:lnTo>
                <a:close/>
              </a:path>
            </a:pathLst>
          </a:custGeom>
          <a:solidFill>
            <a:srgbClr val="6C7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74E3D823-C2F9-B766-F1E9-F10AA4AB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"/>
            <a:ext cx="16256000" cy="912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F668C-7860-752A-518F-F9E5722F2B52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Como selecionar as pautas?</a:t>
            </a:r>
            <a:endParaRPr lang="pt-BR" sz="4400" b="1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7E6244E-28FC-B90F-DF83-033E25E5A6E5}"/>
              </a:ext>
            </a:extLst>
          </p:cNvPr>
          <p:cNvSpPr/>
          <p:nvPr/>
        </p:nvSpPr>
        <p:spPr>
          <a:xfrm>
            <a:off x="14757400" y="8763000"/>
            <a:ext cx="1498600" cy="381000"/>
          </a:xfrm>
          <a:prstGeom prst="rect">
            <a:avLst/>
          </a:prstGeom>
          <a:solidFill>
            <a:srgbClr val="EEF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Logotipo, Ícone">
            <a:extLst>
              <a:ext uri="{FF2B5EF4-FFF2-40B4-BE49-F238E27FC236}">
                <a16:creationId xmlns:a16="http://schemas.microsoft.com/office/drawing/2014/main" id="{FA4F3089-E3F3-B161-0B99-05D24BA23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B34B1-1D89-4F18-CFB3-084C58802E9D}"/>
              </a:ext>
            </a:extLst>
          </p:cNvPr>
          <p:cNvSpPr txBox="1"/>
          <p:nvPr/>
        </p:nvSpPr>
        <p:spPr>
          <a:xfrm>
            <a:off x="736600" y="685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bg1"/>
                </a:solidFill>
                <a:latin typeface="Aptos" panose="020B0004020202020204" pitchFamily="34" charset="0"/>
              </a:rPr>
              <a:t>Atualidade da notícia</a:t>
            </a:r>
            <a:endParaRPr lang="pt-BR" sz="4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D6F2D03-D45B-69F6-A850-3B3E6D6DC32D}"/>
              </a:ext>
            </a:extLst>
          </p:cNvPr>
          <p:cNvSpPr/>
          <p:nvPr/>
        </p:nvSpPr>
        <p:spPr>
          <a:xfrm>
            <a:off x="14300200" y="8221038"/>
            <a:ext cx="1905000" cy="922962"/>
          </a:xfrm>
          <a:prstGeom prst="rect">
            <a:avLst/>
          </a:prstGeom>
          <a:solidFill>
            <a:srgbClr val="02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Logotipo, Ícone">
            <a:extLst>
              <a:ext uri="{FF2B5EF4-FFF2-40B4-BE49-F238E27FC236}">
                <a16:creationId xmlns:a16="http://schemas.microsoft.com/office/drawing/2014/main" id="{54638485-6EF6-F62F-6E88-465656A9E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0" y="8077200"/>
            <a:ext cx="1676400" cy="922962"/>
          </a:xfrm>
          <a:prstGeom prst="rect">
            <a:avLst/>
          </a:prstGeom>
          <a:effectLst>
            <a:outerShdw blurRad="177800" dir="2700000" algn="tl" rotWithShape="0">
              <a:prstClr val="black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71</Words>
  <Application>Microsoft Office PowerPoint</Application>
  <PresentationFormat>Personalizar</PresentationFormat>
  <Paragraphs>21</Paragraphs>
  <Slides>13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Aptos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Diego Bruno Jimenez</cp:lastModifiedBy>
  <cp:revision>5</cp:revision>
  <dcterms:created xsi:type="dcterms:W3CDTF">2006-08-16T00:00:00Z</dcterms:created>
  <dcterms:modified xsi:type="dcterms:W3CDTF">2026-05-19T21:37:37Z</dcterms:modified>
</cp:coreProperties>
</file>