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</p:sldMasterIdLst>
  <p:notesMasterIdLst>
    <p:notesMasterId r:id="rId19"/>
  </p:notesMasterIdLst>
  <p:sldIdLst>
    <p:sldId id="305" r:id="rId2"/>
    <p:sldId id="257" r:id="rId3"/>
    <p:sldId id="260" r:id="rId4"/>
    <p:sldId id="262" r:id="rId5"/>
    <p:sldId id="264" r:id="rId6"/>
    <p:sldId id="266" r:id="rId7"/>
    <p:sldId id="263" r:id="rId8"/>
    <p:sldId id="258" r:id="rId9"/>
    <p:sldId id="272" r:id="rId10"/>
    <p:sldId id="280" r:id="rId11"/>
    <p:sldId id="281" r:id="rId12"/>
    <p:sldId id="300" r:id="rId13"/>
    <p:sldId id="301" r:id="rId14"/>
    <p:sldId id="302" r:id="rId15"/>
    <p:sldId id="303" r:id="rId16"/>
    <p:sldId id="304" r:id="rId17"/>
    <p:sldId id="306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Nunito ExtraBold" panose="020B0604020202020204" charset="0"/>
      <p:bold r:id="rId24"/>
      <p:boldItalic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jRIm2maCTdQYCjJ1/wY+LKELHh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1CA"/>
    <a:srgbClr val="EF87E0"/>
    <a:srgbClr val="58D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33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54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9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6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774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19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75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777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5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24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60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05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39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35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67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Dark mode">
  <p:cSld name="TITLE_AND_BODY_1">
    <p:bg>
      <p:bgPr>
        <a:solidFill>
          <a:srgbClr val="FCFCF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0" y="0"/>
            <a:ext cx="9144000" cy="790500"/>
          </a:xfrm>
          <a:prstGeom prst="rect">
            <a:avLst/>
          </a:prstGeom>
          <a:solidFill>
            <a:srgbClr val="18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274650" y="1446075"/>
            <a:ext cx="40524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4B22F4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274650" y="2056600"/>
            <a:ext cx="4052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CAD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1625" y="173124"/>
            <a:ext cx="411900" cy="4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280850" y="95525"/>
            <a:ext cx="5967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BD4C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0BD4C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2 Divisiones">
  <p:cSld name="TITLE_AND_BODY_1_1">
    <p:bg>
      <p:bgPr>
        <a:solidFill>
          <a:srgbClr val="FCFCF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274650" y="2272575"/>
            <a:ext cx="33855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CAD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4724550" y="2272575"/>
            <a:ext cx="33855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2F4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CAD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●"/>
              <a:defRPr sz="1200">
                <a:solidFill>
                  <a:srgbClr val="181B3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○"/>
              <a:defRPr sz="1200">
                <a:solidFill>
                  <a:srgbClr val="181B3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200"/>
              <a:buChar char="■"/>
              <a:defRPr sz="1200">
                <a:solidFill>
                  <a:srgbClr val="181B32"/>
                </a:solidFill>
              </a:defRPr>
            </a:lvl9pPr>
          </a:lstStyle>
          <a:p>
            <a:endParaRPr/>
          </a:p>
        </p:txBody>
      </p:sp>
      <p:cxnSp>
        <p:nvCxnSpPr>
          <p:cNvPr id="59" name="Google Shape;59;p18"/>
          <p:cNvCxnSpPr/>
          <p:nvPr/>
        </p:nvCxnSpPr>
        <p:spPr>
          <a:xfrm>
            <a:off x="4081775" y="2104325"/>
            <a:ext cx="0" cy="2480400"/>
          </a:xfrm>
          <a:prstGeom prst="straightConnector1">
            <a:avLst/>
          </a:prstGeom>
          <a:noFill/>
          <a:ln w="9525" cap="flat" cmpd="sng">
            <a:solidFill>
              <a:srgbClr val="DADA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8"/>
          <p:cNvSpPr txBox="1">
            <a:spLocks noGrp="1"/>
          </p:cNvSpPr>
          <p:nvPr>
            <p:ph type="subTitle" idx="3"/>
          </p:nvPr>
        </p:nvSpPr>
        <p:spPr>
          <a:xfrm>
            <a:off x="274650" y="1637300"/>
            <a:ext cx="24171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B22F4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ubTitle" idx="4"/>
          </p:nvPr>
        </p:nvSpPr>
        <p:spPr>
          <a:xfrm>
            <a:off x="4724550" y="1640275"/>
            <a:ext cx="24171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B22F4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/>
          <p:nvPr/>
        </p:nvSpPr>
        <p:spPr>
          <a:xfrm>
            <a:off x="0" y="0"/>
            <a:ext cx="9144000" cy="790500"/>
          </a:xfrm>
          <a:prstGeom prst="rect">
            <a:avLst/>
          </a:prstGeom>
          <a:solidFill>
            <a:srgbClr val="4B2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280850" y="95525"/>
            <a:ext cx="5967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1625" y="173124"/>
            <a:ext cx="411900" cy="4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/>
        </p:nvSpPr>
        <p:spPr>
          <a:xfrm>
            <a:off x="1212958" y="2885234"/>
            <a:ext cx="3813517" cy="5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00" tIns="85500" rIns="85500" bIns="855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</a:pPr>
            <a:r>
              <a:rPr lang="pt-BR" sz="2400" b="1" i="1" dirty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Willian </a:t>
            </a:r>
            <a:r>
              <a:rPr lang="pt-BR" sz="2400" b="1" i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Alves de Souza</a:t>
            </a:r>
            <a:endParaRPr sz="2400" b="1" i="1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68613" y="292855"/>
            <a:ext cx="6281493" cy="190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00" tIns="85500" rIns="85500" bIns="85500" anchor="t" anchorCtr="0">
            <a:spAutoFit/>
          </a:bodyPr>
          <a:lstStyle/>
          <a:p>
            <a:pPr marL="0" marR="0" lvl="0" indent="0" algn="ctr" rtl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Arial"/>
              <a:buNone/>
            </a:pPr>
            <a:r>
              <a:rPr lang="pt-BR" sz="3000" b="1" dirty="0" smtClean="0">
                <a:solidFill>
                  <a:srgbClr val="E7F0EB"/>
                </a:solidFill>
                <a:latin typeface="Montserrat"/>
                <a:ea typeface="Montserrat"/>
                <a:cs typeface="Montserrat"/>
                <a:sym typeface="Montserrat"/>
              </a:rPr>
              <a:t>ASPECTOS CONSTITUCIONAIS E LEGAIS DO ORÇAMENTO PÚBLICO MUNICIPAL</a:t>
            </a:r>
            <a:endParaRPr sz="3000" b="1" i="0" u="none" strike="noStrike" cap="none" dirty="0">
              <a:solidFill>
                <a:srgbClr val="E7F0E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6" y="1021976"/>
            <a:ext cx="2747682" cy="412152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6" y="3555865"/>
            <a:ext cx="363385" cy="36265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5" y="4011484"/>
            <a:ext cx="363386" cy="368157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2097741" y="3578980"/>
            <a:ext cx="1960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Williansouza_52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097741" y="4046163"/>
            <a:ext cx="2694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Willian Alves de Souza</a:t>
            </a:r>
          </a:p>
        </p:txBody>
      </p:sp>
      <p:pic>
        <p:nvPicPr>
          <p:cNvPr id="26" name="Imagem 25" descr="&lt;strong&gt;Whatsapp&lt;/strong&gt; logo 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6" y="4464917"/>
            <a:ext cx="363385" cy="364007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2097741" y="4473728"/>
            <a:ext cx="204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(43) 9 9937-7900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67966"/>
            <a:ext cx="9014297" cy="447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pt-BR" sz="2200" b="1" dirty="0" smtClean="0">
                <a:solidFill>
                  <a:srgbClr val="0070C0"/>
                </a:solidFill>
              </a:rPr>
              <a:t>STF – ADI 6.303/RR – Tribunal Pleno</a:t>
            </a:r>
            <a:r>
              <a:rPr lang="pt-BR" sz="2000" b="1" dirty="0" smtClean="0">
                <a:solidFill>
                  <a:srgbClr val="0070C0"/>
                </a:solidFill>
              </a:rPr>
              <a:t>, </a:t>
            </a:r>
            <a:r>
              <a:rPr lang="pt-BR" sz="1400" b="1" dirty="0" smtClean="0">
                <a:solidFill>
                  <a:srgbClr val="0070C0"/>
                </a:solidFill>
              </a:rPr>
              <a:t>Rel.: Luís Roberto Barroso, </a:t>
            </a:r>
            <a:r>
              <a:rPr lang="pt-BR" sz="1400" b="1" dirty="0" err="1" smtClean="0">
                <a:solidFill>
                  <a:srgbClr val="0070C0"/>
                </a:solidFill>
              </a:rPr>
              <a:t>julg</a:t>
            </a:r>
            <a:r>
              <a:rPr lang="pt-BR" sz="1400" b="1" dirty="0" smtClean="0">
                <a:solidFill>
                  <a:srgbClr val="0070C0"/>
                </a:solidFill>
              </a:rPr>
              <a:t>. 14/03/2022</a:t>
            </a:r>
          </a:p>
          <a:p>
            <a:pPr marL="457200" lvl="1" indent="0" algn="just">
              <a:lnSpc>
                <a:spcPts val="2300"/>
              </a:lnSpc>
              <a:spcBef>
                <a:spcPts val="1000"/>
              </a:spcBef>
              <a:buNone/>
            </a:pPr>
            <a:r>
              <a:rPr lang="pt-BR" b="1" dirty="0" smtClean="0">
                <a:solidFill>
                  <a:schemeClr val="tx1"/>
                </a:solidFill>
              </a:rPr>
              <a:t>EMENTA: </a:t>
            </a:r>
            <a:r>
              <a:rPr lang="pt-BR" dirty="0" smtClean="0">
                <a:solidFill>
                  <a:schemeClr val="tx1"/>
                </a:solidFill>
              </a:rPr>
              <a:t>(...).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b="1" u="sng" dirty="0">
                <a:solidFill>
                  <a:schemeClr val="tx1"/>
                </a:solidFill>
              </a:rPr>
              <a:t>IPVA. Isenção</a:t>
            </a:r>
            <a:r>
              <a:rPr lang="pt-BR" b="1" dirty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rgbClr val="C00000"/>
                </a:solidFill>
              </a:rPr>
              <a:t>Ausência de estudo de impacto orçamentário e financeiro</a:t>
            </a:r>
            <a:r>
              <a:rPr lang="pt-BR" dirty="0">
                <a:solidFill>
                  <a:schemeClr val="tx1"/>
                </a:solidFill>
              </a:rPr>
              <a:t>. 1. </a:t>
            </a:r>
            <a:r>
              <a:rPr lang="pt-BR" dirty="0" smtClean="0">
                <a:solidFill>
                  <a:schemeClr val="tx1"/>
                </a:solidFill>
              </a:rPr>
              <a:t>(...). </a:t>
            </a:r>
            <a:r>
              <a:rPr lang="pt-BR" dirty="0">
                <a:solidFill>
                  <a:schemeClr val="tx1"/>
                </a:solidFill>
              </a:rPr>
              <a:t>As normas impugnadas versam sobre a </a:t>
            </a:r>
            <a:r>
              <a:rPr lang="pt-BR" b="1" u="sng" dirty="0">
                <a:solidFill>
                  <a:schemeClr val="tx1"/>
                </a:solidFill>
              </a:rPr>
              <a:t>concessão de isenção do </a:t>
            </a:r>
            <a:r>
              <a:rPr lang="pt-BR" b="1" u="sng" dirty="0" smtClean="0">
                <a:solidFill>
                  <a:schemeClr val="tx1"/>
                </a:solidFill>
              </a:rPr>
              <a:t>IPVA</a:t>
            </a:r>
            <a:r>
              <a:rPr lang="pt-BR" dirty="0" smtClean="0">
                <a:solidFill>
                  <a:schemeClr val="tx1"/>
                </a:solidFill>
              </a:rPr>
              <a:t> (...). </a:t>
            </a:r>
            <a:r>
              <a:rPr lang="pt-BR" dirty="0">
                <a:solidFill>
                  <a:schemeClr val="tx1"/>
                </a:solidFill>
              </a:rPr>
              <a:t>2. </a:t>
            </a:r>
            <a:r>
              <a:rPr lang="pt-BR" b="1" u="sng" dirty="0">
                <a:solidFill>
                  <a:srgbClr val="C00000"/>
                </a:solidFill>
              </a:rPr>
              <a:t>Inconstitucionalidade formal. Ausência de </a:t>
            </a:r>
            <a:r>
              <a:rPr lang="pt-BR" b="1" u="sng" dirty="0" smtClean="0">
                <a:solidFill>
                  <a:srgbClr val="C00000"/>
                </a:solidFill>
              </a:rPr>
              <a:t>elaboração de estudo de impacto orçamentário e financeiro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O </a:t>
            </a:r>
            <a:r>
              <a:rPr lang="pt-BR" b="1" u="sng" dirty="0">
                <a:solidFill>
                  <a:schemeClr val="tx1"/>
                </a:solidFill>
              </a:rPr>
              <a:t>art. 113 do ADCT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(...), </a:t>
            </a:r>
            <a:r>
              <a:rPr lang="pt-BR" b="1" u="sng" dirty="0">
                <a:solidFill>
                  <a:schemeClr val="tx1"/>
                </a:solidFill>
              </a:rPr>
              <a:t>não se restringe à União</a:t>
            </a:r>
            <a:r>
              <a:rPr lang="pt-BR" dirty="0">
                <a:solidFill>
                  <a:schemeClr val="tx1"/>
                </a:solidFill>
              </a:rPr>
              <a:t>, conforme a sua interpretação literal, teleológica e sistemática. 3. Primeiro, </a:t>
            </a:r>
            <a:r>
              <a:rPr lang="pt-BR" b="1" u="sng" dirty="0">
                <a:solidFill>
                  <a:srgbClr val="C00000"/>
                </a:solidFill>
              </a:rPr>
              <a:t>a redação do dispositivo não determina que a regra seja limitada à União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u="sng" dirty="0">
                <a:solidFill>
                  <a:schemeClr val="tx1"/>
                </a:solidFill>
              </a:rPr>
              <a:t>sendo possível a sua extensão aos demais entes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smtClean="0">
                <a:solidFill>
                  <a:schemeClr val="tx1"/>
                </a:solidFill>
              </a:rPr>
              <a:t>(...) , </a:t>
            </a:r>
            <a:r>
              <a:rPr lang="pt-BR" b="1" u="sng" dirty="0">
                <a:solidFill>
                  <a:schemeClr val="tx1"/>
                </a:solidFill>
              </a:rPr>
              <a:t>a inclusão do art. 113 do ADCT acompanha o tratamento que já vinha sendo conferido ao tema pelo art. 14 da </a:t>
            </a:r>
            <a:r>
              <a:rPr lang="pt-BR" b="1" u="sng" dirty="0" smtClean="0">
                <a:solidFill>
                  <a:schemeClr val="tx1"/>
                </a:solidFill>
              </a:rPr>
              <a:t>LRF, </a:t>
            </a:r>
            <a:r>
              <a:rPr lang="pt-BR" b="1" u="sng" dirty="0">
                <a:solidFill>
                  <a:schemeClr val="tx1"/>
                </a:solidFill>
              </a:rPr>
              <a:t>aplicável a todos os entes da Federação</a:t>
            </a:r>
            <a:r>
              <a:rPr lang="pt-BR" dirty="0">
                <a:solidFill>
                  <a:schemeClr val="tx1"/>
                </a:solidFill>
              </a:rPr>
              <a:t>. 4. A exigência de </a:t>
            </a:r>
            <a:r>
              <a:rPr lang="pt-BR" b="1" u="sng" dirty="0">
                <a:solidFill>
                  <a:srgbClr val="0070C0"/>
                </a:solidFill>
              </a:rPr>
              <a:t>estudo de impacto orçamentário e financeiro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(...) </a:t>
            </a:r>
            <a:r>
              <a:rPr lang="pt-BR" b="1" u="sng" dirty="0" smtClean="0">
                <a:solidFill>
                  <a:srgbClr val="0070C0"/>
                </a:solidFill>
              </a:rPr>
              <a:t>visa </a:t>
            </a:r>
            <a:r>
              <a:rPr lang="pt-BR" b="1" u="sng" dirty="0">
                <a:solidFill>
                  <a:srgbClr val="0070C0"/>
                </a:solidFill>
              </a:rPr>
              <a:t>a permitir que o legislador, como poder vocacionado para a </a:t>
            </a:r>
            <a:r>
              <a:rPr lang="pt-BR" b="1" u="sng" dirty="0" smtClean="0">
                <a:solidFill>
                  <a:srgbClr val="0070C0"/>
                </a:solidFill>
              </a:rPr>
              <a:t>INSTITUIÇÃO DE BENEFÍCIOS FISCAIS, </a:t>
            </a:r>
            <a:r>
              <a:rPr lang="pt-BR" b="1" u="sng" dirty="0">
                <a:solidFill>
                  <a:srgbClr val="0070C0"/>
                </a:solidFill>
              </a:rPr>
              <a:t>compreenda a extensão financeira de sua opção política</a:t>
            </a:r>
            <a:r>
              <a:rPr lang="pt-BR" dirty="0">
                <a:solidFill>
                  <a:srgbClr val="0070C0"/>
                </a:solidFill>
              </a:rPr>
              <a:t>. </a:t>
            </a:r>
            <a:endParaRPr lang="pt-BR" b="1" dirty="0" smtClean="0">
              <a:solidFill>
                <a:srgbClr val="0070C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1" indent="0" algn="just">
              <a:lnSpc>
                <a:spcPts val="1000"/>
              </a:lnSpc>
              <a:spcBef>
                <a:spcPts val="500"/>
              </a:spcBef>
              <a:buNone/>
            </a:pPr>
            <a:endParaRPr lang="pt-BR" sz="1500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lvl="1" indent="0" algn="just">
              <a:lnSpc>
                <a:spcPts val="2300"/>
              </a:lnSpc>
              <a:spcBef>
                <a:spcPts val="1000"/>
              </a:spcBef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TESE FIXADA </a:t>
            </a:r>
            <a:r>
              <a:rPr lang="pt-BR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500" dirty="0">
                <a:solidFill>
                  <a:schemeClr val="tx1"/>
                </a:solidFill>
              </a:rPr>
              <a:t>“É </a:t>
            </a:r>
            <a:r>
              <a:rPr lang="pt-BR" sz="1500" b="1" u="sng" dirty="0" smtClean="0">
                <a:solidFill>
                  <a:srgbClr val="C00000"/>
                </a:solidFill>
              </a:rPr>
              <a:t>INCONSTITUCIONAL</a:t>
            </a:r>
            <a:r>
              <a:rPr lang="pt-BR" sz="1500" dirty="0" smtClean="0">
                <a:solidFill>
                  <a:schemeClr val="tx1"/>
                </a:solidFill>
              </a:rPr>
              <a:t> </a:t>
            </a:r>
            <a:r>
              <a:rPr lang="pt-BR" sz="1500" dirty="0">
                <a:solidFill>
                  <a:schemeClr val="tx1"/>
                </a:solidFill>
              </a:rPr>
              <a:t>lei estadual que </a:t>
            </a:r>
            <a:r>
              <a:rPr lang="pt-BR" sz="1500" b="1" u="sng" dirty="0">
                <a:solidFill>
                  <a:schemeClr val="tx1"/>
                </a:solidFill>
              </a:rPr>
              <a:t>concede benefício fiscal</a:t>
            </a:r>
            <a:r>
              <a:rPr lang="pt-BR" sz="1500" dirty="0">
                <a:solidFill>
                  <a:schemeClr val="tx1"/>
                </a:solidFill>
              </a:rPr>
              <a:t> </a:t>
            </a:r>
            <a:r>
              <a:rPr lang="pt-BR" sz="1500" b="1" u="sng" dirty="0" smtClean="0">
                <a:solidFill>
                  <a:srgbClr val="C00000"/>
                </a:solidFill>
              </a:rPr>
              <a:t>SEM A PRÉVIA estimativa </a:t>
            </a:r>
            <a:r>
              <a:rPr lang="pt-BR" sz="1500" b="1" u="sng" dirty="0">
                <a:solidFill>
                  <a:srgbClr val="C00000"/>
                </a:solidFill>
              </a:rPr>
              <a:t>de impacto orçamentário e financeiro exigida pelo art. 113 do ADCT</a:t>
            </a:r>
            <a:r>
              <a:rPr lang="pt-BR" sz="1500" dirty="0" smtClean="0">
                <a:solidFill>
                  <a:schemeClr val="tx1"/>
                </a:solidFill>
              </a:rPr>
              <a:t>.”.</a:t>
            </a:r>
            <a:endParaRPr lang="pt-BR" sz="1500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 algn="just">
              <a:lnSpc>
                <a:spcPts val="500"/>
              </a:lnSpc>
              <a:spcBef>
                <a:spcPts val="500"/>
              </a:spcBef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822191" y="0"/>
            <a:ext cx="6159924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PRINCÍPIO DO EQUILÍBRIO FISCAL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86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67966"/>
            <a:ext cx="9014297" cy="447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-252000" algn="just">
              <a:lnSpc>
                <a:spcPts val="2000"/>
              </a:lnSpc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0" indent="-252000" algn="just">
              <a:lnSpc>
                <a:spcPts val="2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ts val="1000"/>
              </a:lnSpc>
              <a:buNone/>
            </a:pPr>
            <a:endParaRPr lang="pt-BR" sz="2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endParaRPr lang="pt-BR" sz="2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endParaRPr lang="pt-BR" sz="2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pt-BR" sz="2200" b="1" dirty="0" smtClean="0">
                <a:solidFill>
                  <a:srgbClr val="0070C0"/>
                </a:solidFill>
              </a:rPr>
              <a:t>STF - RE 878.911/RJ – Repercussão Geral, </a:t>
            </a:r>
            <a:r>
              <a:rPr lang="pt-BR" sz="1600" b="1" dirty="0" smtClean="0">
                <a:solidFill>
                  <a:srgbClr val="0070C0"/>
                </a:solidFill>
              </a:rPr>
              <a:t>Rel.: Min. Gilmar Mendes</a:t>
            </a:r>
          </a:p>
          <a:p>
            <a:pPr marL="457200" lvl="1" indent="0" algn="just">
              <a:lnSpc>
                <a:spcPts val="2900"/>
              </a:lnSpc>
              <a:spcBef>
                <a:spcPts val="1000"/>
              </a:spcBef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TEMA 917 </a:t>
            </a:r>
            <a:r>
              <a:rPr lang="pt-BR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 smtClean="0">
                <a:solidFill>
                  <a:schemeClr val="tx1"/>
                </a:solidFill>
              </a:rPr>
              <a:t>TESE FIXADA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sz="1600" dirty="0" smtClean="0">
                <a:solidFill>
                  <a:schemeClr val="tx1"/>
                </a:solidFill>
              </a:rPr>
              <a:t>Não </a:t>
            </a:r>
            <a:r>
              <a:rPr lang="pt-BR" sz="1600" dirty="0">
                <a:solidFill>
                  <a:schemeClr val="tx1"/>
                </a:solidFill>
              </a:rPr>
              <a:t>usurpa a competência privativa do chefe do Poder Executivo lei que, embora crie despesa para a Administração Pública, </a:t>
            </a:r>
            <a:r>
              <a:rPr lang="pt-BR" sz="1600" b="1" u="sng" dirty="0">
                <a:solidFill>
                  <a:schemeClr val="tx1"/>
                </a:solidFill>
              </a:rPr>
              <a:t>não trata da sua </a:t>
            </a:r>
            <a:r>
              <a:rPr lang="pt-BR" sz="1600" b="1" u="sng" dirty="0">
                <a:solidFill>
                  <a:srgbClr val="C00000"/>
                </a:solidFill>
              </a:rPr>
              <a:t>ESTRUTURA</a:t>
            </a:r>
            <a:r>
              <a:rPr lang="pt-BR" sz="1600" b="1" u="sng" dirty="0">
                <a:solidFill>
                  <a:schemeClr val="tx1"/>
                </a:solidFill>
              </a:rPr>
              <a:t> ou da </a:t>
            </a:r>
            <a:r>
              <a:rPr lang="pt-BR" sz="1600" b="1" u="sng" dirty="0">
                <a:solidFill>
                  <a:srgbClr val="C00000"/>
                </a:solidFill>
              </a:rPr>
              <a:t>ATRIBUIÇÃO DE SEUS ÓRGÃOS</a:t>
            </a:r>
            <a:r>
              <a:rPr lang="pt-BR" sz="1600" b="1" u="sng" dirty="0">
                <a:solidFill>
                  <a:schemeClr val="tx1"/>
                </a:solidFill>
              </a:rPr>
              <a:t> nem do </a:t>
            </a:r>
            <a:r>
              <a:rPr lang="pt-BR" sz="1600" b="1" u="sng" dirty="0">
                <a:solidFill>
                  <a:srgbClr val="C00000"/>
                </a:solidFill>
              </a:rPr>
              <a:t>REGIME JURÍDICO DE SERVIDORES PÚBLICOS</a:t>
            </a:r>
            <a:r>
              <a:rPr lang="pt-BR" sz="1600" dirty="0"/>
              <a:t>. </a:t>
            </a:r>
            <a:endParaRPr lang="pt-BR" sz="1600" b="1" dirty="0"/>
          </a:p>
          <a:p>
            <a:pPr marL="457200" lvl="1" indent="0" algn="just">
              <a:lnSpc>
                <a:spcPts val="500"/>
              </a:lnSpc>
              <a:spcBef>
                <a:spcPts val="500"/>
              </a:spcBef>
              <a:buNone/>
            </a:pPr>
            <a:endParaRPr lang="pt-BR" sz="17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ts val="2700"/>
              </a:lnSpc>
              <a:spcBef>
                <a:spcPts val="1000"/>
              </a:spcBef>
              <a:buNone/>
            </a:pPr>
            <a:r>
              <a:rPr lang="pt-BR" sz="1350" b="1" dirty="0">
                <a:solidFill>
                  <a:schemeClr val="tx1"/>
                </a:solidFill>
              </a:rPr>
              <a:t>Art. </a:t>
            </a:r>
            <a:r>
              <a:rPr lang="pt-BR" sz="1350" b="1" dirty="0" smtClean="0">
                <a:solidFill>
                  <a:schemeClr val="tx1"/>
                </a:solidFill>
              </a:rPr>
              <a:t>113, ADCT </a:t>
            </a:r>
            <a:r>
              <a:rPr lang="pt-BR" sz="135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1350" b="1" dirty="0" smtClean="0">
                <a:solidFill>
                  <a:schemeClr val="tx1"/>
                </a:solidFill>
              </a:rPr>
              <a:t> </a:t>
            </a:r>
            <a:r>
              <a:rPr lang="pt-BR" sz="1350" dirty="0">
                <a:solidFill>
                  <a:schemeClr val="tx1"/>
                </a:solidFill>
              </a:rPr>
              <a:t>A proposição legislativa que </a:t>
            </a:r>
            <a:r>
              <a:rPr lang="pt-BR" sz="1350" b="1" u="sng" dirty="0" smtClean="0">
                <a:solidFill>
                  <a:srgbClr val="0070C0"/>
                </a:solidFill>
              </a:rPr>
              <a:t>CRIE </a:t>
            </a:r>
            <a:r>
              <a:rPr lang="pt-BR" sz="1350" b="1" u="sng" dirty="0">
                <a:solidFill>
                  <a:srgbClr val="0070C0"/>
                </a:solidFill>
              </a:rPr>
              <a:t>ou </a:t>
            </a:r>
            <a:r>
              <a:rPr lang="pt-BR" sz="1350" b="1" u="sng" dirty="0" smtClean="0">
                <a:solidFill>
                  <a:srgbClr val="0070C0"/>
                </a:solidFill>
              </a:rPr>
              <a:t>ALTERE </a:t>
            </a:r>
            <a:r>
              <a:rPr lang="pt-BR" sz="1350" b="1" u="sng" dirty="0">
                <a:solidFill>
                  <a:srgbClr val="0070C0"/>
                </a:solidFill>
              </a:rPr>
              <a:t>despesa obrigatória</a:t>
            </a:r>
            <a:r>
              <a:rPr lang="pt-BR" sz="1350" dirty="0">
                <a:solidFill>
                  <a:schemeClr val="tx1"/>
                </a:solidFill>
              </a:rPr>
              <a:t> ou </a:t>
            </a:r>
            <a:r>
              <a:rPr lang="pt-BR" sz="1350" b="1" u="sng" dirty="0" smtClean="0">
                <a:solidFill>
                  <a:srgbClr val="C00000"/>
                </a:solidFill>
              </a:rPr>
              <a:t>renúncia de receita</a:t>
            </a:r>
            <a:r>
              <a:rPr lang="pt-BR" sz="1350" dirty="0" smtClean="0">
                <a:solidFill>
                  <a:schemeClr val="tx1"/>
                </a:solidFill>
              </a:rPr>
              <a:t> </a:t>
            </a:r>
            <a:r>
              <a:rPr lang="pt-BR" sz="1350" dirty="0">
                <a:solidFill>
                  <a:schemeClr val="tx1"/>
                </a:solidFill>
              </a:rPr>
              <a:t>deverá ser acompanhada da </a:t>
            </a:r>
            <a:r>
              <a:rPr lang="pt-BR" sz="1500" b="1" u="sng" dirty="0" smtClean="0">
                <a:solidFill>
                  <a:schemeClr val="tx1"/>
                </a:solidFill>
              </a:rPr>
              <a:t>ESTIMATIVA DO SEU IMPACTO ORÇAMENTÁRIO E FINANCEIRO</a:t>
            </a:r>
            <a:r>
              <a:rPr lang="pt-BR" sz="1500" dirty="0" smtClean="0">
                <a:solidFill>
                  <a:schemeClr val="tx1"/>
                </a:solidFill>
              </a:rPr>
              <a:t>.</a:t>
            </a:r>
            <a:r>
              <a:rPr lang="pt-BR" sz="1500" dirty="0">
                <a:solidFill>
                  <a:schemeClr val="tx1"/>
                </a:solidFill>
              </a:rPr>
              <a:t> </a:t>
            </a:r>
            <a:endParaRPr lang="pt-BR" sz="1500" b="1" dirty="0">
              <a:solidFill>
                <a:schemeClr val="tx1"/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 algn="just">
              <a:lnSpc>
                <a:spcPts val="500"/>
              </a:lnSpc>
              <a:spcBef>
                <a:spcPts val="500"/>
              </a:spcBef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783771" y="-21380"/>
            <a:ext cx="6159924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PRINCÍPIO DO EQUILÍBRIO FISCAL</a:t>
            </a:r>
            <a:endParaRPr sz="2500" b="1" i="0" u="none" strike="noStrike" cap="none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830856"/>
            <a:ext cx="9144000" cy="6736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252000" algn="ctr">
              <a:lnSpc>
                <a:spcPts val="2700"/>
              </a:lnSpc>
            </a:pPr>
            <a:r>
              <a:rPr lang="pt-BR" sz="1800" b="1" dirty="0">
                <a:solidFill>
                  <a:schemeClr val="bg1"/>
                </a:solidFill>
              </a:rPr>
              <a:t>VEREADOR PODE PROPOR PROJETO DE LEI </a:t>
            </a:r>
            <a:r>
              <a:rPr lang="pt-BR" sz="1800" b="1" dirty="0" smtClean="0">
                <a:solidFill>
                  <a:schemeClr val="bg1"/>
                </a:solidFill>
              </a:rPr>
              <a:t>QUE </a:t>
            </a:r>
            <a:r>
              <a:rPr lang="pt-BR" sz="1800" b="1" dirty="0" smtClean="0">
                <a:solidFill>
                  <a:srgbClr val="FFFF00"/>
                </a:solidFill>
              </a:rPr>
              <a:t>CRIE DESPESA </a:t>
            </a:r>
            <a:r>
              <a:rPr lang="pt-BR" sz="1800" b="1" dirty="0" smtClean="0">
                <a:solidFill>
                  <a:schemeClr val="bg1"/>
                </a:solidFill>
              </a:rPr>
              <a:t>PARA A ADMINISTRAÇÃO PÚBLICA?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79076"/>
            <a:ext cx="9014297" cy="446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lnSpc>
                <a:spcPts val="2300"/>
              </a:lnSpc>
              <a:buClr>
                <a:schemeClr val="tx1"/>
              </a:buClr>
            </a:pPr>
            <a:r>
              <a:rPr lang="pt-BR" sz="1600" dirty="0" smtClean="0">
                <a:solidFill>
                  <a:schemeClr val="tx1"/>
                </a:solidFill>
              </a:rPr>
              <a:t>Prevalece na doutrina que </a:t>
            </a:r>
            <a:r>
              <a:rPr lang="pt-BR" sz="1600" b="1" u="sng" dirty="0" smtClean="0">
                <a:solidFill>
                  <a:schemeClr val="tx1"/>
                </a:solidFill>
              </a:rPr>
              <a:t>o orçamento é AUTORIZATIVO</a:t>
            </a:r>
            <a:r>
              <a:rPr lang="pt-BR" sz="1600" dirty="0" smtClean="0">
                <a:solidFill>
                  <a:schemeClr val="tx1"/>
                </a:solidFill>
              </a:rPr>
              <a:t>, </a:t>
            </a:r>
            <a:r>
              <a:rPr lang="pt-BR" sz="1600" b="1" u="sng" dirty="0" smtClean="0">
                <a:solidFill>
                  <a:srgbClr val="C00000"/>
                </a:solidFill>
              </a:rPr>
              <a:t>e não impositivo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rgbClr val="C00000"/>
                </a:solidFill>
              </a:rPr>
              <a:t>(uma pequena parte é impositivas por força de norma </a:t>
            </a:r>
            <a:r>
              <a:rPr lang="pt-BR" sz="1400" dirty="0" err="1" smtClean="0">
                <a:solidFill>
                  <a:srgbClr val="C00000"/>
                </a:solidFill>
              </a:rPr>
              <a:t>pré</a:t>
            </a:r>
            <a:r>
              <a:rPr lang="pt-BR" sz="1400" dirty="0" smtClean="0">
                <a:solidFill>
                  <a:srgbClr val="C00000"/>
                </a:solidFill>
              </a:rPr>
              <a:t>-orçamentária, p. ex., direito à saúde e educação).</a:t>
            </a:r>
          </a:p>
          <a:p>
            <a:pPr marL="285750" indent="-285750" algn="just">
              <a:lnSpc>
                <a:spcPts val="2300"/>
              </a:lnSpc>
              <a:spcBef>
                <a:spcPts val="1000"/>
              </a:spcBef>
              <a:buClr>
                <a:schemeClr val="tx1"/>
              </a:buClr>
            </a:pPr>
            <a:r>
              <a:rPr lang="pt-BR" sz="1600" b="1" dirty="0" smtClean="0">
                <a:solidFill>
                  <a:schemeClr val="tx1"/>
                </a:solidFill>
              </a:rPr>
              <a:t>EMENDA CONSTITUCIONAL </a:t>
            </a:r>
            <a:r>
              <a:rPr lang="pt-BR" sz="1600" b="1" u="sng" dirty="0" smtClean="0">
                <a:solidFill>
                  <a:schemeClr val="tx1"/>
                </a:solidFill>
              </a:rPr>
              <a:t>86/2015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</a:t>
            </a:r>
            <a:r>
              <a:rPr lang="pt-BR" sz="1600" dirty="0" smtClean="0">
                <a:solidFill>
                  <a:schemeClr val="tx1"/>
                </a:solidFill>
              </a:rPr>
              <a:t>riou </a:t>
            </a:r>
            <a:r>
              <a:rPr lang="pt-BR" sz="1600" dirty="0">
                <a:solidFill>
                  <a:schemeClr val="tx1"/>
                </a:solidFill>
              </a:rPr>
              <a:t>o </a:t>
            </a:r>
            <a:r>
              <a:rPr lang="pt-BR" sz="1600" b="1" u="sng" dirty="0" smtClean="0">
                <a:solidFill>
                  <a:schemeClr val="tx1"/>
                </a:solidFill>
              </a:rPr>
              <a:t>ORÇAMENTO IMPOSITIVO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Poder Executivo está </a:t>
            </a:r>
            <a:r>
              <a:rPr lang="pt-BR" sz="1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OBRIGADO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 </a:t>
            </a:r>
            <a:r>
              <a:rPr lang="pt-BR" sz="1600" dirty="0" smtClean="0">
                <a:solidFill>
                  <a:schemeClr val="tx1"/>
                </a:solidFill>
              </a:rPr>
              <a:t>cumprir </a:t>
            </a:r>
            <a:r>
              <a:rPr lang="pt-BR" sz="1600" dirty="0">
                <a:solidFill>
                  <a:schemeClr val="tx1"/>
                </a:solidFill>
              </a:rPr>
              <a:t>as </a:t>
            </a:r>
            <a:r>
              <a:rPr lang="pt-BR" sz="1600" dirty="0" smtClean="0">
                <a:solidFill>
                  <a:schemeClr val="tx1"/>
                </a:solidFill>
              </a:rPr>
              <a:t>emendas </a:t>
            </a:r>
            <a:r>
              <a:rPr lang="pt-BR" sz="1600" dirty="0">
                <a:solidFill>
                  <a:schemeClr val="tx1"/>
                </a:solidFill>
              </a:rPr>
              <a:t>p</a:t>
            </a:r>
            <a:r>
              <a:rPr lang="pt-BR" sz="1600" dirty="0" smtClean="0">
                <a:solidFill>
                  <a:schemeClr val="tx1"/>
                </a:solidFill>
              </a:rPr>
              <a:t>arlamentares individuais.</a:t>
            </a:r>
          </a:p>
          <a:p>
            <a:pPr marL="0" indent="0" algn="just">
              <a:lnSpc>
                <a:spcPts val="2300"/>
              </a:lnSpc>
              <a:spcBef>
                <a:spcPts val="1000"/>
              </a:spcBef>
              <a:buClr>
                <a:schemeClr val="tx1"/>
              </a:buClr>
              <a:buNone/>
            </a:pPr>
            <a:r>
              <a:rPr lang="pt-BR" sz="1500" b="1" dirty="0" smtClean="0">
                <a:solidFill>
                  <a:schemeClr val="tx1"/>
                </a:solidFill>
              </a:rPr>
              <a:t>Art. 166, CF/88. </a:t>
            </a:r>
            <a:r>
              <a:rPr lang="pt-BR" sz="1500" dirty="0" smtClean="0">
                <a:solidFill>
                  <a:schemeClr val="tx1"/>
                </a:solidFill>
              </a:rPr>
              <a:t>(...)</a:t>
            </a:r>
          </a:p>
          <a:p>
            <a:pPr marL="0" indent="0" algn="just">
              <a:lnSpc>
                <a:spcPts val="2300"/>
              </a:lnSpc>
              <a:spcBef>
                <a:spcPts val="300"/>
              </a:spcBef>
              <a:buClr>
                <a:schemeClr val="tx1"/>
              </a:buClr>
              <a:buNone/>
            </a:pPr>
            <a:r>
              <a:rPr lang="pt-BR" sz="1500" dirty="0" smtClean="0">
                <a:solidFill>
                  <a:schemeClr val="tx1"/>
                </a:solidFill>
              </a:rPr>
              <a:t>§ </a:t>
            </a:r>
            <a:r>
              <a:rPr lang="pt-BR" sz="1500" dirty="0">
                <a:solidFill>
                  <a:schemeClr val="tx1"/>
                </a:solidFill>
              </a:rPr>
              <a:t>9º As emendas individuais ao projeto de lei orçamentária serão aprovadas no </a:t>
            </a:r>
            <a:r>
              <a:rPr lang="pt-BR" sz="1500" b="1" u="sng" dirty="0">
                <a:solidFill>
                  <a:srgbClr val="C00000"/>
                </a:solidFill>
              </a:rPr>
              <a:t>limite de 2%</a:t>
            </a:r>
            <a:r>
              <a:rPr lang="pt-BR" sz="1500" b="1" u="sng" dirty="0">
                <a:solidFill>
                  <a:schemeClr val="tx1"/>
                </a:solidFill>
              </a:rPr>
              <a:t> </a:t>
            </a:r>
            <a:r>
              <a:rPr lang="pt-BR" sz="1500" b="1" u="sng" dirty="0" smtClean="0">
                <a:solidFill>
                  <a:schemeClr val="tx1"/>
                </a:solidFill>
              </a:rPr>
              <a:t>da </a:t>
            </a:r>
            <a:r>
              <a:rPr lang="pt-BR" sz="1500" b="1" u="sng" dirty="0">
                <a:solidFill>
                  <a:schemeClr val="tx1"/>
                </a:solidFill>
              </a:rPr>
              <a:t>receita corrente líquida do exercício anterior ao do encaminhamento do projeto</a:t>
            </a:r>
            <a:r>
              <a:rPr lang="pt-BR" sz="1500" dirty="0">
                <a:solidFill>
                  <a:schemeClr val="tx1"/>
                </a:solidFill>
              </a:rPr>
              <a:t>, observado que a </a:t>
            </a:r>
            <a:r>
              <a:rPr lang="pt-BR" sz="1500" b="1" u="sng" dirty="0">
                <a:solidFill>
                  <a:srgbClr val="0070C0"/>
                </a:solidFill>
              </a:rPr>
              <a:t>metade desse percentual será destinada a ações e serviços públicos de saúde</a:t>
            </a:r>
            <a:r>
              <a:rPr lang="pt-BR" sz="15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ts val="2300"/>
              </a:lnSpc>
              <a:spcBef>
                <a:spcPts val="500"/>
              </a:spcBef>
              <a:buClr>
                <a:schemeClr val="tx1"/>
              </a:buClr>
              <a:buNone/>
            </a:pPr>
            <a:endParaRPr lang="pt-BR" sz="1300" b="1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ts val="2300"/>
              </a:lnSpc>
              <a:buClr>
                <a:schemeClr val="tx1"/>
              </a:buClr>
            </a:pPr>
            <a:endParaRPr lang="pt-BR" sz="1500" dirty="0" smtClean="0">
              <a:solidFill>
                <a:srgbClr val="C00000"/>
              </a:solidFill>
            </a:endParaRPr>
          </a:p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r>
              <a:rPr lang="pt-BR" sz="2200" b="1" dirty="0">
                <a:solidFill>
                  <a:srgbClr val="0070C0"/>
                </a:solidFill>
              </a:rPr>
              <a:t>ADI nº 7.493/MT</a:t>
            </a:r>
            <a:r>
              <a:rPr lang="pt-BR" sz="1500" b="1" dirty="0">
                <a:solidFill>
                  <a:srgbClr val="0070C0"/>
                </a:solidFill>
              </a:rPr>
              <a:t>, Rel.: Min. Dias </a:t>
            </a:r>
            <a:r>
              <a:rPr lang="pt-BR" sz="1500" b="1" dirty="0" err="1">
                <a:solidFill>
                  <a:srgbClr val="0070C0"/>
                </a:solidFill>
              </a:rPr>
              <a:t>Toffoli</a:t>
            </a:r>
            <a:r>
              <a:rPr lang="pt-BR" sz="1500" b="1" dirty="0">
                <a:solidFill>
                  <a:srgbClr val="0070C0"/>
                </a:solidFill>
              </a:rPr>
              <a:t>, </a:t>
            </a:r>
            <a:r>
              <a:rPr lang="pt-BR" sz="1500" b="1" dirty="0" err="1">
                <a:solidFill>
                  <a:srgbClr val="0070C0"/>
                </a:solidFill>
              </a:rPr>
              <a:t>julg</a:t>
            </a:r>
            <a:r>
              <a:rPr lang="pt-BR" sz="1500" b="1" dirty="0">
                <a:solidFill>
                  <a:srgbClr val="0070C0"/>
                </a:solidFill>
              </a:rPr>
              <a:t>. 06/11/2024 </a:t>
            </a:r>
            <a:r>
              <a:rPr lang="pt-BR" sz="15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sz="1500" dirty="0">
                <a:solidFill>
                  <a:schemeClr val="tx1"/>
                </a:solidFill>
                <a:sym typeface="Wingdings" panose="05000000000000000000" pitchFamily="2" charset="2"/>
              </a:rPr>
              <a:t>D</a:t>
            </a:r>
            <a:r>
              <a:rPr lang="pt-BR" sz="1500" dirty="0">
                <a:solidFill>
                  <a:schemeClr val="tx1"/>
                </a:solidFill>
              </a:rPr>
              <a:t>eclarar a </a:t>
            </a:r>
            <a:r>
              <a:rPr lang="pt-BR" sz="1500" b="1" u="sng" dirty="0">
                <a:solidFill>
                  <a:schemeClr val="tx1"/>
                </a:solidFill>
              </a:rPr>
              <a:t>inconstitucionalidade da expressão 2% da receita corrente líquida</a:t>
            </a:r>
            <a:r>
              <a:rPr lang="pt-BR" sz="1500" dirty="0">
                <a:solidFill>
                  <a:schemeClr val="tx1"/>
                </a:solidFill>
              </a:rPr>
              <a:t> do exercício anterior constante do art. 164, §15, </a:t>
            </a:r>
            <a:r>
              <a:rPr lang="pt-BR" sz="1500" dirty="0" smtClean="0">
                <a:solidFill>
                  <a:schemeClr val="tx1"/>
                </a:solidFill>
              </a:rPr>
              <a:t>da </a:t>
            </a:r>
            <a:r>
              <a:rPr lang="pt-BR" sz="1500" dirty="0">
                <a:solidFill>
                  <a:schemeClr val="tx1"/>
                </a:solidFill>
              </a:rPr>
              <a:t>Constituição Estadual (na redação dada pela EC nº 111/2023), fixando, ainda, interpretação </a:t>
            </a:r>
            <a:r>
              <a:rPr lang="pt-BR" sz="1500" dirty="0" smtClean="0">
                <a:solidFill>
                  <a:schemeClr val="tx1"/>
                </a:solidFill>
              </a:rPr>
              <a:t>conforme a </a:t>
            </a:r>
            <a:endParaRPr lang="pt-BR" sz="1500" b="1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873482" y="-41074"/>
            <a:ext cx="4546060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IMPOSITIVO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2868" y="3521409"/>
            <a:ext cx="1738010" cy="259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EC 86/2015 – 1,2%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3476924" y="3521407"/>
            <a:ext cx="1696571" cy="2594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EC 126/2022 – 2%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6419542" y="3521407"/>
            <a:ext cx="1673873" cy="2594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STF  – ???%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71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79076"/>
            <a:ext cx="9014297" cy="446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ts val="2300"/>
              </a:lnSpc>
              <a:buNone/>
            </a:pPr>
            <a:r>
              <a:rPr lang="pt-BR" sz="1500" dirty="0">
                <a:solidFill>
                  <a:schemeClr val="tx1"/>
                </a:solidFill>
              </a:rPr>
              <a:t>Constituição Federal, no sentido de que </a:t>
            </a:r>
            <a:r>
              <a:rPr lang="pt-BR" sz="1500" b="1" u="sng" dirty="0">
                <a:solidFill>
                  <a:srgbClr val="C00000"/>
                </a:solidFill>
              </a:rPr>
              <a:t>as emendas individuais ao projeto de lei orçamentária serão aprovadas no limite de </a:t>
            </a:r>
            <a:r>
              <a:rPr lang="pt-BR" sz="2500" b="1" u="sng" dirty="0">
                <a:solidFill>
                  <a:srgbClr val="C00000"/>
                </a:solidFill>
              </a:rPr>
              <a:t>1,55%</a:t>
            </a:r>
            <a:r>
              <a:rPr lang="pt-BR" sz="1500" b="1" u="sng" dirty="0">
                <a:solidFill>
                  <a:srgbClr val="C00000"/>
                </a:solidFill>
              </a:rPr>
              <a:t> da receita corrente líquida</a:t>
            </a:r>
            <a:r>
              <a:rPr lang="pt-BR" sz="1500" b="1" dirty="0">
                <a:solidFill>
                  <a:schemeClr val="tx1"/>
                </a:solidFill>
              </a:rPr>
              <a:t> </a:t>
            </a:r>
            <a:r>
              <a:rPr lang="pt-BR" sz="1500" dirty="0">
                <a:solidFill>
                  <a:schemeClr val="tx1"/>
                </a:solidFill>
              </a:rPr>
              <a:t>do exercício anterior ao do encaminhamento do projeto, observado que a </a:t>
            </a:r>
            <a:r>
              <a:rPr lang="pt-BR" sz="1500" b="1" u="sng" dirty="0">
                <a:solidFill>
                  <a:schemeClr val="tx1"/>
                </a:solidFill>
              </a:rPr>
              <a:t>metade desse percentual será destinada a ações e serviços públicos de saúde</a:t>
            </a:r>
            <a:r>
              <a:rPr lang="pt-BR" sz="1500" dirty="0" smtClean="0">
                <a:solidFill>
                  <a:schemeClr val="tx1"/>
                </a:solidFill>
              </a:rPr>
              <a:t>.</a:t>
            </a:r>
          </a:p>
          <a:p>
            <a:pPr marL="720000" indent="-252000" algn="just">
              <a:lnSpc>
                <a:spcPts val="23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/>
                </a:solidFill>
              </a:rPr>
              <a:t>Com efeito, o limite constitucional de 2% (dois por cento) a que se refere o 166, § 9º, da Constituição Federal </a:t>
            </a:r>
            <a:r>
              <a:rPr lang="pt-BR" sz="1500" b="1" dirty="0">
                <a:solidFill>
                  <a:schemeClr val="tx1"/>
                </a:solidFill>
              </a:rPr>
              <a:t>resulta do somatório das parcelas divididas entre a Câmara dos Deputados (1,55%) e o Senado Federal (0,45%). </a:t>
            </a:r>
            <a:r>
              <a:rPr lang="pt-BR" sz="1500" dirty="0" smtClean="0">
                <a:solidFill>
                  <a:schemeClr val="tx1"/>
                </a:solidFill>
              </a:rPr>
              <a:t>(...)</a:t>
            </a:r>
          </a:p>
          <a:p>
            <a:pPr marL="720000" indent="-252000" algn="just">
              <a:lnSpc>
                <a:spcPts val="23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500" dirty="0" smtClean="0">
                <a:solidFill>
                  <a:schemeClr val="tx1"/>
                </a:solidFill>
              </a:rPr>
              <a:t>Como </a:t>
            </a:r>
            <a:r>
              <a:rPr lang="pt-BR" sz="1500" dirty="0">
                <a:solidFill>
                  <a:schemeClr val="tx1"/>
                </a:solidFill>
              </a:rPr>
              <a:t>se vê, nenhuma Casa Legislativa da União é autorizada a aprovar emendas individuais obrigatórias em valor superior a sua parcela correspondente do limite </a:t>
            </a:r>
            <a:r>
              <a:rPr lang="pt-BR" sz="1500" dirty="0" smtClean="0">
                <a:solidFill>
                  <a:schemeClr val="tx1"/>
                </a:solidFill>
              </a:rPr>
              <a:t>total.</a:t>
            </a:r>
          </a:p>
          <a:p>
            <a:pPr marL="720000" indent="-252000" algn="just">
              <a:lnSpc>
                <a:spcPts val="23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1500" dirty="0" smtClean="0">
                <a:solidFill>
                  <a:schemeClr val="tx1"/>
                </a:solidFill>
              </a:rPr>
              <a:t>Tendo </a:t>
            </a:r>
            <a:r>
              <a:rPr lang="pt-BR" sz="1500" dirty="0">
                <a:solidFill>
                  <a:schemeClr val="tx1"/>
                </a:solidFill>
              </a:rPr>
              <a:t>presente esse aspecto, entendo que </a:t>
            </a:r>
            <a:r>
              <a:rPr lang="pt-BR" sz="1500" b="1" u="sng" dirty="0">
                <a:solidFill>
                  <a:srgbClr val="C00000"/>
                </a:solidFill>
              </a:rPr>
              <a:t>o limite de gasto a que se sujeita a Assembleia Legislativa estadual deve corresponder, no plano federal, àquele estipulado em favor da Câmara dos Deputados (1,55%)</a:t>
            </a:r>
            <a:r>
              <a:rPr lang="pt-BR" sz="1500" dirty="0">
                <a:solidFill>
                  <a:schemeClr val="tx1"/>
                </a:solidFill>
              </a:rPr>
              <a:t>. O Órgão Legislativo estadual guarda um vínculo de afinidade com a Câmara dos Deputados devido ao fato de ambas Instituições </a:t>
            </a:r>
            <a:r>
              <a:rPr lang="pt-BR" sz="1500" dirty="0" smtClean="0">
                <a:solidFill>
                  <a:schemeClr val="tx1"/>
                </a:solidFill>
              </a:rPr>
              <a:t>destinarem-se à</a:t>
            </a:r>
            <a:endParaRPr lang="pt-BR" sz="15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None/>
            </a:pPr>
            <a:endParaRPr lang="pt-BR" sz="1500" b="1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873482" y="-41074"/>
            <a:ext cx="4546060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IMPOSITIVO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24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591670"/>
            <a:ext cx="9014297" cy="455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720000" indent="0" algn="just">
              <a:lnSpc>
                <a:spcPts val="24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pt-BR" sz="2500" dirty="0" smtClean="0">
                <a:solidFill>
                  <a:schemeClr val="tx1"/>
                </a:solidFill>
              </a:rPr>
              <a:t>representação </a:t>
            </a:r>
            <a:r>
              <a:rPr lang="pt-BR" sz="2500" dirty="0">
                <a:solidFill>
                  <a:schemeClr val="tx1"/>
                </a:solidFill>
              </a:rPr>
              <a:t>do povo. Tanto é assim que o número de parlamentares estaduais é estabelecido proporcionalmente à quantidade de representantes do Estado-membro na Câmara dos Deputados (art. 27, CF</a:t>
            </a:r>
            <a:r>
              <a:rPr lang="pt-BR" sz="2500" dirty="0" smtClean="0">
                <a:solidFill>
                  <a:schemeClr val="tx1"/>
                </a:solidFill>
              </a:rPr>
              <a:t>).</a:t>
            </a:r>
          </a:p>
          <a:p>
            <a:pPr marL="720000" indent="-252000" algn="just">
              <a:lnSpc>
                <a:spcPts val="24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500" dirty="0" smtClean="0">
                <a:solidFill>
                  <a:schemeClr val="tx1"/>
                </a:solidFill>
              </a:rPr>
              <a:t>Por </a:t>
            </a:r>
            <a:r>
              <a:rPr lang="pt-BR" sz="2500" dirty="0">
                <a:solidFill>
                  <a:schemeClr val="tx1"/>
                </a:solidFill>
              </a:rPr>
              <a:t>sua vez, </a:t>
            </a:r>
            <a:r>
              <a:rPr lang="pt-BR" sz="2500" b="1" dirty="0">
                <a:solidFill>
                  <a:srgbClr val="C00000"/>
                </a:solidFill>
              </a:rPr>
              <a:t>a parcela de 0,45% destinada apenas ao Senado Federal não pode ser reivindicada pela Assembleia Legislativa</a:t>
            </a:r>
            <a:r>
              <a:rPr lang="pt-BR" sz="2500" dirty="0">
                <a:solidFill>
                  <a:schemeClr val="tx1"/>
                </a:solidFill>
              </a:rPr>
              <a:t>, pois não existe semelhante Instituição no plano </a:t>
            </a:r>
            <a:r>
              <a:rPr lang="pt-BR" sz="2500" dirty="0" smtClean="0">
                <a:solidFill>
                  <a:schemeClr val="tx1"/>
                </a:solidFill>
              </a:rPr>
              <a:t>estadual.</a:t>
            </a:r>
          </a:p>
          <a:p>
            <a:pPr marL="720000" indent="-252000" algn="just">
              <a:lnSpc>
                <a:spcPts val="24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rgbClr val="C00000"/>
                </a:solidFill>
              </a:rPr>
              <a:t>Também </a:t>
            </a:r>
            <a:r>
              <a:rPr lang="pt-BR" sz="2500" b="1" dirty="0">
                <a:solidFill>
                  <a:srgbClr val="C00000"/>
                </a:solidFill>
              </a:rPr>
              <a:t>não se pode dizer que o órgão legislativo estadual, por ser unicameral, concentraria em si as atribuições de ambas as Casas Legislativas da União</a:t>
            </a:r>
            <a:r>
              <a:rPr lang="pt-BR" sz="2500" dirty="0">
                <a:solidFill>
                  <a:schemeClr val="tx1"/>
                </a:solidFill>
              </a:rPr>
              <a:t>. Em uma estrutura federal de Estado, mostra-se inconcebível a ideia de um </a:t>
            </a:r>
            <a:r>
              <a:rPr lang="pt-BR" sz="2500" i="1" dirty="0">
                <a:solidFill>
                  <a:schemeClr val="tx1"/>
                </a:solidFill>
              </a:rPr>
              <a:t>“Senado estadual” </a:t>
            </a:r>
            <a:r>
              <a:rPr lang="pt-BR" sz="2500" dirty="0">
                <a:solidFill>
                  <a:schemeClr val="tx1"/>
                </a:solidFill>
              </a:rPr>
              <a:t>ou de uma Assembleia estadual que exerça, cumulativamente às suas funções, também atribuições análogas às de um Senado </a:t>
            </a:r>
            <a:r>
              <a:rPr lang="pt-BR" sz="2500" dirty="0" smtClean="0">
                <a:solidFill>
                  <a:schemeClr val="tx1"/>
                </a:solidFill>
              </a:rPr>
              <a:t>Federal.</a:t>
            </a:r>
          </a:p>
          <a:p>
            <a:pPr marL="720000" indent="-252000" algn="just">
              <a:lnSpc>
                <a:spcPts val="24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500" b="1" u="sng" dirty="0" smtClean="0">
                <a:solidFill>
                  <a:srgbClr val="0070C0"/>
                </a:solidFill>
              </a:rPr>
              <a:t>Nada </a:t>
            </a:r>
            <a:r>
              <a:rPr lang="pt-BR" sz="2500" b="1" u="sng" dirty="0">
                <a:solidFill>
                  <a:srgbClr val="0070C0"/>
                </a:solidFill>
              </a:rPr>
              <a:t>justifica, portanto, que os Deputados estaduais sejam contemplados com poder de emenda SUPERIOR àquele deferido em favor dos PARLAMENTARES FEDERAIS</a:t>
            </a:r>
            <a:r>
              <a:rPr lang="pt-BR" sz="2500" b="1" dirty="0">
                <a:solidFill>
                  <a:srgbClr val="0070C0"/>
                </a:solidFill>
              </a:rPr>
              <a:t> </a:t>
            </a:r>
            <a:r>
              <a:rPr lang="pt-BR" sz="2500" dirty="0">
                <a:solidFill>
                  <a:schemeClr val="tx1"/>
                </a:solidFill>
              </a:rPr>
              <a:t>e que as Assembleias Legislativas estaduais estejam sujeitas a </a:t>
            </a:r>
            <a:r>
              <a:rPr lang="pt-BR" sz="2500" b="1" dirty="0">
                <a:solidFill>
                  <a:srgbClr val="0070C0"/>
                </a:solidFill>
              </a:rPr>
              <a:t>limites menos rigorosos</a:t>
            </a:r>
            <a:r>
              <a:rPr lang="pt-BR" sz="2500" b="1" dirty="0"/>
              <a:t> </a:t>
            </a:r>
            <a:r>
              <a:rPr lang="pt-BR" sz="2500" dirty="0">
                <a:solidFill>
                  <a:schemeClr val="tx1"/>
                </a:solidFill>
              </a:rPr>
              <a:t>do que aqueles impostos às Casas Legislativas da União</a:t>
            </a:r>
            <a:r>
              <a:rPr lang="pt-BR" sz="25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ts val="2300"/>
              </a:lnSpc>
              <a:buNone/>
            </a:pPr>
            <a:endParaRPr lang="pt-BR" sz="1500" b="1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873482" y="-41074"/>
            <a:ext cx="4546060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IMPOSITIVO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465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518571"/>
            <a:ext cx="9014297" cy="46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r>
              <a:rPr lang="pt-BR" sz="1500" b="1" dirty="0" smtClean="0">
                <a:solidFill>
                  <a:schemeClr val="tx1"/>
                </a:solidFill>
              </a:rPr>
              <a:t>Art. 166, CF/88. </a:t>
            </a:r>
            <a:r>
              <a:rPr lang="pt-BR" sz="1500" dirty="0" smtClean="0">
                <a:solidFill>
                  <a:schemeClr val="tx1"/>
                </a:solidFill>
              </a:rPr>
              <a:t>(...)</a:t>
            </a:r>
          </a:p>
          <a:p>
            <a:pPr marL="0" indent="0" algn="just">
              <a:lnSpc>
                <a:spcPts val="2300"/>
              </a:lnSpc>
              <a:spcBef>
                <a:spcPts val="300"/>
              </a:spcBef>
              <a:buClr>
                <a:schemeClr val="tx1"/>
              </a:buClr>
              <a:buNone/>
            </a:pPr>
            <a:r>
              <a:rPr lang="pt-BR" sz="1500" dirty="0" smtClean="0">
                <a:solidFill>
                  <a:schemeClr val="tx1"/>
                </a:solidFill>
              </a:rPr>
              <a:t>§ 11. É </a:t>
            </a:r>
            <a:r>
              <a:rPr lang="pt-BR" sz="1500" b="1" u="sng" dirty="0">
                <a:solidFill>
                  <a:srgbClr val="C00000"/>
                </a:solidFill>
              </a:rPr>
              <a:t>obrigatória a execução</a:t>
            </a:r>
            <a:r>
              <a:rPr lang="pt-BR" sz="1500" dirty="0">
                <a:solidFill>
                  <a:schemeClr val="tx1"/>
                </a:solidFill>
              </a:rPr>
              <a:t> orçamentária e financeira das programações oriundas de </a:t>
            </a:r>
            <a:r>
              <a:rPr lang="pt-BR" sz="1500" b="1" u="sng" dirty="0">
                <a:solidFill>
                  <a:srgbClr val="C00000"/>
                </a:solidFill>
              </a:rPr>
              <a:t>emendas individuais</a:t>
            </a:r>
            <a:r>
              <a:rPr lang="pt-BR" sz="1500" dirty="0">
                <a:solidFill>
                  <a:schemeClr val="tx1"/>
                </a:solidFill>
              </a:rPr>
              <a:t>, em montante correspondente ao limite a que se refere o § 9º deste artigo, conforme os critérios para a </a:t>
            </a:r>
            <a:r>
              <a:rPr lang="pt-BR" sz="1500" b="1" u="sng" dirty="0">
                <a:solidFill>
                  <a:srgbClr val="C00000"/>
                </a:solidFill>
              </a:rPr>
              <a:t>execução equitativa</a:t>
            </a:r>
            <a:r>
              <a:rPr lang="pt-BR" sz="1500" dirty="0">
                <a:solidFill>
                  <a:schemeClr val="tx1"/>
                </a:solidFill>
              </a:rPr>
              <a:t> </a:t>
            </a:r>
            <a:r>
              <a:rPr lang="pt-BR" sz="1500" dirty="0" smtClean="0">
                <a:solidFill>
                  <a:schemeClr val="tx1"/>
                </a:solidFill>
              </a:rPr>
              <a:t>(...).</a:t>
            </a:r>
          </a:p>
          <a:p>
            <a:pPr marL="2286000" lvl="5" indent="0" algn="just">
              <a:lnSpc>
                <a:spcPts val="1800"/>
              </a:lnSpc>
              <a:spcBef>
                <a:spcPts val="300"/>
              </a:spcBef>
              <a:buClr>
                <a:schemeClr val="tx1"/>
              </a:buClr>
              <a:buNone/>
            </a:pPr>
            <a:r>
              <a:rPr lang="pt-BR" sz="1200" b="1" dirty="0" smtClean="0">
                <a:solidFill>
                  <a:schemeClr val="tx1"/>
                </a:solidFill>
              </a:rPr>
              <a:t>Art. 166, § 19, CF </a:t>
            </a:r>
            <a:r>
              <a:rPr lang="pt-BR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1200" b="1" dirty="0" smtClean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chemeClr val="tx1"/>
                </a:solidFill>
              </a:rPr>
              <a:t>Considera-se equitativa a execução das programações de caráter obrigatório que </a:t>
            </a:r>
            <a:r>
              <a:rPr lang="pt-BR" sz="1200" b="1" u="sng" dirty="0">
                <a:solidFill>
                  <a:srgbClr val="C00000"/>
                </a:solidFill>
              </a:rPr>
              <a:t>observe critérios </a:t>
            </a:r>
            <a:r>
              <a:rPr lang="pt-BR" sz="1200" b="1" u="sng" dirty="0" smtClean="0">
                <a:solidFill>
                  <a:srgbClr val="C00000"/>
                </a:solidFill>
              </a:rPr>
              <a:t>OBJETIVOS </a:t>
            </a:r>
            <a:r>
              <a:rPr lang="pt-BR" sz="1200" b="1" u="sng" dirty="0">
                <a:solidFill>
                  <a:srgbClr val="C00000"/>
                </a:solidFill>
              </a:rPr>
              <a:t>e </a:t>
            </a:r>
            <a:r>
              <a:rPr lang="pt-BR" sz="1200" b="1" u="sng" dirty="0" smtClean="0">
                <a:solidFill>
                  <a:srgbClr val="C00000"/>
                </a:solidFill>
              </a:rPr>
              <a:t>IMPARCIAIS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chemeClr val="tx1"/>
                </a:solidFill>
              </a:rPr>
              <a:t>e que </a:t>
            </a:r>
            <a:r>
              <a:rPr lang="pt-BR" sz="1200" b="1" u="sng" dirty="0">
                <a:solidFill>
                  <a:srgbClr val="C00000"/>
                </a:solidFill>
              </a:rPr>
              <a:t>atenda de forma </a:t>
            </a:r>
            <a:r>
              <a:rPr lang="pt-BR" sz="1200" b="1" u="sng" dirty="0" smtClean="0">
                <a:solidFill>
                  <a:srgbClr val="C00000"/>
                </a:solidFill>
              </a:rPr>
              <a:t>IGUALITÁRIA </a:t>
            </a:r>
            <a:r>
              <a:rPr lang="pt-BR" sz="1200" b="1" u="sng" dirty="0">
                <a:solidFill>
                  <a:srgbClr val="C00000"/>
                </a:solidFill>
              </a:rPr>
              <a:t>e </a:t>
            </a:r>
            <a:r>
              <a:rPr lang="pt-BR" sz="1200" b="1" u="sng" dirty="0" smtClean="0">
                <a:solidFill>
                  <a:srgbClr val="C00000"/>
                </a:solidFill>
              </a:rPr>
              <a:t>IMPESSOAL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chemeClr val="tx1"/>
                </a:solidFill>
              </a:rPr>
              <a:t>às emendas apresentadas, </a:t>
            </a:r>
            <a:r>
              <a:rPr lang="pt-BR" sz="1200" b="1" u="sng" dirty="0">
                <a:solidFill>
                  <a:srgbClr val="C00000"/>
                </a:solidFill>
              </a:rPr>
              <a:t>independentemente da autoria</a:t>
            </a:r>
            <a:r>
              <a:rPr lang="pt-BR" sz="1200" dirty="0">
                <a:solidFill>
                  <a:schemeClr val="tx1"/>
                </a:solidFill>
              </a:rPr>
              <a:t>, </a:t>
            </a:r>
            <a:r>
              <a:rPr lang="pt-BR" sz="1200" dirty="0" smtClean="0">
                <a:solidFill>
                  <a:schemeClr val="tx1"/>
                </a:solidFill>
              </a:rPr>
              <a:t>(...).</a:t>
            </a:r>
          </a:p>
          <a:p>
            <a:pPr marL="0" indent="0" algn="just">
              <a:lnSpc>
                <a:spcPts val="1000"/>
              </a:lnSpc>
              <a:spcBef>
                <a:spcPts val="500"/>
              </a:spcBef>
              <a:buClr>
                <a:schemeClr val="tx1"/>
              </a:buClr>
              <a:buNone/>
            </a:pPr>
            <a:endParaRPr lang="pt-BR" sz="13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§ </a:t>
            </a:r>
            <a:r>
              <a:rPr lang="pt-BR" sz="1400" dirty="0">
                <a:solidFill>
                  <a:schemeClr val="tx1"/>
                </a:solidFill>
              </a:rPr>
              <a:t>12. </a:t>
            </a:r>
            <a:r>
              <a:rPr lang="pt-BR" sz="1400" b="1" u="sng" dirty="0">
                <a:solidFill>
                  <a:schemeClr val="tx1"/>
                </a:solidFill>
              </a:rPr>
              <a:t>A garantia de execução</a:t>
            </a:r>
            <a:r>
              <a:rPr lang="pt-BR" sz="1400" dirty="0">
                <a:solidFill>
                  <a:schemeClr val="tx1"/>
                </a:solidFill>
              </a:rPr>
              <a:t> de que trata o § 11 deste artigo </a:t>
            </a:r>
            <a:r>
              <a:rPr lang="pt-BR" sz="1400" b="1" u="sng" dirty="0">
                <a:solidFill>
                  <a:schemeClr val="tx1"/>
                </a:solidFill>
              </a:rPr>
              <a:t>aplica-se também às programações incluídas por todas as </a:t>
            </a:r>
            <a:r>
              <a:rPr lang="pt-BR" sz="1400" b="1" u="sng" dirty="0" smtClean="0">
                <a:solidFill>
                  <a:srgbClr val="0070C0"/>
                </a:solidFill>
              </a:rPr>
              <a:t>EMENDAS DE INICIATIVA DE BANCADA </a:t>
            </a:r>
            <a:r>
              <a:rPr lang="pt-BR" sz="1400" b="1" u="sng" dirty="0">
                <a:solidFill>
                  <a:srgbClr val="0070C0"/>
                </a:solidFill>
              </a:rPr>
              <a:t>de parlamentares de </a:t>
            </a:r>
            <a:r>
              <a:rPr lang="pt-BR" sz="1400" b="1" u="sng" dirty="0" smtClean="0">
                <a:solidFill>
                  <a:srgbClr val="0070C0"/>
                </a:solidFill>
              </a:rPr>
              <a:t>ESTADO </a:t>
            </a:r>
            <a:r>
              <a:rPr lang="pt-BR" sz="1400" b="1" u="sng" dirty="0">
                <a:solidFill>
                  <a:srgbClr val="0070C0"/>
                </a:solidFill>
              </a:rPr>
              <a:t>ou do </a:t>
            </a:r>
            <a:r>
              <a:rPr lang="pt-BR" sz="1400" b="1" u="sng" dirty="0" smtClean="0">
                <a:solidFill>
                  <a:srgbClr val="0070C0"/>
                </a:solidFill>
              </a:rPr>
              <a:t>DISTRITO FEDERAL</a:t>
            </a:r>
            <a:r>
              <a:rPr lang="pt-BR" sz="1400" dirty="0" smtClean="0">
                <a:solidFill>
                  <a:schemeClr val="tx1"/>
                </a:solidFill>
              </a:rPr>
              <a:t>, </a:t>
            </a:r>
            <a:r>
              <a:rPr lang="pt-BR" sz="1400" dirty="0">
                <a:solidFill>
                  <a:schemeClr val="tx1"/>
                </a:solidFill>
              </a:rPr>
              <a:t>no montante de </a:t>
            </a:r>
            <a:r>
              <a:rPr lang="pt-BR" sz="1400" b="1" u="sng" dirty="0">
                <a:solidFill>
                  <a:schemeClr val="tx1"/>
                </a:solidFill>
              </a:rPr>
              <a:t>até 1% </a:t>
            </a:r>
            <a:r>
              <a:rPr lang="pt-BR" sz="1400" b="1" u="sng" dirty="0" smtClean="0">
                <a:solidFill>
                  <a:schemeClr val="tx1"/>
                </a:solidFill>
              </a:rPr>
              <a:t>da </a:t>
            </a:r>
            <a:r>
              <a:rPr lang="pt-BR" sz="1400" b="1" u="sng" dirty="0">
                <a:solidFill>
                  <a:schemeClr val="tx1"/>
                </a:solidFill>
              </a:rPr>
              <a:t>receita corrente líquida realizada no exercício anterior</a:t>
            </a:r>
            <a:r>
              <a:rPr lang="pt-BR" sz="1400" dirty="0">
                <a:solidFill>
                  <a:schemeClr val="tx1"/>
                </a:solidFill>
              </a:rPr>
              <a:t>. 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ts val="2000"/>
              </a:lnSpc>
              <a:buClr>
                <a:schemeClr val="tx1"/>
              </a:buClr>
              <a:buNone/>
            </a:pPr>
            <a:endParaRPr lang="pt-BR" sz="1400" dirty="0" smtClean="0">
              <a:solidFill>
                <a:srgbClr val="C00000"/>
              </a:solidFill>
            </a:endParaRPr>
          </a:p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STF - RE </a:t>
            </a:r>
            <a:r>
              <a:rPr lang="pt-BR" sz="2000" b="1" dirty="0">
                <a:solidFill>
                  <a:srgbClr val="0070C0"/>
                </a:solidFill>
              </a:rPr>
              <a:t>nº 1.321.263/RS</a:t>
            </a:r>
            <a:r>
              <a:rPr lang="pt-BR" sz="1400" b="1" dirty="0">
                <a:solidFill>
                  <a:srgbClr val="0070C0"/>
                </a:solidFill>
              </a:rPr>
              <a:t>, Rel.: Min. Roberto Barroso </a:t>
            </a:r>
            <a:r>
              <a:rPr lang="pt-BR" sz="1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sz="1400" dirty="0">
                <a:solidFill>
                  <a:schemeClr val="tx1"/>
                </a:solidFill>
              </a:rPr>
              <a:t>Apesar de o Constituinte derivado </a:t>
            </a:r>
            <a:r>
              <a:rPr lang="pt-BR" sz="1400" b="1" u="sng" dirty="0">
                <a:solidFill>
                  <a:schemeClr val="tx1"/>
                </a:solidFill>
              </a:rPr>
              <a:t>não </a:t>
            </a:r>
            <a:r>
              <a:rPr lang="pt-BR" sz="1400" b="1" u="sng" dirty="0" smtClean="0">
                <a:solidFill>
                  <a:schemeClr val="tx1"/>
                </a:solidFill>
              </a:rPr>
              <a:t>ter </a:t>
            </a:r>
            <a:r>
              <a:rPr lang="pt-BR" sz="1400" b="1" u="sng" dirty="0">
                <a:solidFill>
                  <a:schemeClr val="tx1"/>
                </a:solidFill>
              </a:rPr>
              <a:t>expressamente incluído no art. 166, § 12, os membros do Poder Legislativo municipal</a:t>
            </a:r>
            <a:r>
              <a:rPr lang="pt-BR" sz="1400" dirty="0">
                <a:solidFill>
                  <a:schemeClr val="tx1"/>
                </a:solidFill>
              </a:rPr>
              <a:t>, </a:t>
            </a:r>
            <a:r>
              <a:rPr lang="pt-BR" sz="1400" b="1" u="sng" dirty="0">
                <a:solidFill>
                  <a:srgbClr val="0070C0"/>
                </a:solidFill>
              </a:rPr>
              <a:t>o </a:t>
            </a:r>
            <a:r>
              <a:rPr lang="pt-BR" sz="1400" b="1" u="sng" dirty="0" smtClean="0">
                <a:solidFill>
                  <a:srgbClr val="0070C0"/>
                </a:solidFill>
              </a:rPr>
              <a:t>STF tem se posicionado</a:t>
            </a:r>
            <a:r>
              <a:rPr lang="pt-BR" sz="1200" b="1" u="sng" dirty="0" smtClean="0">
                <a:solidFill>
                  <a:srgbClr val="0070C0"/>
                </a:solidFill>
              </a:rPr>
              <a:t> </a:t>
            </a:r>
            <a:r>
              <a:rPr lang="pt-BR" sz="1400" b="1" u="sng" dirty="0" smtClean="0">
                <a:solidFill>
                  <a:srgbClr val="0070C0"/>
                </a:solidFill>
              </a:rPr>
              <a:t>no</a:t>
            </a:r>
            <a:r>
              <a:rPr lang="pt-BR" sz="1200" b="1" u="sng" dirty="0" smtClean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sentido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da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POSSIBILIDADE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de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inclusão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das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BANCADAS</a:t>
            </a:r>
            <a:r>
              <a:rPr lang="pt-BR" sz="1200" b="1" u="sng" dirty="0">
                <a:solidFill>
                  <a:srgbClr val="0070C0"/>
                </a:solidFill>
              </a:rPr>
              <a:t> </a:t>
            </a:r>
            <a:r>
              <a:rPr lang="pt-BR" sz="1400" b="1" u="sng" dirty="0" smtClean="0">
                <a:solidFill>
                  <a:srgbClr val="0070C0"/>
                </a:solidFill>
              </a:rPr>
              <a:t>PARLAMENTARES</a:t>
            </a:r>
            <a:r>
              <a:rPr lang="pt-BR" sz="1200" b="1" u="sng" dirty="0" smtClean="0">
                <a:solidFill>
                  <a:srgbClr val="0070C0"/>
                </a:solidFill>
              </a:rPr>
              <a:t> </a:t>
            </a:r>
            <a:r>
              <a:rPr lang="pt-BR" sz="1400" b="1" u="sng" dirty="0" smtClean="0">
                <a:solidFill>
                  <a:srgbClr val="0070C0"/>
                </a:solidFill>
              </a:rPr>
              <a:t>MUNICIPAIS </a:t>
            </a:r>
            <a:r>
              <a:rPr lang="pt-BR" b="1" u="sng" dirty="0">
                <a:solidFill>
                  <a:srgbClr val="0070C0"/>
                </a:solidFill>
              </a:rPr>
              <a:t>para propor emendas impositivas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smtClean="0">
                <a:solidFill>
                  <a:schemeClr val="tx1"/>
                </a:solidFill>
              </a:rPr>
              <a:t>(...).</a:t>
            </a:r>
            <a:r>
              <a:rPr lang="pt-BR" sz="1400" b="1" u="sng" dirty="0" smtClean="0">
                <a:solidFill>
                  <a:srgbClr val="0070C0"/>
                </a:solidFill>
              </a:rPr>
              <a:t> 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873482" y="-41074"/>
            <a:ext cx="4546060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IMPOSITIVO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eta Dobrada para Cima 2"/>
          <p:cNvSpPr/>
          <p:nvPr/>
        </p:nvSpPr>
        <p:spPr>
          <a:xfrm rot="5400000">
            <a:off x="2122248" y="1934184"/>
            <a:ext cx="246433" cy="269131"/>
          </a:xfrm>
          <a:prstGeom prst="bentUpArrow">
            <a:avLst>
              <a:gd name="adj1" fmla="val 16781"/>
              <a:gd name="adj2" fmla="val 22554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79076"/>
            <a:ext cx="9014297" cy="446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r>
              <a:rPr lang="pt-BR" b="1" u="sng" dirty="0" smtClean="0">
                <a:solidFill>
                  <a:srgbClr val="0070C0"/>
                </a:solidFill>
              </a:rPr>
              <a:t>para </a:t>
            </a:r>
            <a:r>
              <a:rPr lang="pt-BR" b="1" u="sng" dirty="0">
                <a:solidFill>
                  <a:srgbClr val="0070C0"/>
                </a:solidFill>
              </a:rPr>
              <a:t>propor emendas impositivas</a:t>
            </a:r>
            <a:r>
              <a:rPr lang="pt-BR" dirty="0" smtClean="0">
                <a:solidFill>
                  <a:schemeClr val="tx1"/>
                </a:solidFill>
              </a:rPr>
              <a:t>, (...).</a:t>
            </a:r>
          </a:p>
          <a:p>
            <a:pPr marL="0" lvl="1" indent="0" algn="just">
              <a:lnSpc>
                <a:spcPts val="1500"/>
              </a:lnSpc>
              <a:buClr>
                <a:schemeClr val="tx1"/>
              </a:buClr>
              <a:buSzPts val="1800"/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SRF – </a:t>
            </a:r>
            <a:r>
              <a:rPr lang="pt-BR" sz="2000" b="1" dirty="0" err="1" smtClean="0">
                <a:solidFill>
                  <a:srgbClr val="0070C0"/>
                </a:solidFill>
              </a:rPr>
              <a:t>AgR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>
                <a:solidFill>
                  <a:srgbClr val="0070C0"/>
                </a:solidFill>
              </a:rPr>
              <a:t>no RE nº 1.301.031/RS</a:t>
            </a:r>
            <a:r>
              <a:rPr lang="pt-BR" b="1" dirty="0">
                <a:solidFill>
                  <a:srgbClr val="0070C0"/>
                </a:solidFill>
              </a:rPr>
              <a:t>, Rel. : Edson </a:t>
            </a:r>
            <a:r>
              <a:rPr lang="pt-BR" b="1" dirty="0" err="1">
                <a:solidFill>
                  <a:srgbClr val="0070C0"/>
                </a:solidFill>
              </a:rPr>
              <a:t>Fachin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A previsão do instituto de </a:t>
            </a:r>
            <a:r>
              <a:rPr lang="pt-BR" b="1" u="sng" dirty="0">
                <a:solidFill>
                  <a:schemeClr val="tx1"/>
                </a:solidFill>
              </a:rPr>
              <a:t>emendas de bancadas</a:t>
            </a:r>
            <a:r>
              <a:rPr lang="pt-BR" dirty="0">
                <a:solidFill>
                  <a:schemeClr val="tx1"/>
                </a:solidFill>
              </a:rPr>
              <a:t>, em matéria orçamentária, no </a:t>
            </a:r>
            <a:r>
              <a:rPr lang="pt-BR" b="1" u="sng" dirty="0">
                <a:solidFill>
                  <a:schemeClr val="tx1"/>
                </a:solidFill>
              </a:rPr>
              <a:t>âmbito municipal, </a:t>
            </a:r>
            <a:r>
              <a:rPr lang="pt-BR" b="1" u="sng" dirty="0" smtClean="0">
                <a:solidFill>
                  <a:schemeClr val="tx1"/>
                </a:solidFill>
              </a:rPr>
              <a:t>NÃO CONTRARIA</a:t>
            </a:r>
            <a:r>
              <a:rPr lang="pt-BR" dirty="0" smtClean="0">
                <a:solidFill>
                  <a:schemeClr val="tx1"/>
                </a:solidFill>
              </a:rPr>
              <a:t> o </a:t>
            </a:r>
            <a:r>
              <a:rPr lang="pt-BR" dirty="0">
                <a:solidFill>
                  <a:schemeClr val="tx1"/>
                </a:solidFill>
              </a:rPr>
              <a:t>modelo </a:t>
            </a:r>
            <a:r>
              <a:rPr lang="pt-BR" dirty="0" smtClean="0">
                <a:solidFill>
                  <a:schemeClr val="tx1"/>
                </a:solidFill>
              </a:rPr>
              <a:t>orçamentário </a:t>
            </a:r>
            <a:r>
              <a:rPr lang="pt-BR" dirty="0">
                <a:solidFill>
                  <a:schemeClr val="tx1"/>
                </a:solidFill>
              </a:rPr>
              <a:t>estabelecido para a União. </a:t>
            </a:r>
            <a:endParaRPr lang="pt-BR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lvl="1" indent="0" algn="just">
              <a:lnSpc>
                <a:spcPts val="2300"/>
              </a:lnSpc>
              <a:buClr>
                <a:schemeClr val="tx1"/>
              </a:buClr>
              <a:buSzPts val="1800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STF - ADI nº 7.807/MT</a:t>
            </a:r>
            <a:r>
              <a:rPr lang="pt-BR" b="1" dirty="0" smtClean="0">
                <a:solidFill>
                  <a:srgbClr val="0070C0"/>
                </a:solidFill>
              </a:rPr>
              <a:t>, </a:t>
            </a:r>
            <a:r>
              <a:rPr lang="pt-BR" b="1" dirty="0">
                <a:solidFill>
                  <a:srgbClr val="0070C0"/>
                </a:solidFill>
              </a:rPr>
              <a:t>Rel</a:t>
            </a:r>
            <a:r>
              <a:rPr lang="pt-BR" b="1" dirty="0" smtClean="0">
                <a:solidFill>
                  <a:srgbClr val="0070C0"/>
                </a:solidFill>
              </a:rPr>
              <a:t>.: Dias </a:t>
            </a:r>
            <a:r>
              <a:rPr lang="pt-BR" b="1" dirty="0" err="1" smtClean="0">
                <a:solidFill>
                  <a:srgbClr val="0070C0"/>
                </a:solidFill>
              </a:rPr>
              <a:t>Toffoli</a:t>
            </a:r>
            <a:r>
              <a:rPr lang="pt-BR" b="1" dirty="0" smtClean="0">
                <a:solidFill>
                  <a:srgbClr val="0070C0"/>
                </a:solidFill>
              </a:rPr>
              <a:t> (decisão monocrática) </a:t>
            </a:r>
            <a:r>
              <a:rPr lang="pt-B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dirty="0" smtClean="0">
                <a:solidFill>
                  <a:schemeClr val="tx1"/>
                </a:solidFill>
              </a:rPr>
              <a:t>Assim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u="sng" dirty="0">
                <a:solidFill>
                  <a:schemeClr val="tx1"/>
                </a:solidFill>
              </a:rPr>
              <a:t>ao estabelecer o caráter impositivo das emendas de bancada e de bloco parlamentar, </a:t>
            </a:r>
            <a:r>
              <a:rPr lang="pt-BR" b="1" u="sng" dirty="0" smtClean="0">
                <a:solidFill>
                  <a:schemeClr val="tx1"/>
                </a:solidFill>
              </a:rPr>
              <a:t>a Constituição Estadual (e as Leis Orgânicas) instituiu </a:t>
            </a:r>
            <a:r>
              <a:rPr lang="pt-BR" b="1" u="sng" dirty="0">
                <a:solidFill>
                  <a:schemeClr val="tx1"/>
                </a:solidFill>
              </a:rPr>
              <a:t>nova modalidade de emenda impositiva, não prevista na </a:t>
            </a:r>
            <a:r>
              <a:rPr lang="pt-BR" b="1" u="sng" dirty="0" smtClean="0">
                <a:solidFill>
                  <a:schemeClr val="tx1"/>
                </a:solidFill>
              </a:rPr>
              <a:t>CF/88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No meu entendimento, </a:t>
            </a:r>
            <a:r>
              <a:rPr lang="pt-BR" b="1" u="sng" dirty="0">
                <a:solidFill>
                  <a:schemeClr val="tx1"/>
                </a:solidFill>
              </a:rPr>
              <a:t>a previsão do art. 166, § 12, da Constituição de 1988 tem sentido somente no âmbito federal</a:t>
            </a:r>
            <a:r>
              <a:rPr lang="pt-BR" dirty="0">
                <a:solidFill>
                  <a:schemeClr val="tx1"/>
                </a:solidFill>
              </a:rPr>
              <a:t>. Obviamente, </a:t>
            </a:r>
            <a:r>
              <a:rPr lang="pt-BR" b="1" u="sng" dirty="0">
                <a:solidFill>
                  <a:srgbClr val="C00000"/>
                </a:solidFill>
              </a:rPr>
              <a:t>os parlamentares estaduais não formam bancadas estaduais</a:t>
            </a:r>
            <a:r>
              <a:rPr lang="pt-BR" dirty="0">
                <a:solidFill>
                  <a:schemeClr val="tx1"/>
                </a:solidFill>
              </a:rPr>
              <a:t>. Ademais, qualquer interpretação que busque alargar a previsão constitucional federal, admitindo a apresentação dessas emendas impositivas por bancadas </a:t>
            </a:r>
            <a:r>
              <a:rPr lang="pt-BR" dirty="0" smtClean="0">
                <a:solidFill>
                  <a:schemeClr val="tx1"/>
                </a:solidFill>
              </a:rPr>
              <a:t>municipais</a:t>
            </a:r>
            <a:r>
              <a:rPr lang="pt-BR" dirty="0">
                <a:solidFill>
                  <a:schemeClr val="tx1"/>
                </a:solidFill>
              </a:rPr>
              <a:t>, representa limitação, não prevista na Carta Federal, à competência do Chefe do Poder Executivo </a:t>
            </a:r>
            <a:r>
              <a:rPr lang="pt-BR" dirty="0" smtClean="0">
                <a:solidFill>
                  <a:schemeClr val="tx1"/>
                </a:solidFill>
              </a:rPr>
              <a:t>estadual para </a:t>
            </a:r>
            <a:r>
              <a:rPr lang="pt-BR" dirty="0">
                <a:solidFill>
                  <a:schemeClr val="tx1"/>
                </a:solidFill>
              </a:rPr>
              <a:t>o planejamento orçamentário. Pela mesma razão, </a:t>
            </a:r>
            <a:r>
              <a:rPr lang="pt-BR" b="1" u="sng" dirty="0">
                <a:solidFill>
                  <a:srgbClr val="C00000"/>
                </a:solidFill>
              </a:rPr>
              <a:t>entendo que a previsão do art. 166, § 12, da </a:t>
            </a:r>
            <a:r>
              <a:rPr lang="pt-BR" b="1" u="sng" dirty="0" smtClean="0">
                <a:solidFill>
                  <a:srgbClr val="C00000"/>
                </a:solidFill>
              </a:rPr>
              <a:t>CF/88 também </a:t>
            </a:r>
            <a:r>
              <a:rPr lang="pt-BR" b="1" u="sng" dirty="0">
                <a:solidFill>
                  <a:srgbClr val="C00000"/>
                </a:solidFill>
              </a:rPr>
              <a:t>não se aplica às Câmaras Municipais</a:t>
            </a:r>
            <a:r>
              <a:rPr lang="pt-BR" dirty="0">
                <a:solidFill>
                  <a:schemeClr val="tx1"/>
                </a:solidFill>
              </a:rPr>
              <a:t>. </a:t>
            </a:r>
          </a:p>
          <a:p>
            <a:pPr marL="0" indent="0" algn="just">
              <a:lnSpc>
                <a:spcPts val="2300"/>
              </a:lnSpc>
              <a:buClr>
                <a:schemeClr val="tx1"/>
              </a:buClr>
              <a:buNone/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873482" y="-41074"/>
            <a:ext cx="4546060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IMPOSITIVO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73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3345933" y="1252934"/>
            <a:ext cx="4169051" cy="164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ts val="10000"/>
              </a:lnSpc>
              <a:buClr>
                <a:schemeClr val="tx1"/>
              </a:buClr>
              <a:buNone/>
            </a:pPr>
            <a:r>
              <a:rPr lang="pt-BR" sz="5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OBRIGADO</a:t>
            </a:r>
            <a:endParaRPr lang="pt-BR" sz="5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87" y="169049"/>
            <a:ext cx="3208875" cy="49744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62" y="3240819"/>
            <a:ext cx="363385" cy="3626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61" y="3696438"/>
            <a:ext cx="363386" cy="36815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548947" y="3263934"/>
            <a:ext cx="1960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Williansouza_52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48947" y="3731117"/>
            <a:ext cx="2694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Willian Alves de Souza</a:t>
            </a:r>
          </a:p>
        </p:txBody>
      </p:sp>
      <p:pic>
        <p:nvPicPr>
          <p:cNvPr id="10" name="Imagem 9" descr="&lt;strong&gt;Whatsapp&lt;/strong&gt; logo 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62" y="4149871"/>
            <a:ext cx="363385" cy="36400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548947" y="4158682"/>
            <a:ext cx="204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(43) 9 9937-7900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58" y="787843"/>
            <a:ext cx="3716402" cy="55746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718599"/>
            <a:ext cx="4351705" cy="4223863"/>
          </a:xfrm>
          <a:prstGeom prst="rect">
            <a:avLst/>
          </a:prstGeom>
        </p:spPr>
      </p:pic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3011420" y="-49811"/>
            <a:ext cx="2783969" cy="60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endParaRPr sz="30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body" idx="4294967295"/>
          </p:nvPr>
        </p:nvSpPr>
        <p:spPr>
          <a:xfrm>
            <a:off x="0" y="630091"/>
            <a:ext cx="6699115" cy="451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16000" algn="just">
              <a:lnSpc>
                <a:spcPts val="28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No Estado moderno, o</a:t>
            </a:r>
            <a:r>
              <a:rPr lang="pt-BR" sz="15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</a:t>
            </a:r>
            <a:r>
              <a:rPr lang="pt-BR" sz="1500" dirty="0" smtClean="0">
                <a:solidFill>
                  <a:schemeClr val="tx1"/>
                </a:solidFill>
              </a:rPr>
              <a:t>rçamento </a:t>
            </a:r>
            <a:r>
              <a:rPr lang="pt-BR" sz="1500" dirty="0">
                <a:solidFill>
                  <a:schemeClr val="tx1"/>
                </a:solidFill>
              </a:rPr>
              <a:t>público </a:t>
            </a:r>
            <a:r>
              <a:rPr lang="pt-BR" sz="1500" dirty="0" smtClean="0">
                <a:solidFill>
                  <a:schemeClr val="tx1"/>
                </a:solidFill>
                <a:sym typeface="Wingdings" panose="05000000000000000000" pitchFamily="2" charset="2"/>
              </a:rPr>
              <a:t>deve refletir os </a:t>
            </a:r>
            <a:r>
              <a:rPr lang="pt-BR" sz="15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pt-BR" sz="1500" b="1" u="sng" dirty="0" smtClean="0">
                <a:solidFill>
                  <a:schemeClr val="tx1"/>
                </a:solidFill>
              </a:rPr>
              <a:t>nteresses </a:t>
            </a:r>
            <a:r>
              <a:rPr lang="pt-BR" sz="1500" b="1" u="sng" dirty="0">
                <a:solidFill>
                  <a:schemeClr val="tx1"/>
                </a:solidFill>
              </a:rPr>
              <a:t>da </a:t>
            </a:r>
            <a:r>
              <a:rPr lang="pt-BR" sz="1500" b="1" u="sng" dirty="0" smtClean="0">
                <a:solidFill>
                  <a:schemeClr val="tx1"/>
                </a:solidFill>
              </a:rPr>
              <a:t>sociedade</a:t>
            </a:r>
            <a:r>
              <a:rPr lang="pt-BR" sz="1500" dirty="0" smtClean="0">
                <a:solidFill>
                  <a:schemeClr val="tx1"/>
                </a:solidFill>
              </a:rPr>
              <a:t> </a:t>
            </a:r>
            <a:r>
              <a:rPr lang="pt-BR" sz="1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1500" dirty="0" smtClean="0">
                <a:solidFill>
                  <a:schemeClr val="tx1"/>
                </a:solidFill>
              </a:rPr>
              <a:t> </a:t>
            </a:r>
            <a:r>
              <a:rPr lang="pt-BR" sz="1500" b="1" dirty="0" smtClean="0">
                <a:solidFill>
                  <a:schemeClr val="tx1"/>
                </a:solidFill>
              </a:rPr>
              <a:t>INSTRUMENTO REPRESENTATIVO DA VONTADE POPULAR</a:t>
            </a:r>
            <a:r>
              <a:rPr lang="pt-BR" sz="1500" dirty="0" smtClean="0">
                <a:solidFill>
                  <a:schemeClr val="tx1"/>
                </a:solidFill>
              </a:rPr>
              <a:t> (crescente </a:t>
            </a:r>
            <a:r>
              <a:rPr lang="pt-BR" sz="1500" u="sng" dirty="0">
                <a:solidFill>
                  <a:srgbClr val="C00000"/>
                </a:solidFill>
              </a:rPr>
              <a:t>atuação legislativa</a:t>
            </a:r>
            <a:r>
              <a:rPr lang="pt-BR" sz="1500" dirty="0">
                <a:solidFill>
                  <a:schemeClr val="tx1"/>
                </a:solidFill>
              </a:rPr>
              <a:t> no campo </a:t>
            </a:r>
            <a:r>
              <a:rPr lang="pt-BR" sz="1500" dirty="0" smtClean="0">
                <a:solidFill>
                  <a:schemeClr val="tx1"/>
                </a:solidFill>
              </a:rPr>
              <a:t>orçamentário).</a:t>
            </a:r>
          </a:p>
          <a:p>
            <a:pPr marL="285750" indent="-216000" algn="just">
              <a:lnSpc>
                <a:spcPts val="500"/>
              </a:lnSpc>
              <a:spcBef>
                <a:spcPts val="500"/>
              </a:spcBef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16000" algn="just">
              <a:lnSpc>
                <a:spcPts val="2800"/>
              </a:lnSpc>
              <a:spcBef>
                <a:spcPts val="1000"/>
              </a:spcBef>
            </a:pPr>
            <a:r>
              <a:rPr lang="pt-BR" dirty="0" smtClean="0">
                <a:solidFill>
                  <a:schemeClr val="tx1"/>
                </a:solidFill>
              </a:rPr>
              <a:t>Segundo </a:t>
            </a:r>
            <a:r>
              <a:rPr lang="pt-BR" b="1" dirty="0" err="1" smtClean="0">
                <a:solidFill>
                  <a:schemeClr val="tx1"/>
                </a:solidFill>
              </a:rPr>
              <a:t>Aliomar</a:t>
            </a:r>
            <a:r>
              <a:rPr lang="pt-BR" b="1" dirty="0" smtClean="0">
                <a:solidFill>
                  <a:schemeClr val="tx1"/>
                </a:solidFill>
              </a:rPr>
              <a:t> Baleeiro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</a:p>
          <a:p>
            <a:pPr marL="396000" lvl="1" indent="0" algn="just">
              <a:lnSpc>
                <a:spcPts val="2600"/>
              </a:lnSpc>
              <a:spcBef>
                <a:spcPts val="500"/>
              </a:spcBef>
              <a:buSzPts val="1800"/>
              <a:buNone/>
            </a:pPr>
            <a:r>
              <a:rPr lang="pt-BR" sz="1500" i="1" dirty="0">
                <a:solidFill>
                  <a:srgbClr val="0070C0"/>
                </a:solidFill>
              </a:rPr>
              <a:t>“o orçamento é considerado o ato pelo qual o Poder Legislativo prevê e autoriza ao Poder Executivo, por certo período e em pormenor, </a:t>
            </a:r>
            <a:r>
              <a:rPr lang="pt-BR" sz="1500" b="1" i="1" u="sng" dirty="0">
                <a:solidFill>
                  <a:srgbClr val="0070C0"/>
                </a:solidFill>
              </a:rPr>
              <a:t>as despesas destinadas ao funcionamento dos serviços públicos e outros fins adotados pela política econômica ou geral do país</a:t>
            </a:r>
            <a:r>
              <a:rPr lang="pt-BR" sz="1500" i="1" dirty="0">
                <a:solidFill>
                  <a:srgbClr val="0070C0"/>
                </a:solidFill>
              </a:rPr>
              <a:t>, (...)”.</a:t>
            </a:r>
          </a:p>
          <a:p>
            <a:pPr marL="412650" algn="just">
              <a:lnSpc>
                <a:spcPts val="1000"/>
              </a:lnSpc>
              <a:spcBef>
                <a:spcPts val="500"/>
              </a:spcBef>
            </a:pPr>
            <a:endParaRPr lang="pt-BR" sz="1900" i="1" dirty="0" smtClean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2650" algn="just">
              <a:lnSpc>
                <a:spcPts val="2300"/>
              </a:lnSpc>
              <a:spcBef>
                <a:spcPts val="500"/>
              </a:spcBef>
            </a:pPr>
            <a:r>
              <a:rPr lang="pt-BR" sz="1500" b="1" dirty="0" smtClean="0">
                <a:solidFill>
                  <a:schemeClr val="tx1"/>
                </a:solidFill>
              </a:rPr>
              <a:t>Carlos </a:t>
            </a:r>
            <a:r>
              <a:rPr lang="pt-BR" sz="1500" b="1" dirty="0">
                <a:solidFill>
                  <a:schemeClr val="tx1"/>
                </a:solidFill>
              </a:rPr>
              <a:t>Ayres </a:t>
            </a:r>
            <a:r>
              <a:rPr lang="pt-BR" sz="1500" b="1" dirty="0" smtClean="0">
                <a:solidFill>
                  <a:schemeClr val="tx1"/>
                </a:solidFill>
              </a:rPr>
              <a:t>Britto </a:t>
            </a:r>
            <a:r>
              <a:rPr lang="pt-BR" sz="15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sz="1500" dirty="0" smtClean="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pt-BR" sz="1500" dirty="0" smtClean="0">
                <a:solidFill>
                  <a:schemeClr val="tx1"/>
                </a:solidFill>
              </a:rPr>
              <a:t>lei orçamentária </a:t>
            </a:r>
            <a:r>
              <a:rPr lang="pt-BR" sz="1500" dirty="0">
                <a:solidFill>
                  <a:schemeClr val="tx1"/>
                </a:solidFill>
              </a:rPr>
              <a:t>é</a:t>
            </a:r>
            <a:r>
              <a:rPr lang="pt-BR" sz="1500" dirty="0" smtClean="0">
                <a:solidFill>
                  <a:schemeClr val="tx1"/>
                </a:solidFill>
              </a:rPr>
              <a:t> </a:t>
            </a:r>
            <a:r>
              <a:rPr lang="pt-BR" sz="1500" dirty="0">
                <a:solidFill>
                  <a:schemeClr val="tx1"/>
                </a:solidFill>
              </a:rPr>
              <a:t>“</a:t>
            </a:r>
            <a:r>
              <a:rPr lang="pt-BR" sz="1500" b="1" dirty="0">
                <a:solidFill>
                  <a:srgbClr val="C00000"/>
                </a:solidFill>
              </a:rPr>
              <a:t>a lei materialmente mais importante do ordenamento </a:t>
            </a:r>
            <a:r>
              <a:rPr lang="pt-BR" sz="1500" b="1" dirty="0" smtClean="0">
                <a:solidFill>
                  <a:srgbClr val="C00000"/>
                </a:solidFill>
              </a:rPr>
              <a:t>jurídico, </a:t>
            </a:r>
            <a:r>
              <a:rPr lang="pt-BR" sz="1500" b="1" dirty="0">
                <a:solidFill>
                  <a:srgbClr val="C00000"/>
                </a:solidFill>
              </a:rPr>
              <a:t>logo </a:t>
            </a:r>
            <a:r>
              <a:rPr lang="pt-BR" sz="1500" b="1" dirty="0" smtClean="0">
                <a:solidFill>
                  <a:srgbClr val="C00000"/>
                </a:solidFill>
              </a:rPr>
              <a:t>abaixo da Constituição</a:t>
            </a:r>
            <a:r>
              <a:rPr lang="pt-BR" sz="1500" dirty="0">
                <a:solidFill>
                  <a:schemeClr val="tx1"/>
                </a:solidFill>
              </a:rPr>
              <a:t>” (STF, ADI-MC </a:t>
            </a:r>
            <a:r>
              <a:rPr lang="pt-BR" sz="1500" dirty="0" smtClean="0">
                <a:solidFill>
                  <a:schemeClr val="tx1"/>
                </a:solidFill>
              </a:rPr>
              <a:t>4048-1/DF).</a:t>
            </a:r>
            <a:endParaRPr lang="pt-BR" sz="1500" i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1003924" y="-23052"/>
            <a:ext cx="6191002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PÚBLICO – </a:t>
            </a:r>
            <a:r>
              <a:rPr lang="pt-BR" sz="25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CONCEITO</a:t>
            </a:r>
            <a:endParaRPr sz="25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0" name="Picture 2" descr="Curso Avançado de Orçamento Público disponível no Portal do Sen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55" y="718943"/>
            <a:ext cx="2121931" cy="17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epe - Assembleia Legislativa do Estado de Pernambu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64" y="2592690"/>
            <a:ext cx="2272636" cy="22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body" idx="4294967295"/>
          </p:nvPr>
        </p:nvSpPr>
        <p:spPr>
          <a:xfrm>
            <a:off x="6485" y="645459"/>
            <a:ext cx="9040238" cy="449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lnSpc>
                <a:spcPts val="2400"/>
              </a:lnSpc>
            </a:pPr>
            <a:r>
              <a:rPr lang="pt-BR" dirty="0" smtClean="0">
                <a:solidFill>
                  <a:schemeClr val="tx1"/>
                </a:solidFill>
              </a:rPr>
              <a:t>Constituição Federal de 1988 traz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MUITOS direitos fundamentais de cunho social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lnSpc>
                <a:spcPts val="2400"/>
              </a:lnSpc>
              <a:spcBef>
                <a:spcPts val="700"/>
              </a:spcBef>
            </a:pP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Efetivação dos direitos fundamentais sociais  </a:t>
            </a:r>
            <a:r>
              <a:rPr lang="pt-B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Políticas públicas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sz="1500" dirty="0" smtClean="0">
                <a:solidFill>
                  <a:schemeClr val="tx1"/>
                </a:solidFill>
                <a:sym typeface="Wingdings" panose="05000000000000000000" pitchFamily="2" charset="2"/>
              </a:rPr>
              <a:t>(discricionariedade)</a:t>
            </a:r>
            <a:r>
              <a:rPr lang="pt-BR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lnSpc>
                <a:spcPts val="2400"/>
              </a:lnSpc>
              <a:spcBef>
                <a:spcPts val="700"/>
              </a:spcBef>
            </a:pP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Atuação </a:t>
            </a:r>
            <a:r>
              <a:rPr lang="pt-B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prestacional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Custo alto aos cofres público  Reflexos no orçamento.</a:t>
            </a:r>
          </a:p>
          <a:p>
            <a:pPr marL="285750" indent="-285750" algn="just">
              <a:lnSpc>
                <a:spcPts val="2400"/>
              </a:lnSpc>
              <a:spcBef>
                <a:spcPts val="700"/>
              </a:spcBef>
            </a:pP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Recursos públicos LIMITADOS </a:t>
            </a:r>
            <a:r>
              <a:rPr lang="pt-BR" sz="14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versus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demanda ILIMITADA;</a:t>
            </a:r>
          </a:p>
          <a:p>
            <a:pPr marL="285750" indent="-285750" algn="just">
              <a:lnSpc>
                <a:spcPts val="2400"/>
              </a:lnSpc>
              <a:spcBef>
                <a:spcPts val="1000"/>
              </a:spcBef>
            </a:pPr>
            <a:endParaRPr lang="pt-B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ts val="2800"/>
              </a:lnSpc>
            </a:pPr>
            <a:r>
              <a:rPr lang="pt-BR" dirty="0" smtClean="0">
                <a:solidFill>
                  <a:schemeClr val="tx1"/>
                </a:solidFill>
              </a:rPr>
              <a:t>Como </a:t>
            </a:r>
            <a:r>
              <a:rPr lang="pt-BR" dirty="0">
                <a:solidFill>
                  <a:schemeClr val="tx1"/>
                </a:solidFill>
              </a:rPr>
              <a:t>a concretização dos direitos fundamentais deve levar em consideração os </a:t>
            </a:r>
            <a:r>
              <a:rPr lang="pt-BR" b="1" u="sng" dirty="0">
                <a:solidFill>
                  <a:schemeClr val="tx1"/>
                </a:solidFill>
              </a:rPr>
              <a:t>custos da prestação estatal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e, também, a análise dos </a:t>
            </a:r>
            <a:r>
              <a:rPr lang="pt-BR" b="1" u="sng" dirty="0">
                <a:solidFill>
                  <a:schemeClr val="tx1"/>
                </a:solidFill>
              </a:rPr>
              <a:t>recursos disponíveis</a:t>
            </a:r>
            <a:r>
              <a:rPr lang="pt-BR" dirty="0">
                <a:solidFill>
                  <a:schemeClr val="tx1"/>
                </a:solidFill>
              </a:rPr>
              <a:t>, é inevitável que a </a:t>
            </a:r>
            <a:r>
              <a:rPr lang="pt-BR" b="1" u="sng" dirty="0">
                <a:solidFill>
                  <a:schemeClr val="tx1"/>
                </a:solidFill>
              </a:rPr>
              <a:t>solução desta situação refletirá no orçamento público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marL="2743200" lvl="6" indent="0" algn="just">
              <a:lnSpc>
                <a:spcPts val="2800"/>
              </a:lnSpc>
              <a:spcBef>
                <a:spcPts val="400"/>
              </a:spcBef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Alceu </a:t>
            </a:r>
            <a:r>
              <a:rPr lang="pt-BR" sz="1600" dirty="0">
                <a:solidFill>
                  <a:schemeClr val="tx1"/>
                </a:solidFill>
              </a:rPr>
              <a:t>Maurício Junior </a:t>
            </a:r>
            <a:r>
              <a:rPr lang="pt-BR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sz="1600" dirty="0">
                <a:solidFill>
                  <a:srgbClr val="0070C0"/>
                </a:solidFill>
              </a:rPr>
              <a:t>“</a:t>
            </a:r>
            <a:r>
              <a:rPr lang="pt-BR" sz="1600" i="1" dirty="0">
                <a:solidFill>
                  <a:srgbClr val="0070C0"/>
                </a:solidFill>
              </a:rPr>
              <a:t>as decisões sobre a implementação de prestações estatais são escolhas orçamentári</a:t>
            </a:r>
            <a:r>
              <a:rPr lang="pt-BR" sz="1600" dirty="0">
                <a:solidFill>
                  <a:srgbClr val="0070C0"/>
                </a:solidFill>
              </a:rPr>
              <a:t>as”.</a:t>
            </a:r>
            <a:r>
              <a:rPr lang="pt-BR" sz="16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pt-BR" sz="1600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ts val="2800"/>
              </a:lnSpc>
              <a:spcBef>
                <a:spcPts val="1000"/>
              </a:spcBef>
            </a:pPr>
            <a:r>
              <a:rPr lang="pt-BR" b="1" dirty="0" smtClean="0">
                <a:solidFill>
                  <a:schemeClr val="tx1"/>
                </a:solidFill>
              </a:rPr>
              <a:t>“Escolhas TRÁGICAS”</a:t>
            </a:r>
            <a:r>
              <a:rPr lang="pt-BR" dirty="0" smtClean="0">
                <a:solidFill>
                  <a:schemeClr val="tx1"/>
                </a:solidFill>
              </a:rPr>
              <a:t> ou </a:t>
            </a:r>
            <a:r>
              <a:rPr lang="pt-BR" b="1" dirty="0" smtClean="0">
                <a:solidFill>
                  <a:schemeClr val="tx1"/>
                </a:solidFill>
              </a:rPr>
              <a:t>“Teoria do COBERTOR CURTO”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2122905" y="-9044"/>
            <a:ext cx="4031462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PÚBLICO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eta Dobrada para Cima 2"/>
          <p:cNvSpPr/>
          <p:nvPr/>
        </p:nvSpPr>
        <p:spPr>
          <a:xfrm rot="5400000">
            <a:off x="3894307" y="2227638"/>
            <a:ext cx="295072" cy="333983"/>
          </a:xfrm>
          <a:prstGeom prst="bentUpArrow">
            <a:avLst>
              <a:gd name="adj1" fmla="val 25000"/>
              <a:gd name="adj2" fmla="val 25000"/>
              <a:gd name="adj3" fmla="val 425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286655" y="2321672"/>
            <a:ext cx="4176409" cy="291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ts val="2400"/>
              </a:lnSpc>
              <a:spcBef>
                <a:spcPts val="1000"/>
              </a:spcBef>
              <a:buNone/>
            </a:pPr>
            <a:r>
              <a:rPr lang="pt-BR" sz="1800" dirty="0">
                <a:solidFill>
                  <a:schemeClr val="bg1"/>
                </a:solidFill>
                <a:sym typeface="Wingdings" panose="05000000000000000000" pitchFamily="2" charset="2"/>
              </a:rPr>
              <a:t>Diminuir despesa ou aumentar receita?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22" name="Seta Dobrada para Cima 21"/>
          <p:cNvSpPr/>
          <p:nvPr/>
        </p:nvSpPr>
        <p:spPr>
          <a:xfrm rot="5400000">
            <a:off x="2455268" y="3705890"/>
            <a:ext cx="295072" cy="333983"/>
          </a:xfrm>
          <a:prstGeom prst="bentUpArrow">
            <a:avLst>
              <a:gd name="adj1" fmla="val 14011"/>
              <a:gd name="adj2" fmla="val 18406"/>
              <a:gd name="adj3" fmla="val 337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4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2247205" y="0"/>
            <a:ext cx="4031462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PÚBLICO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5 Sleep &amp; Love Myths Hurting Your Relationship - Rest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89" y="649087"/>
            <a:ext cx="4494411" cy="44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6b/05/fb/6b05fb1f0177d176136f96b425197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88"/>
            <a:ext cx="4494410" cy="44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body" idx="4294967295"/>
          </p:nvPr>
        </p:nvSpPr>
        <p:spPr>
          <a:xfrm>
            <a:off x="6485" y="675029"/>
            <a:ext cx="9040238" cy="449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276000" lvl="6" indent="-180000" algn="just"/>
            <a:r>
              <a:rPr lang="pt-BR" dirty="0" smtClean="0">
                <a:solidFill>
                  <a:schemeClr val="tx1"/>
                </a:solidFill>
              </a:rPr>
              <a:t>Elaborado conforme o programa político-partidário </a:t>
            </a:r>
            <a:r>
              <a:rPr lang="pt-BR" dirty="0">
                <a:solidFill>
                  <a:schemeClr val="tx1"/>
                </a:solidFill>
              </a:rPr>
              <a:t>ou os anseios do governo que esta no </a:t>
            </a:r>
            <a:r>
              <a:rPr lang="pt-BR" dirty="0" smtClean="0">
                <a:solidFill>
                  <a:schemeClr val="tx1"/>
                </a:solidFill>
              </a:rPr>
              <a:t>poder;</a:t>
            </a:r>
          </a:p>
          <a:p>
            <a:pPr marL="3276000" lvl="6" indent="-180000" algn="just">
              <a:spcBef>
                <a:spcPts val="500"/>
              </a:spcBef>
            </a:pP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Efetivação dos direitos fundamentais  </a:t>
            </a:r>
            <a:r>
              <a:rPr lang="pt-B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Políticas públicas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  <a:p>
            <a:pPr marL="3240000" lvl="6" indent="-216000" algn="just">
              <a:lnSpc>
                <a:spcPts val="2200"/>
              </a:lnSpc>
            </a:pPr>
            <a:endParaRPr lang="pt-BR" dirty="0" smtClean="0">
              <a:solidFill>
                <a:schemeClr val="tx1"/>
              </a:solidFill>
            </a:endParaRPr>
          </a:p>
          <a:p>
            <a:pPr marL="3276000" lvl="6" indent="-216000" algn="just"/>
            <a:r>
              <a:rPr lang="pt-BR" dirty="0" smtClean="0">
                <a:solidFill>
                  <a:schemeClr val="tx1"/>
                </a:solidFill>
              </a:rPr>
              <a:t>Importante instrumento na redistribuição </a:t>
            </a:r>
            <a:r>
              <a:rPr lang="pt-BR" dirty="0">
                <a:solidFill>
                  <a:schemeClr val="tx1"/>
                </a:solidFill>
              </a:rPr>
              <a:t>de renda ou instrumento regulador da </a:t>
            </a:r>
            <a:r>
              <a:rPr lang="pt-BR" dirty="0" smtClean="0">
                <a:solidFill>
                  <a:schemeClr val="tx1"/>
                </a:solidFill>
              </a:rPr>
              <a:t>Economia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(Ex.: “Minha casa minha vida”, “bolsa família”);</a:t>
            </a:r>
          </a:p>
          <a:p>
            <a:pPr marL="3276000" lvl="6" indent="-216000" algn="just">
              <a:spcBef>
                <a:spcPts val="500"/>
              </a:spcBef>
            </a:pP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Plano de ação para </a:t>
            </a:r>
            <a:r>
              <a:rPr lang="pt-BR" b="1" dirty="0" smtClean="0">
                <a:solidFill>
                  <a:schemeClr val="tx1"/>
                </a:solidFill>
              </a:rPr>
              <a:t>compatibilizar </a:t>
            </a:r>
            <a:r>
              <a:rPr lang="pt-BR" b="1" dirty="0">
                <a:solidFill>
                  <a:schemeClr val="tx1"/>
                </a:solidFill>
              </a:rPr>
              <a:t>as necessidades sociais </a:t>
            </a:r>
            <a:r>
              <a:rPr lang="pt-BR" b="1" dirty="0" smtClean="0">
                <a:solidFill>
                  <a:schemeClr val="tx1"/>
                </a:solidFill>
              </a:rPr>
              <a:t>com as </a:t>
            </a:r>
            <a:r>
              <a:rPr lang="pt-BR" b="1" dirty="0">
                <a:solidFill>
                  <a:schemeClr val="tx1"/>
                </a:solidFill>
              </a:rPr>
              <a:t>receitas </a:t>
            </a:r>
            <a:r>
              <a:rPr lang="pt-BR" b="1" dirty="0" smtClean="0">
                <a:solidFill>
                  <a:schemeClr val="tx1"/>
                </a:solidFill>
              </a:rPr>
              <a:t>previstas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3276000" lvl="6" indent="-216000" algn="just">
              <a:lnSpc>
                <a:spcPts val="700"/>
              </a:lnSpc>
              <a:spcBef>
                <a:spcPts val="500"/>
              </a:spcBef>
            </a:pPr>
            <a:endParaRPr lang="pt-BR" sz="1000" dirty="0">
              <a:solidFill>
                <a:schemeClr val="tx1"/>
              </a:solidFill>
            </a:endParaRPr>
          </a:p>
          <a:p>
            <a:pPr marL="3276000" lvl="6" indent="-216000" algn="just">
              <a:spcBef>
                <a:spcPts val="500"/>
              </a:spcBef>
            </a:pPr>
            <a:r>
              <a:rPr lang="pt-BR" dirty="0">
                <a:solidFill>
                  <a:schemeClr val="tx1"/>
                </a:solidFill>
              </a:rPr>
              <a:t>O</a:t>
            </a:r>
            <a:r>
              <a:rPr lang="pt-BR" dirty="0" smtClean="0">
                <a:solidFill>
                  <a:schemeClr val="tx1"/>
                </a:solidFill>
              </a:rPr>
              <a:t>bservar </a:t>
            </a:r>
            <a:r>
              <a:rPr lang="pt-BR" dirty="0">
                <a:solidFill>
                  <a:schemeClr val="tx1"/>
                </a:solidFill>
              </a:rPr>
              <a:t>regras </a:t>
            </a:r>
            <a:r>
              <a:rPr lang="pt-BR" dirty="0" smtClean="0">
                <a:solidFill>
                  <a:schemeClr val="tx1"/>
                </a:solidFill>
              </a:rPr>
              <a:t>práticas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</a:t>
            </a:r>
            <a:r>
              <a:rPr lang="pt-BR" dirty="0" smtClean="0">
                <a:solidFill>
                  <a:schemeClr val="tx1"/>
                </a:solidFill>
              </a:rPr>
              <a:t>lassificações claras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</a:t>
            </a:r>
            <a:r>
              <a:rPr lang="pt-BR" dirty="0" smtClean="0">
                <a:solidFill>
                  <a:schemeClr val="tx1"/>
                </a:solidFill>
              </a:rPr>
              <a:t>igor </a:t>
            </a:r>
            <a:r>
              <a:rPr lang="pt-BR" dirty="0">
                <a:solidFill>
                  <a:schemeClr val="tx1"/>
                </a:solidFill>
              </a:rPr>
              <a:t>das normas </a:t>
            </a:r>
            <a:r>
              <a:rPr lang="pt-BR" dirty="0" smtClean="0">
                <a:solidFill>
                  <a:schemeClr val="tx1"/>
                </a:solidFill>
              </a:rPr>
              <a:t>contábeis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</a:t>
            </a:r>
            <a:r>
              <a:rPr lang="pt-BR" dirty="0" smtClean="0">
                <a:solidFill>
                  <a:schemeClr val="tx1"/>
                </a:solidFill>
              </a:rPr>
              <a:t>onstrução metódica </a:t>
            </a:r>
            <a:r>
              <a:rPr lang="pt-BR" dirty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chemeClr val="tx1"/>
                </a:solidFill>
              </a:rPr>
              <a:t>racional das </a:t>
            </a:r>
            <a:r>
              <a:rPr lang="pt-BR" dirty="0">
                <a:solidFill>
                  <a:schemeClr val="tx1"/>
                </a:solidFill>
              </a:rPr>
              <a:t>despesas e receitas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3276000" lvl="6" indent="-216000" algn="just">
              <a:spcBef>
                <a:spcPts val="500"/>
              </a:spcBef>
            </a:pPr>
            <a:r>
              <a:rPr lang="pt-BR" dirty="0" smtClean="0">
                <a:solidFill>
                  <a:schemeClr val="tx1"/>
                </a:solidFill>
              </a:rPr>
              <a:t>Evitar </a:t>
            </a:r>
            <a:r>
              <a:rPr lang="pt-BR" i="1" dirty="0" smtClean="0">
                <a:solidFill>
                  <a:schemeClr val="tx1"/>
                </a:solidFill>
              </a:rPr>
              <a:t>déficit</a:t>
            </a:r>
            <a:r>
              <a:rPr lang="pt-BR" dirty="0" smtClean="0">
                <a:solidFill>
                  <a:schemeClr val="tx1"/>
                </a:solidFill>
              </a:rPr>
              <a:t> (despesa &gt; receita) e </a:t>
            </a:r>
            <a:r>
              <a:rPr lang="pt-BR" i="1" dirty="0" smtClean="0">
                <a:solidFill>
                  <a:schemeClr val="tx1"/>
                </a:solidFill>
              </a:rPr>
              <a:t>superávit</a:t>
            </a:r>
            <a:r>
              <a:rPr lang="pt-BR" dirty="0" smtClean="0">
                <a:solidFill>
                  <a:schemeClr val="tx1"/>
                </a:solidFill>
              </a:rPr>
              <a:t> (receita &gt; despesa).</a:t>
            </a:r>
          </a:p>
          <a:p>
            <a:pPr marL="3276000" lvl="6" indent="-216000" algn="just">
              <a:spcBef>
                <a:spcPts val="50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3276000" lvl="6" indent="-216000" algn="just">
              <a:spcBef>
                <a:spcPts val="200"/>
              </a:spcBef>
            </a:pPr>
            <a:r>
              <a:rPr lang="pt-BR" dirty="0" smtClean="0">
                <a:solidFill>
                  <a:schemeClr val="tx1"/>
                </a:solidFill>
              </a:rPr>
              <a:t>Natureza jurídica do orçamento;</a:t>
            </a:r>
          </a:p>
          <a:p>
            <a:pPr marL="3276000" lvl="6" indent="-216000" algn="just">
              <a:spcBef>
                <a:spcPts val="200"/>
              </a:spcBef>
            </a:pPr>
            <a:r>
              <a:rPr lang="pt-BR" dirty="0" smtClean="0">
                <a:solidFill>
                  <a:schemeClr val="tx1"/>
                </a:solidFill>
              </a:rPr>
              <a:t>Observância às normas constitucionais e infraconstitucionais;</a:t>
            </a:r>
          </a:p>
          <a:p>
            <a:pPr marL="3276000" lvl="6" indent="-216000" algn="just">
              <a:spcBef>
                <a:spcPts val="200"/>
              </a:spcBef>
            </a:pPr>
            <a:r>
              <a:rPr lang="pt-BR" dirty="0" smtClean="0">
                <a:solidFill>
                  <a:schemeClr val="tx1"/>
                </a:solidFill>
              </a:rPr>
              <a:t>Democratização do gasto público (participação do Poder Legislativo).</a:t>
            </a:r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2207430" y="0"/>
            <a:ext cx="4031462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PÚBLICO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 rot="16200000">
            <a:off x="-1611720" y="2715668"/>
            <a:ext cx="4092448" cy="4474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ASPECTOS DO ORÇAMENTO</a:t>
            </a:r>
            <a:endParaRPr lang="pt-BR" sz="2000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671210" y="1048824"/>
            <a:ext cx="560960" cy="267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285671" y="2036838"/>
            <a:ext cx="1621276" cy="5836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ECONÔMICO</a:t>
            </a:r>
            <a:endParaRPr lang="pt-BR" sz="1200" b="1" dirty="0"/>
          </a:p>
        </p:txBody>
      </p:sp>
      <p:sp>
        <p:nvSpPr>
          <p:cNvPr id="13" name="Elipse 12"/>
          <p:cNvSpPr/>
          <p:nvPr/>
        </p:nvSpPr>
        <p:spPr>
          <a:xfrm>
            <a:off x="1285671" y="893182"/>
            <a:ext cx="1621276" cy="5836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POLÍTICO</a:t>
            </a:r>
            <a:endParaRPr lang="pt-BR" sz="1200" b="1" dirty="0"/>
          </a:p>
        </p:txBody>
      </p:sp>
      <p:sp>
        <p:nvSpPr>
          <p:cNvPr id="14" name="Elipse 13"/>
          <p:cNvSpPr/>
          <p:nvPr/>
        </p:nvSpPr>
        <p:spPr>
          <a:xfrm>
            <a:off x="1285671" y="3245344"/>
            <a:ext cx="1621276" cy="5836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CONTÁBIL</a:t>
            </a:r>
            <a:endParaRPr lang="pt-BR" sz="1200" b="1" dirty="0"/>
          </a:p>
        </p:txBody>
      </p:sp>
      <p:sp>
        <p:nvSpPr>
          <p:cNvPr id="15" name="Elipse 14"/>
          <p:cNvSpPr/>
          <p:nvPr/>
        </p:nvSpPr>
        <p:spPr>
          <a:xfrm>
            <a:off x="1285671" y="4376030"/>
            <a:ext cx="1621276" cy="5836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JURÍDICO</a:t>
            </a:r>
            <a:endParaRPr lang="pt-BR" sz="1200" b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671210" y="2194841"/>
            <a:ext cx="560960" cy="267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671210" y="4534033"/>
            <a:ext cx="560960" cy="267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671210" y="3405708"/>
            <a:ext cx="560960" cy="267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>
            <a:off x="2960448" y="761118"/>
            <a:ext cx="252919" cy="84306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/>
          <p:cNvSpPr/>
          <p:nvPr/>
        </p:nvSpPr>
        <p:spPr>
          <a:xfrm>
            <a:off x="2960447" y="1802356"/>
            <a:ext cx="252920" cy="10563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have Esquerda 20"/>
          <p:cNvSpPr/>
          <p:nvPr/>
        </p:nvSpPr>
        <p:spPr>
          <a:xfrm>
            <a:off x="2957198" y="3057860"/>
            <a:ext cx="256169" cy="95205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Esquerda 22"/>
          <p:cNvSpPr/>
          <p:nvPr/>
        </p:nvSpPr>
        <p:spPr>
          <a:xfrm>
            <a:off x="2957197" y="4279601"/>
            <a:ext cx="256170" cy="7765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  <p:bldP spid="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body" idx="4294967295"/>
          </p:nvPr>
        </p:nvSpPr>
        <p:spPr>
          <a:xfrm>
            <a:off x="38910" y="929768"/>
            <a:ext cx="8889937" cy="423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24000" indent="-457200" algn="just">
              <a:lnSpc>
                <a:spcPts val="24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pt-BR" sz="3000" b="1" dirty="0" smtClean="0">
              <a:solidFill>
                <a:schemeClr val="bg1"/>
              </a:solidFill>
            </a:endParaRPr>
          </a:p>
          <a:p>
            <a:pPr marL="0" indent="-324000" algn="just">
              <a:lnSpc>
                <a:spcPts val="24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</a:rPr>
              <a:t>INSTRUMENTOS </a:t>
            </a:r>
            <a:r>
              <a:rPr lang="pt-BR" sz="3000" b="1" dirty="0" smtClean="0">
                <a:solidFill>
                  <a:schemeClr val="bg1"/>
                </a:solidFill>
              </a:rPr>
              <a:t>NORMATIVOS:</a:t>
            </a:r>
          </a:p>
          <a:p>
            <a:pPr marL="457200" lvl="1" indent="0" algn="just">
              <a:lnSpc>
                <a:spcPts val="2400"/>
              </a:lnSpc>
              <a:spcBef>
                <a:spcPts val="1000"/>
              </a:spcBef>
              <a:buNone/>
            </a:pPr>
            <a:endParaRPr lang="pt-BR" sz="2000" dirty="0">
              <a:solidFill>
                <a:srgbClr val="92D050"/>
              </a:solidFill>
            </a:endParaRPr>
          </a:p>
          <a:p>
            <a:pPr marL="800100" lvl="1" indent="-342900" algn="just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SzPct val="85000"/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92D050"/>
                </a:solidFill>
              </a:rPr>
              <a:t>CONSTITUIÇÃO </a:t>
            </a:r>
            <a:r>
              <a:rPr lang="pt-BR" sz="2000" b="1" dirty="0" smtClean="0">
                <a:solidFill>
                  <a:srgbClr val="92D050"/>
                </a:solidFill>
              </a:rPr>
              <a:t>FEDERAL DE 1988 </a:t>
            </a:r>
            <a:r>
              <a:rPr lang="pt-BR" sz="2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 err="1" smtClean="0">
                <a:solidFill>
                  <a:srgbClr val="92D050"/>
                </a:solidFill>
                <a:sym typeface="Wingdings" panose="05000000000000000000" pitchFamily="2" charset="2"/>
              </a:rPr>
              <a:t>Arts</a:t>
            </a:r>
            <a:r>
              <a:rPr lang="pt-BR" sz="16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. 165 a </a:t>
            </a:r>
            <a:r>
              <a:rPr lang="pt-BR" sz="16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169;</a:t>
            </a:r>
            <a:endParaRPr lang="pt-BR" sz="1600" b="1" dirty="0" smtClean="0">
              <a:solidFill>
                <a:srgbClr val="92D050"/>
              </a:solidFill>
            </a:endParaRPr>
          </a:p>
          <a:p>
            <a:pPr marL="800100" lvl="1" indent="-342900" algn="just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SzPct val="85000"/>
              <a:buFont typeface="Wingdings" panose="05000000000000000000" pitchFamily="2" charset="2"/>
              <a:buChar char="Ø"/>
            </a:pPr>
            <a:endParaRPr lang="pt-BR" sz="1600" b="1" dirty="0">
              <a:solidFill>
                <a:srgbClr val="92D050"/>
              </a:solidFill>
            </a:endParaRPr>
          </a:p>
          <a:p>
            <a:pPr marL="800100" lvl="1" indent="-342900" algn="just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SzPct val="85000"/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92D050"/>
                </a:solidFill>
              </a:rPr>
              <a:t>LEI </a:t>
            </a:r>
            <a:r>
              <a:rPr lang="pt-BR" sz="2000" b="1" dirty="0" smtClean="0">
                <a:solidFill>
                  <a:srgbClr val="92D050"/>
                </a:solidFill>
              </a:rPr>
              <a:t>COMPLEMENTAR 101/2000 </a:t>
            </a:r>
            <a:r>
              <a:rPr lang="pt-BR" sz="2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</a:t>
            </a:r>
            <a:r>
              <a:rPr lang="pt-BR" sz="2100" b="1" dirty="0" smtClean="0">
                <a:solidFill>
                  <a:srgbClr val="92D050"/>
                </a:solidFill>
              </a:rPr>
              <a:t> </a:t>
            </a:r>
            <a:r>
              <a:rPr lang="pt-BR" sz="1600" b="1" dirty="0" smtClean="0">
                <a:solidFill>
                  <a:srgbClr val="92D050"/>
                </a:solidFill>
              </a:rPr>
              <a:t>Lei de Responsabilidade Fiscal (</a:t>
            </a:r>
            <a:r>
              <a:rPr lang="pt-BR" sz="1600" b="1" dirty="0" smtClean="0">
                <a:solidFill>
                  <a:srgbClr val="92D050"/>
                </a:solidFill>
              </a:rPr>
              <a:t>LRF)</a:t>
            </a:r>
          </a:p>
          <a:p>
            <a:pPr marL="800100" lvl="1" indent="-342900" algn="just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SzPct val="85000"/>
              <a:buFont typeface="Wingdings" panose="05000000000000000000" pitchFamily="2" charset="2"/>
              <a:buChar char="Ø"/>
            </a:pPr>
            <a:endParaRPr lang="pt-BR" sz="1600" b="1" dirty="0">
              <a:solidFill>
                <a:srgbClr val="92D050"/>
              </a:solidFill>
            </a:endParaRPr>
          </a:p>
          <a:p>
            <a:pPr marL="800100" lvl="1" indent="-342900" algn="just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SzPct val="85000"/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92D050"/>
                </a:solidFill>
              </a:rPr>
              <a:t>Lei </a:t>
            </a:r>
            <a:r>
              <a:rPr lang="pt-BR" sz="2000" b="1" dirty="0" smtClean="0">
                <a:solidFill>
                  <a:srgbClr val="92D050"/>
                </a:solidFill>
              </a:rPr>
              <a:t>4.320/1964 </a:t>
            </a:r>
            <a:r>
              <a:rPr lang="pt-BR" sz="2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N</a:t>
            </a:r>
            <a:r>
              <a:rPr lang="pt-BR" sz="1600" b="1" dirty="0" smtClean="0">
                <a:solidFill>
                  <a:srgbClr val="92D050"/>
                </a:solidFill>
              </a:rPr>
              <a:t>ormas </a:t>
            </a:r>
            <a:r>
              <a:rPr lang="pt-BR" sz="1600" b="1" dirty="0">
                <a:solidFill>
                  <a:srgbClr val="92D050"/>
                </a:solidFill>
              </a:rPr>
              <a:t>g</a:t>
            </a:r>
            <a:r>
              <a:rPr lang="pt-BR" sz="1600" b="1" dirty="0" smtClean="0">
                <a:solidFill>
                  <a:srgbClr val="92D050"/>
                </a:solidFill>
              </a:rPr>
              <a:t>erais </a:t>
            </a:r>
            <a:r>
              <a:rPr lang="pt-BR" sz="1600" b="1" dirty="0">
                <a:solidFill>
                  <a:srgbClr val="92D050"/>
                </a:solidFill>
              </a:rPr>
              <a:t>de Direito Financeiro para elaboração e </a:t>
            </a:r>
            <a:r>
              <a:rPr lang="pt-BR" sz="1600" b="1" dirty="0" smtClean="0">
                <a:solidFill>
                  <a:srgbClr val="92D050"/>
                </a:solidFill>
              </a:rPr>
              <a:t>controle </a:t>
            </a:r>
            <a:r>
              <a:rPr lang="pt-BR" sz="1600" b="1" dirty="0">
                <a:solidFill>
                  <a:srgbClr val="92D050"/>
                </a:solidFill>
              </a:rPr>
              <a:t>dos </a:t>
            </a:r>
            <a:r>
              <a:rPr lang="pt-BR" sz="1600" b="1" dirty="0" smtClean="0">
                <a:solidFill>
                  <a:srgbClr val="92D050"/>
                </a:solidFill>
              </a:rPr>
              <a:t>orçamentos e balanços.</a:t>
            </a:r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2376478" y="0"/>
            <a:ext cx="4031462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ORÇAMENTO PÚBLICO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423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716148"/>
            <a:ext cx="9014297" cy="442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ts val="2000"/>
              </a:lnSpc>
              <a:spcBef>
                <a:spcPts val="10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SURGIMENTO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OBJETIVOS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da responsabilidade na gestão fiscal;</a:t>
            </a: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r>
              <a:rPr lang="pt-BR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Art. 1º, § 1º, LRF </a:t>
            </a:r>
            <a:r>
              <a:rPr lang="pt-BR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500" dirty="0" smtClean="0">
                <a:solidFill>
                  <a:schemeClr val="tx1"/>
                </a:solidFill>
              </a:rPr>
              <a:t>A </a:t>
            </a:r>
            <a:r>
              <a:rPr lang="pt-BR" sz="1500" dirty="0">
                <a:solidFill>
                  <a:schemeClr val="tx1"/>
                </a:solidFill>
              </a:rPr>
              <a:t>responsabilidade na gestão fiscal pressupõe a </a:t>
            </a:r>
            <a:r>
              <a:rPr lang="pt-BR" sz="1500" b="1" u="sng" dirty="0" smtClean="0">
                <a:solidFill>
                  <a:srgbClr val="C00000"/>
                </a:solidFill>
              </a:rPr>
              <a:t>AÇÃO PLANEJADA</a:t>
            </a:r>
            <a:r>
              <a:rPr lang="pt-BR" sz="1500" b="1" dirty="0" smtClean="0">
                <a:solidFill>
                  <a:schemeClr val="tx1"/>
                </a:solidFill>
              </a:rPr>
              <a:t> </a:t>
            </a:r>
            <a:r>
              <a:rPr lang="pt-BR" sz="1500" dirty="0" smtClean="0">
                <a:solidFill>
                  <a:schemeClr val="tx1"/>
                </a:solidFill>
              </a:rPr>
              <a:t>e </a:t>
            </a:r>
            <a:r>
              <a:rPr lang="pt-BR" sz="1500" b="1" u="sng" dirty="0" smtClean="0">
                <a:solidFill>
                  <a:srgbClr val="0070C0"/>
                </a:solidFill>
              </a:rPr>
              <a:t>TRANSPARENTE</a:t>
            </a:r>
            <a:r>
              <a:rPr lang="pt-BR" sz="1500" dirty="0" smtClean="0">
                <a:solidFill>
                  <a:schemeClr val="tx1"/>
                </a:solidFill>
              </a:rPr>
              <a:t>, </a:t>
            </a:r>
            <a:r>
              <a:rPr lang="pt-BR" sz="1500" dirty="0">
                <a:solidFill>
                  <a:schemeClr val="tx1"/>
                </a:solidFill>
              </a:rPr>
              <a:t>em que se </a:t>
            </a:r>
            <a:r>
              <a:rPr lang="pt-BR" sz="1500" b="1" u="sng" dirty="0" smtClean="0">
                <a:solidFill>
                  <a:srgbClr val="00B050"/>
                </a:solidFill>
              </a:rPr>
              <a:t>PREVINEM RISCOS</a:t>
            </a:r>
            <a:r>
              <a:rPr lang="pt-BR" sz="1500" dirty="0" smtClean="0">
                <a:solidFill>
                  <a:srgbClr val="C00000"/>
                </a:solidFill>
              </a:rPr>
              <a:t> </a:t>
            </a:r>
            <a:r>
              <a:rPr lang="pt-BR" sz="1500" dirty="0" smtClean="0">
                <a:solidFill>
                  <a:schemeClr val="tx1"/>
                </a:solidFill>
              </a:rPr>
              <a:t>e </a:t>
            </a:r>
            <a:r>
              <a:rPr lang="pt-BR" sz="1500" b="1" u="sng" dirty="0" smtClean="0">
                <a:solidFill>
                  <a:srgbClr val="7030A0"/>
                </a:solidFill>
              </a:rPr>
              <a:t>CORRIGEM DESVIOS</a:t>
            </a:r>
            <a:r>
              <a:rPr lang="pt-BR" sz="1500" dirty="0" smtClean="0">
                <a:solidFill>
                  <a:schemeClr val="tx1"/>
                </a:solidFill>
              </a:rPr>
              <a:t> capazes </a:t>
            </a:r>
            <a:r>
              <a:rPr lang="pt-BR" sz="1500" dirty="0">
                <a:solidFill>
                  <a:schemeClr val="tx1"/>
                </a:solidFill>
              </a:rPr>
              <a:t>de afetar o equilíbrio das contas públicas, </a:t>
            </a:r>
            <a:r>
              <a:rPr lang="pt-BR" sz="1500" dirty="0" smtClean="0">
                <a:solidFill>
                  <a:schemeClr val="tx1"/>
                </a:solidFill>
              </a:rPr>
              <a:t>(...).</a:t>
            </a: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endParaRPr lang="pt-BR" sz="1500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endParaRPr lang="pt-BR" sz="1500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endParaRPr lang="pt-BR" sz="1500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endParaRPr lang="pt-BR" sz="1500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914400" lvl="2" indent="0" algn="just">
              <a:lnSpc>
                <a:spcPts val="2500"/>
              </a:lnSpc>
              <a:spcBef>
                <a:spcPts val="500"/>
              </a:spcBef>
              <a:buNone/>
            </a:pPr>
            <a:r>
              <a:rPr lang="pt-BR" sz="15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Art. 1º, § </a:t>
            </a:r>
            <a:r>
              <a:rPr lang="pt-BR" sz="1500" b="1" dirty="0" smtClean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2º</a:t>
            </a:r>
            <a:r>
              <a:rPr lang="pt-BR" sz="15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LRF </a:t>
            </a:r>
            <a:r>
              <a:rPr lang="pt-BR" sz="15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500" dirty="0" smtClean="0">
                <a:solidFill>
                  <a:schemeClr val="tx1"/>
                </a:solidFill>
              </a:rPr>
              <a:t>As </a:t>
            </a:r>
            <a:r>
              <a:rPr lang="pt-BR" sz="1500" dirty="0">
                <a:solidFill>
                  <a:schemeClr val="tx1"/>
                </a:solidFill>
              </a:rPr>
              <a:t>disposições desta Lei Complementar obrigam a União, os Estados, o Distrito Federal e os Municípios.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875978" y="0"/>
            <a:ext cx="6213713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LEI COMPLEMENTAR 101/2000 (LRF)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57607" y="2630147"/>
            <a:ext cx="8032051" cy="1652067"/>
          </a:xfrm>
          <a:prstGeom prst="rightArrow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374767" y="3267446"/>
            <a:ext cx="1925913" cy="37746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RESPONSABILIZAÇÃO</a:t>
            </a:r>
            <a:endParaRPr lang="pt-BR" sz="1200" b="1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4701745" y="3267446"/>
            <a:ext cx="1102333" cy="37746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CONTROLE</a:t>
            </a:r>
            <a:endParaRPr lang="pt-BR" sz="1200" b="1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2551175" y="3267446"/>
            <a:ext cx="1579881" cy="37746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TRANSPARÊNCIA</a:t>
            </a:r>
            <a:endParaRPr lang="pt-BR" sz="1200" b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400605" y="3267446"/>
            <a:ext cx="1579881" cy="3774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PLANEJAMENTO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body" idx="4294967295"/>
          </p:nvPr>
        </p:nvSpPr>
        <p:spPr>
          <a:xfrm>
            <a:off x="64851" y="667966"/>
            <a:ext cx="9014297" cy="447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-252000" algn="just">
              <a:lnSpc>
                <a:spcPts val="2000"/>
              </a:lnSpc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0" indent="-252000" algn="just">
              <a:lnSpc>
                <a:spcPts val="2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ts val="1000"/>
              </a:lnSpc>
              <a:buNone/>
            </a:pPr>
            <a:endParaRPr lang="pt-BR" sz="2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STF - ARE 743.480/MG – Repercussão Geral, Rel.: Min. Gilmar Mendes</a:t>
            </a:r>
          </a:p>
          <a:p>
            <a:pPr marL="457200" lvl="1" indent="0" algn="just">
              <a:lnSpc>
                <a:spcPts val="3000"/>
              </a:lnSpc>
              <a:spcBef>
                <a:spcPts val="1000"/>
              </a:spcBef>
              <a:buNone/>
            </a:pPr>
            <a:r>
              <a:rPr lang="pt-BR" sz="1900" b="1" dirty="0" smtClean="0">
                <a:solidFill>
                  <a:schemeClr val="tx1"/>
                </a:solidFill>
              </a:rPr>
              <a:t>EMENTA: </a:t>
            </a:r>
            <a:r>
              <a:rPr lang="pt-BR" sz="1900" dirty="0" smtClean="0">
                <a:solidFill>
                  <a:schemeClr val="tx1"/>
                </a:solidFill>
              </a:rPr>
              <a:t>Tributário</a:t>
            </a:r>
            <a:r>
              <a:rPr lang="pt-BR" sz="1900" dirty="0">
                <a:solidFill>
                  <a:schemeClr val="tx1"/>
                </a:solidFill>
              </a:rPr>
              <a:t>. Processo legislativo. Iniciativa de lei. 2. </a:t>
            </a:r>
            <a:r>
              <a:rPr lang="pt-BR" sz="1900" b="1" dirty="0">
                <a:solidFill>
                  <a:schemeClr val="tx1"/>
                </a:solidFill>
              </a:rPr>
              <a:t>Reserva </a:t>
            </a:r>
            <a:r>
              <a:rPr lang="pt-BR" sz="1900" b="1" dirty="0" smtClean="0">
                <a:solidFill>
                  <a:schemeClr val="tx1"/>
                </a:solidFill>
              </a:rPr>
              <a:t>de iniciativa </a:t>
            </a:r>
            <a:r>
              <a:rPr lang="pt-BR" sz="1900" b="1" dirty="0">
                <a:solidFill>
                  <a:schemeClr val="tx1"/>
                </a:solidFill>
              </a:rPr>
              <a:t>em matéria tributária. Inexistência</a:t>
            </a:r>
            <a:r>
              <a:rPr lang="pt-BR" sz="1900" dirty="0">
                <a:solidFill>
                  <a:schemeClr val="tx1"/>
                </a:solidFill>
              </a:rPr>
              <a:t>. 3. </a:t>
            </a:r>
            <a:r>
              <a:rPr lang="pt-BR" sz="1900" b="1" u="sng" dirty="0">
                <a:solidFill>
                  <a:srgbClr val="0070C0"/>
                </a:solidFill>
              </a:rPr>
              <a:t>Lei municipal que </a:t>
            </a:r>
            <a:r>
              <a:rPr lang="pt-BR" sz="2400" b="1" u="sng" dirty="0" smtClean="0">
                <a:solidFill>
                  <a:srgbClr val="0070C0"/>
                </a:solidFill>
              </a:rPr>
              <a:t>REVOGA TRIBUTO</a:t>
            </a:r>
            <a:r>
              <a:rPr lang="pt-BR" sz="1900" b="1" u="sng" dirty="0" smtClean="0">
                <a:solidFill>
                  <a:srgbClr val="0070C0"/>
                </a:solidFill>
              </a:rPr>
              <a:t>. </a:t>
            </a:r>
            <a:r>
              <a:rPr lang="pt-BR" sz="1900" b="1" u="sng" dirty="0">
                <a:solidFill>
                  <a:srgbClr val="0070C0"/>
                </a:solidFill>
              </a:rPr>
              <a:t>Iniciativa parlamentar. Constitucionalidade</a:t>
            </a:r>
            <a:r>
              <a:rPr lang="pt-BR" sz="1900" dirty="0">
                <a:solidFill>
                  <a:schemeClr val="tx1"/>
                </a:solidFill>
              </a:rPr>
              <a:t>. 4. Iniciativa </a:t>
            </a:r>
            <a:r>
              <a:rPr lang="pt-BR" sz="1900" dirty="0" smtClean="0">
                <a:solidFill>
                  <a:schemeClr val="tx1"/>
                </a:solidFill>
              </a:rPr>
              <a:t>geral. </a:t>
            </a:r>
            <a:r>
              <a:rPr lang="pt-BR" sz="1900" b="1" u="sng" dirty="0" smtClean="0">
                <a:solidFill>
                  <a:schemeClr val="tx1"/>
                </a:solidFill>
              </a:rPr>
              <a:t>Inexiste</a:t>
            </a:r>
            <a:r>
              <a:rPr lang="pt-BR" sz="1900" b="1" u="sng" dirty="0">
                <a:solidFill>
                  <a:schemeClr val="tx1"/>
                </a:solidFill>
              </a:rPr>
              <a:t>, no atual texto constitucional, previsão de iniciativa exclusiva </a:t>
            </a:r>
            <a:r>
              <a:rPr lang="pt-BR" sz="1900" b="1" u="sng" dirty="0" smtClean="0">
                <a:solidFill>
                  <a:schemeClr val="tx1"/>
                </a:solidFill>
              </a:rPr>
              <a:t>do Chefe </a:t>
            </a:r>
            <a:r>
              <a:rPr lang="pt-BR" sz="1900" b="1" u="sng" dirty="0">
                <a:solidFill>
                  <a:schemeClr val="tx1"/>
                </a:solidFill>
              </a:rPr>
              <a:t>do Executivo em matéria tributária</a:t>
            </a:r>
            <a:r>
              <a:rPr lang="pt-BR" sz="1900" dirty="0">
                <a:solidFill>
                  <a:schemeClr val="tx1"/>
                </a:solidFill>
              </a:rPr>
              <a:t>. 5. Repercussão </a:t>
            </a:r>
            <a:r>
              <a:rPr lang="pt-BR" sz="1900" dirty="0" smtClean="0">
                <a:solidFill>
                  <a:schemeClr val="tx1"/>
                </a:solidFill>
              </a:rPr>
              <a:t>geral reconhecida</a:t>
            </a:r>
            <a:r>
              <a:rPr lang="pt-BR" sz="1900" dirty="0">
                <a:solidFill>
                  <a:schemeClr val="tx1"/>
                </a:solidFill>
              </a:rPr>
              <a:t>. 6. Recurso provido. Reafirmação de jurisprudência</a:t>
            </a:r>
            <a:r>
              <a:rPr lang="pt-BR" sz="19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 algn="just">
              <a:lnSpc>
                <a:spcPts val="500"/>
              </a:lnSpc>
              <a:spcBef>
                <a:spcPts val="500"/>
              </a:spcBef>
              <a:buNone/>
            </a:pPr>
            <a:endParaRPr lang="pt-BR" sz="17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ts val="2700"/>
              </a:lnSpc>
              <a:spcBef>
                <a:spcPts val="1000"/>
              </a:spcBef>
              <a:buNone/>
            </a:pPr>
            <a:r>
              <a:rPr lang="pt-BR" sz="1700" b="1" dirty="0">
                <a:solidFill>
                  <a:schemeClr val="tx1"/>
                </a:solidFill>
              </a:rPr>
              <a:t>Art. </a:t>
            </a:r>
            <a:r>
              <a:rPr lang="pt-BR" sz="1700" b="1" dirty="0" smtClean="0">
                <a:solidFill>
                  <a:schemeClr val="tx1"/>
                </a:solidFill>
              </a:rPr>
              <a:t>113, ADCT </a:t>
            </a:r>
            <a:r>
              <a:rPr lang="pt-BR" sz="17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1700" b="1" dirty="0" smtClean="0">
                <a:solidFill>
                  <a:schemeClr val="tx1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A proposição legislativa que </a:t>
            </a:r>
            <a:r>
              <a:rPr lang="pt-BR" sz="1700" b="1" u="sng" dirty="0" smtClean="0">
                <a:solidFill>
                  <a:srgbClr val="0070C0"/>
                </a:solidFill>
              </a:rPr>
              <a:t>crie ou altere despesa obrigatória</a:t>
            </a:r>
            <a:r>
              <a:rPr lang="pt-BR" sz="1700" dirty="0" smtClean="0">
                <a:solidFill>
                  <a:schemeClr val="tx1"/>
                </a:solidFill>
              </a:rPr>
              <a:t> ou </a:t>
            </a:r>
            <a:r>
              <a:rPr lang="pt-BR" sz="1700" b="1" u="sng" dirty="0" smtClean="0">
                <a:solidFill>
                  <a:srgbClr val="C00000"/>
                </a:solidFill>
              </a:rPr>
              <a:t>RENÚNCIA DE RECEITA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deverá ser acompanhada da </a:t>
            </a:r>
            <a:r>
              <a:rPr lang="pt-BR" sz="1600" b="1" u="sng" dirty="0" smtClean="0">
                <a:solidFill>
                  <a:schemeClr val="tx1"/>
                </a:solidFill>
              </a:rPr>
              <a:t>ESTIMATIVA DO SEU IMPACTO ORÇAMENTÁRIO E FINANCEIRO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r>
              <a:rPr lang="pt-BR" dirty="0">
                <a:solidFill>
                  <a:schemeClr val="tx1"/>
                </a:solidFill>
              </a:rPr>
              <a:t> </a:t>
            </a: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>
              <a:lnSpc>
                <a:spcPts val="2000"/>
              </a:lnSpc>
              <a:spcBef>
                <a:spcPts val="1000"/>
              </a:spcBef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indent="-285750" algn="just">
              <a:lnSpc>
                <a:spcPts val="500"/>
              </a:lnSpc>
              <a:spcBef>
                <a:spcPts val="500"/>
              </a:spcBef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8" name="Google Shape;79;p2"/>
          <p:cNvSpPr txBox="1">
            <a:spLocks noGrp="1"/>
          </p:cNvSpPr>
          <p:nvPr>
            <p:ph type="subTitle" idx="4294967295"/>
          </p:nvPr>
        </p:nvSpPr>
        <p:spPr>
          <a:xfrm>
            <a:off x="899032" y="0"/>
            <a:ext cx="6159924" cy="5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10525"/>
              <a:buFont typeface="Arial"/>
              <a:buNone/>
            </a:pPr>
            <a:r>
              <a:rPr lang="pt-BR" sz="25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PRINCÍPIO DO EQUILÍBRIO FISCAL</a:t>
            </a:r>
            <a:endParaRPr sz="2500" b="1" i="0" u="none" strike="noStrike" cap="none" dirty="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753035"/>
            <a:ext cx="9144000" cy="3361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252000" algn="ctr">
              <a:lnSpc>
                <a:spcPts val="2000"/>
              </a:lnSpc>
            </a:pPr>
            <a:r>
              <a:rPr lang="pt-BR" sz="1800" b="1" dirty="0">
                <a:solidFill>
                  <a:schemeClr val="bg1"/>
                </a:solidFill>
              </a:rPr>
              <a:t>VEREADOR PODE PROPOR PROJETO DE LEI PARA </a:t>
            </a:r>
            <a:r>
              <a:rPr lang="pt-BR" sz="1800" b="1" dirty="0">
                <a:solidFill>
                  <a:srgbClr val="FFFF00"/>
                </a:solidFill>
              </a:rPr>
              <a:t>RENUNCIAR RECEITA</a:t>
            </a:r>
            <a:r>
              <a:rPr lang="pt-BR" sz="1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95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1598</Words>
  <Application>Microsoft Office PowerPoint</Application>
  <PresentationFormat>Apresentação na tela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Wingdings</vt:lpstr>
      <vt:lpstr>Montserrat</vt:lpstr>
      <vt:lpstr>Nunito ExtraBold</vt:lpstr>
      <vt:lpstr>Arial</vt:lpstr>
      <vt:lpstr>Nunito</vt:lpstr>
      <vt:lpstr>Arial Black</vt:lpstr>
      <vt:lpstr>Proxima Nova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</dc:creator>
  <cp:lastModifiedBy>Pc</cp:lastModifiedBy>
  <cp:revision>129</cp:revision>
  <dcterms:modified xsi:type="dcterms:W3CDTF">2026-05-14T19:46:11Z</dcterms:modified>
</cp:coreProperties>
</file>