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3.png" ContentType="image/png"/>
  <Override PartName="/ppt/media/image8.png" ContentType="image/png"/>
  <Override PartName="/ppt/media/image12.png" ContentType="image/png"/>
  <Override PartName="/ppt/media/image7.png" ContentType="image/png"/>
  <Override PartName="/ppt/media/image1.jpeg" ContentType="image/jpeg"/>
  <Override PartName="/ppt/media/image11.png" ContentType="image/png"/>
  <Override PartName="/ppt/media/image6.png" ContentType="image/png"/>
  <Override PartName="/ppt/media/image4.png" ContentType="image/png"/>
  <Override PartName="/ppt/media/image27.png" ContentType="image/png"/>
  <Override PartName="/ppt/media/image3.png" ContentType="image/png"/>
  <Override PartName="/ppt/media/image17.jpeg" ContentType="image/jpeg"/>
  <Override PartName="/ppt/media/image26.png" ContentType="image/png"/>
  <Override PartName="/ppt/media/image9.jpeg" ContentType="image/jpeg"/>
  <Override PartName="/ppt/media/image2.png" ContentType="image/png"/>
  <Override PartName="/ppt/media/image25.png" ContentType="image/png"/>
  <Override PartName="/ppt/media/image23.png" ContentType="image/png"/>
  <Override PartName="/ppt/media/image22.png" ContentType="image/png"/>
  <Override PartName="/ppt/media/image5.png" ContentType="image/png"/>
  <Override PartName="/ppt/media/image10.png" ContentType="image/png"/>
  <Override PartName="/ppt/media/image21.png" ContentType="image/png"/>
  <Override PartName="/ppt/media/image19.png" ContentType="image/png"/>
  <Override PartName="/ppt/media/image24.jpeg" ContentType="image/jpeg"/>
  <Override PartName="/ppt/media/image15.png" ContentType="image/png"/>
  <Override PartName="/ppt/media/image28.jpeg" ContentType="image/jpeg"/>
  <Override PartName="/ppt/media/image20.png" ContentType="image/png"/>
  <Override PartName="/ppt/media/image18.png" ContentType="image/png"/>
  <Override PartName="/ppt/media/image16.jpeg" ContentType="image/jpeg"/>
  <Override PartName="/ppt/media/image14.png" ContentType="image/png"/>
  <Override PartName="/ppt/presProps.xml" ContentType="application/vnd.openxmlformats-officedocument.presentationml.presPro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5.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5227300" cy="85598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5E9EF6E9-D356-4241-B4CA-48D9132BA796}" type="slidenum">
              <a:t>&lt;#&gt;</a:t>
            </a:fld>
          </a:p>
        </p:txBody>
      </p:sp>
      <p:sp>
        <p:nvSpPr>
          <p:cNvPr id="4" name="PlaceHolder 3"/>
          <p:cNvSpPr>
            <a:spLocks noGrp="1"/>
          </p:cNvSpPr>
          <p:nvPr>
            <p:ph type="dt" idx="3"/>
          </p:nvPr>
        </p:nvSpPr>
        <p:spPr/>
        <p:txBody>
          <a:bodyPr/>
          <a:p>
            <a:r>
              <a:rPr lang="pt-B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61040" y="341280"/>
            <a:ext cx="13704120" cy="142884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27" name="PlaceHolder 2"/>
          <p:cNvSpPr>
            <a:spLocks noGrp="1"/>
          </p:cNvSpPr>
          <p:nvPr>
            <p:ph/>
          </p:nvPr>
        </p:nvSpPr>
        <p:spPr>
          <a:xfrm>
            <a:off x="761040" y="2002680"/>
            <a:ext cx="13704120" cy="2367720"/>
          </a:xfrm>
          <a:prstGeom prst="rect">
            <a:avLst/>
          </a:prstGeom>
          <a:noFill/>
          <a:ln w="0">
            <a:noFill/>
          </a:ln>
        </p:spPr>
        <p:txBody>
          <a:bodyPr lIns="0" rIns="0" tIns="0" bIns="0" anchor="t">
            <a:normAutofit/>
          </a:bodyPr>
          <a:p>
            <a:endParaRPr b="0" lang="pt-BR" sz="3200" spc="-1" strike="noStrike">
              <a:latin typeface="Arial"/>
            </a:endParaRPr>
          </a:p>
        </p:txBody>
      </p:sp>
      <p:sp>
        <p:nvSpPr>
          <p:cNvPr id="28" name="PlaceHolder 3"/>
          <p:cNvSpPr>
            <a:spLocks noGrp="1"/>
          </p:cNvSpPr>
          <p:nvPr>
            <p:ph/>
          </p:nvPr>
        </p:nvSpPr>
        <p:spPr>
          <a:xfrm>
            <a:off x="761040" y="4595760"/>
            <a:ext cx="13704120" cy="2367720"/>
          </a:xfrm>
          <a:prstGeom prst="rect">
            <a:avLst/>
          </a:prstGeom>
          <a:noFill/>
          <a:ln w="0">
            <a:noFill/>
          </a:ln>
        </p:spPr>
        <p:txBody>
          <a:bodyPr lIns="0" rIns="0" tIns="0" bIns="0" anchor="t">
            <a:normAutofit/>
          </a:bodyPr>
          <a:p>
            <a:endParaRPr b="0" lang="pt-BR"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CFFEA3CE-3BEB-4B5D-AF8B-108A723908F5}" type="slidenum">
              <a:t>&lt;#&gt;</a:t>
            </a:fld>
          </a:p>
        </p:txBody>
      </p:sp>
      <p:sp>
        <p:nvSpPr>
          <p:cNvPr id="7" name="PlaceHolder 6"/>
          <p:cNvSpPr>
            <a:spLocks noGrp="1"/>
          </p:cNvSpPr>
          <p:nvPr>
            <p:ph type="dt" idx="3"/>
          </p:nvPr>
        </p:nvSpPr>
        <p:spPr/>
        <p:txBody>
          <a:bodyPr/>
          <a:p>
            <a:r>
              <a:rPr lang="pt-B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761040" y="341280"/>
            <a:ext cx="13704120" cy="142884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30" name="PlaceHolder 2"/>
          <p:cNvSpPr>
            <a:spLocks noGrp="1"/>
          </p:cNvSpPr>
          <p:nvPr>
            <p:ph/>
          </p:nvPr>
        </p:nvSpPr>
        <p:spPr>
          <a:xfrm>
            <a:off x="761040" y="2002680"/>
            <a:ext cx="6687360" cy="2367720"/>
          </a:xfrm>
          <a:prstGeom prst="rect">
            <a:avLst/>
          </a:prstGeom>
          <a:noFill/>
          <a:ln w="0">
            <a:noFill/>
          </a:ln>
        </p:spPr>
        <p:txBody>
          <a:bodyPr lIns="0" rIns="0" tIns="0" bIns="0" anchor="t">
            <a:normAutofit/>
          </a:bodyPr>
          <a:p>
            <a:endParaRPr b="0" lang="pt-BR" sz="3200" spc="-1" strike="noStrike">
              <a:latin typeface="Arial"/>
            </a:endParaRPr>
          </a:p>
        </p:txBody>
      </p:sp>
      <p:sp>
        <p:nvSpPr>
          <p:cNvPr id="31" name="PlaceHolder 3"/>
          <p:cNvSpPr>
            <a:spLocks noGrp="1"/>
          </p:cNvSpPr>
          <p:nvPr>
            <p:ph/>
          </p:nvPr>
        </p:nvSpPr>
        <p:spPr>
          <a:xfrm>
            <a:off x="7783200" y="2002680"/>
            <a:ext cx="6687360" cy="2367720"/>
          </a:xfrm>
          <a:prstGeom prst="rect">
            <a:avLst/>
          </a:prstGeom>
          <a:noFill/>
          <a:ln w="0">
            <a:noFill/>
          </a:ln>
        </p:spPr>
        <p:txBody>
          <a:bodyPr lIns="0" rIns="0" tIns="0" bIns="0" anchor="t">
            <a:normAutofit/>
          </a:bodyPr>
          <a:p>
            <a:endParaRPr b="0" lang="pt-BR" sz="3200" spc="-1" strike="noStrike">
              <a:latin typeface="Arial"/>
            </a:endParaRPr>
          </a:p>
        </p:txBody>
      </p:sp>
      <p:sp>
        <p:nvSpPr>
          <p:cNvPr id="32" name="PlaceHolder 4"/>
          <p:cNvSpPr>
            <a:spLocks noGrp="1"/>
          </p:cNvSpPr>
          <p:nvPr>
            <p:ph/>
          </p:nvPr>
        </p:nvSpPr>
        <p:spPr>
          <a:xfrm>
            <a:off x="761040" y="4595760"/>
            <a:ext cx="6687360" cy="2367720"/>
          </a:xfrm>
          <a:prstGeom prst="rect">
            <a:avLst/>
          </a:prstGeom>
          <a:noFill/>
          <a:ln w="0">
            <a:noFill/>
          </a:ln>
        </p:spPr>
        <p:txBody>
          <a:bodyPr lIns="0" rIns="0" tIns="0" bIns="0" anchor="t">
            <a:normAutofit/>
          </a:bodyPr>
          <a:p>
            <a:endParaRPr b="0" lang="pt-BR" sz="3200" spc="-1" strike="noStrike">
              <a:latin typeface="Arial"/>
            </a:endParaRPr>
          </a:p>
        </p:txBody>
      </p:sp>
      <p:sp>
        <p:nvSpPr>
          <p:cNvPr id="33" name="PlaceHolder 5"/>
          <p:cNvSpPr>
            <a:spLocks noGrp="1"/>
          </p:cNvSpPr>
          <p:nvPr>
            <p:ph/>
          </p:nvPr>
        </p:nvSpPr>
        <p:spPr>
          <a:xfrm>
            <a:off x="7783200" y="4595760"/>
            <a:ext cx="6687360" cy="2367720"/>
          </a:xfrm>
          <a:prstGeom prst="rect">
            <a:avLst/>
          </a:prstGeom>
          <a:noFill/>
          <a:ln w="0">
            <a:noFill/>
          </a:ln>
        </p:spPr>
        <p:txBody>
          <a:bodyPr lIns="0" rIns="0" tIns="0" bIns="0" anchor="t">
            <a:normAutofit/>
          </a:bodyPr>
          <a:p>
            <a:endParaRPr b="0" lang="pt-BR"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74E5C25C-4F5B-4710-A986-F302E5657659}" type="slidenum">
              <a:t>&lt;#&gt;</a:t>
            </a:fld>
          </a:p>
        </p:txBody>
      </p:sp>
      <p:sp>
        <p:nvSpPr>
          <p:cNvPr id="9" name="PlaceHolder 8"/>
          <p:cNvSpPr>
            <a:spLocks noGrp="1"/>
          </p:cNvSpPr>
          <p:nvPr>
            <p:ph type="dt" idx="3"/>
          </p:nvPr>
        </p:nvSpPr>
        <p:spPr/>
        <p:txBody>
          <a:bodyPr/>
          <a:p>
            <a:r>
              <a:rPr lang="pt-B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761040" y="341280"/>
            <a:ext cx="13704120" cy="142884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35" name="PlaceHolder 2"/>
          <p:cNvSpPr>
            <a:spLocks noGrp="1"/>
          </p:cNvSpPr>
          <p:nvPr>
            <p:ph/>
          </p:nvPr>
        </p:nvSpPr>
        <p:spPr>
          <a:xfrm>
            <a:off x="761040" y="2002680"/>
            <a:ext cx="4412520" cy="2367720"/>
          </a:xfrm>
          <a:prstGeom prst="rect">
            <a:avLst/>
          </a:prstGeom>
          <a:noFill/>
          <a:ln w="0">
            <a:noFill/>
          </a:ln>
        </p:spPr>
        <p:txBody>
          <a:bodyPr lIns="0" rIns="0" tIns="0" bIns="0" anchor="t">
            <a:normAutofit/>
          </a:bodyPr>
          <a:p>
            <a:endParaRPr b="0" lang="pt-BR" sz="3200" spc="-1" strike="noStrike">
              <a:latin typeface="Arial"/>
            </a:endParaRPr>
          </a:p>
        </p:txBody>
      </p:sp>
      <p:sp>
        <p:nvSpPr>
          <p:cNvPr id="36" name="PlaceHolder 3"/>
          <p:cNvSpPr>
            <a:spLocks noGrp="1"/>
          </p:cNvSpPr>
          <p:nvPr>
            <p:ph/>
          </p:nvPr>
        </p:nvSpPr>
        <p:spPr>
          <a:xfrm>
            <a:off x="5394600" y="2002680"/>
            <a:ext cx="4412520" cy="2367720"/>
          </a:xfrm>
          <a:prstGeom prst="rect">
            <a:avLst/>
          </a:prstGeom>
          <a:noFill/>
          <a:ln w="0">
            <a:noFill/>
          </a:ln>
        </p:spPr>
        <p:txBody>
          <a:bodyPr lIns="0" rIns="0" tIns="0" bIns="0" anchor="t">
            <a:normAutofit/>
          </a:bodyPr>
          <a:p>
            <a:endParaRPr b="0" lang="pt-BR" sz="3200" spc="-1" strike="noStrike">
              <a:latin typeface="Arial"/>
            </a:endParaRPr>
          </a:p>
        </p:txBody>
      </p:sp>
      <p:sp>
        <p:nvSpPr>
          <p:cNvPr id="37" name="PlaceHolder 4"/>
          <p:cNvSpPr>
            <a:spLocks noGrp="1"/>
          </p:cNvSpPr>
          <p:nvPr>
            <p:ph/>
          </p:nvPr>
        </p:nvSpPr>
        <p:spPr>
          <a:xfrm>
            <a:off x="10028160" y="2002680"/>
            <a:ext cx="4412520" cy="2367720"/>
          </a:xfrm>
          <a:prstGeom prst="rect">
            <a:avLst/>
          </a:prstGeom>
          <a:noFill/>
          <a:ln w="0">
            <a:noFill/>
          </a:ln>
        </p:spPr>
        <p:txBody>
          <a:bodyPr lIns="0" rIns="0" tIns="0" bIns="0" anchor="t">
            <a:normAutofit/>
          </a:bodyPr>
          <a:p>
            <a:endParaRPr b="0" lang="pt-BR" sz="3200" spc="-1" strike="noStrike">
              <a:latin typeface="Arial"/>
            </a:endParaRPr>
          </a:p>
        </p:txBody>
      </p:sp>
      <p:sp>
        <p:nvSpPr>
          <p:cNvPr id="38" name="PlaceHolder 5"/>
          <p:cNvSpPr>
            <a:spLocks noGrp="1"/>
          </p:cNvSpPr>
          <p:nvPr>
            <p:ph/>
          </p:nvPr>
        </p:nvSpPr>
        <p:spPr>
          <a:xfrm>
            <a:off x="761040" y="4595760"/>
            <a:ext cx="4412520" cy="2367720"/>
          </a:xfrm>
          <a:prstGeom prst="rect">
            <a:avLst/>
          </a:prstGeom>
          <a:noFill/>
          <a:ln w="0">
            <a:noFill/>
          </a:ln>
        </p:spPr>
        <p:txBody>
          <a:bodyPr lIns="0" rIns="0" tIns="0" bIns="0" anchor="t">
            <a:normAutofit/>
          </a:bodyPr>
          <a:p>
            <a:endParaRPr b="0" lang="pt-BR" sz="3200" spc="-1" strike="noStrike">
              <a:latin typeface="Arial"/>
            </a:endParaRPr>
          </a:p>
        </p:txBody>
      </p:sp>
      <p:sp>
        <p:nvSpPr>
          <p:cNvPr id="39" name="PlaceHolder 6"/>
          <p:cNvSpPr>
            <a:spLocks noGrp="1"/>
          </p:cNvSpPr>
          <p:nvPr>
            <p:ph/>
          </p:nvPr>
        </p:nvSpPr>
        <p:spPr>
          <a:xfrm>
            <a:off x="5394600" y="4595760"/>
            <a:ext cx="4412520" cy="2367720"/>
          </a:xfrm>
          <a:prstGeom prst="rect">
            <a:avLst/>
          </a:prstGeom>
          <a:noFill/>
          <a:ln w="0">
            <a:noFill/>
          </a:ln>
        </p:spPr>
        <p:txBody>
          <a:bodyPr lIns="0" rIns="0" tIns="0" bIns="0" anchor="t">
            <a:normAutofit/>
          </a:bodyPr>
          <a:p>
            <a:endParaRPr b="0" lang="pt-BR" sz="3200" spc="-1" strike="noStrike">
              <a:latin typeface="Arial"/>
            </a:endParaRPr>
          </a:p>
        </p:txBody>
      </p:sp>
      <p:sp>
        <p:nvSpPr>
          <p:cNvPr id="40" name="PlaceHolder 7"/>
          <p:cNvSpPr>
            <a:spLocks noGrp="1"/>
          </p:cNvSpPr>
          <p:nvPr>
            <p:ph/>
          </p:nvPr>
        </p:nvSpPr>
        <p:spPr>
          <a:xfrm>
            <a:off x="10028160" y="4595760"/>
            <a:ext cx="4412520" cy="2367720"/>
          </a:xfrm>
          <a:prstGeom prst="rect">
            <a:avLst/>
          </a:prstGeom>
          <a:noFill/>
          <a:ln w="0">
            <a:noFill/>
          </a:ln>
        </p:spPr>
        <p:txBody>
          <a:bodyPr lIns="0" rIns="0" tIns="0" bIns="0" anchor="t">
            <a:normAutofit/>
          </a:bodyPr>
          <a:p>
            <a:endParaRPr b="0" lang="pt-BR"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17205EFA-780F-40FB-B4F9-37F56370438B}" type="slidenum">
              <a:t>&lt;#&gt;</a:t>
            </a:fld>
          </a:p>
        </p:txBody>
      </p:sp>
      <p:sp>
        <p:nvSpPr>
          <p:cNvPr id="11" name="PlaceHolder 10"/>
          <p:cNvSpPr>
            <a:spLocks noGrp="1"/>
          </p:cNvSpPr>
          <p:nvPr>
            <p:ph type="dt" idx="3"/>
          </p:nvPr>
        </p:nvSpPr>
        <p:spPr/>
        <p:txBody>
          <a:bodyPr/>
          <a:p>
            <a:r>
              <a:rPr lang="pt-B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761040" y="341280"/>
            <a:ext cx="13704120" cy="142884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6" name="PlaceHolder 2"/>
          <p:cNvSpPr>
            <a:spLocks noGrp="1"/>
          </p:cNvSpPr>
          <p:nvPr>
            <p:ph type="subTitle"/>
          </p:nvPr>
        </p:nvSpPr>
        <p:spPr>
          <a:xfrm>
            <a:off x="761040" y="2002680"/>
            <a:ext cx="13704120" cy="4964040"/>
          </a:xfrm>
          <a:prstGeom prst="rect">
            <a:avLst/>
          </a:prstGeom>
          <a:noFill/>
          <a:ln w="0">
            <a:noFill/>
          </a:ln>
        </p:spPr>
        <p:txBody>
          <a:bodyPr lIns="0" rIns="0" tIns="0" bIns="0" anchor="ctr">
            <a:noAutofit/>
          </a:bodyPr>
          <a:p>
            <a:pPr algn="ctr">
              <a:buNone/>
            </a:pPr>
            <a:endParaRPr b="0" lang="pt-BR"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397AA8F-7001-4B78-8DFD-04E50EFC6EE2}" type="slidenum">
              <a:t>&lt;#&gt;</a:t>
            </a:fld>
          </a:p>
        </p:txBody>
      </p:sp>
      <p:sp>
        <p:nvSpPr>
          <p:cNvPr id="6" name="PlaceHolder 5"/>
          <p:cNvSpPr>
            <a:spLocks noGrp="1"/>
          </p:cNvSpPr>
          <p:nvPr>
            <p:ph type="dt" idx="3"/>
          </p:nvPr>
        </p:nvSpPr>
        <p:spPr/>
        <p:txBody>
          <a:bodyPr/>
          <a:p>
            <a:r>
              <a:rPr lang="pt-B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61040" y="341280"/>
            <a:ext cx="13704120" cy="142884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8" name="PlaceHolder 2"/>
          <p:cNvSpPr>
            <a:spLocks noGrp="1"/>
          </p:cNvSpPr>
          <p:nvPr>
            <p:ph/>
          </p:nvPr>
        </p:nvSpPr>
        <p:spPr>
          <a:xfrm>
            <a:off x="761040" y="2002680"/>
            <a:ext cx="13704120" cy="4964040"/>
          </a:xfrm>
          <a:prstGeom prst="rect">
            <a:avLst/>
          </a:prstGeom>
          <a:noFill/>
          <a:ln w="0">
            <a:noFill/>
          </a:ln>
        </p:spPr>
        <p:txBody>
          <a:bodyPr lIns="0" rIns="0" tIns="0" bIns="0" anchor="t">
            <a:normAutofit/>
          </a:bodyPr>
          <a:p>
            <a:endParaRPr b="0" lang="pt-BR"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53F55AA-444C-45C6-B7BD-36722677F9EF}" type="slidenum">
              <a:t>&lt;#&gt;</a:t>
            </a:fld>
          </a:p>
        </p:txBody>
      </p:sp>
      <p:sp>
        <p:nvSpPr>
          <p:cNvPr id="6" name="PlaceHolder 5"/>
          <p:cNvSpPr>
            <a:spLocks noGrp="1"/>
          </p:cNvSpPr>
          <p:nvPr>
            <p:ph type="dt" idx="3"/>
          </p:nvPr>
        </p:nvSpPr>
        <p:spPr/>
        <p:txBody>
          <a:bodyPr/>
          <a:p>
            <a:r>
              <a:rPr lang="pt-B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761040" y="341280"/>
            <a:ext cx="13704120" cy="142884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10" name="PlaceHolder 2"/>
          <p:cNvSpPr>
            <a:spLocks noGrp="1"/>
          </p:cNvSpPr>
          <p:nvPr>
            <p:ph/>
          </p:nvPr>
        </p:nvSpPr>
        <p:spPr>
          <a:xfrm>
            <a:off x="761040" y="2002680"/>
            <a:ext cx="6687360" cy="4964040"/>
          </a:xfrm>
          <a:prstGeom prst="rect">
            <a:avLst/>
          </a:prstGeom>
          <a:noFill/>
          <a:ln w="0">
            <a:noFill/>
          </a:ln>
        </p:spPr>
        <p:txBody>
          <a:bodyPr lIns="0" rIns="0" tIns="0" bIns="0" anchor="t">
            <a:normAutofit/>
          </a:bodyPr>
          <a:p>
            <a:endParaRPr b="0" lang="pt-BR" sz="3200" spc="-1" strike="noStrike">
              <a:latin typeface="Arial"/>
            </a:endParaRPr>
          </a:p>
        </p:txBody>
      </p:sp>
      <p:sp>
        <p:nvSpPr>
          <p:cNvPr id="11" name="PlaceHolder 3"/>
          <p:cNvSpPr>
            <a:spLocks noGrp="1"/>
          </p:cNvSpPr>
          <p:nvPr>
            <p:ph/>
          </p:nvPr>
        </p:nvSpPr>
        <p:spPr>
          <a:xfrm>
            <a:off x="7783200" y="2002680"/>
            <a:ext cx="6687360" cy="4964040"/>
          </a:xfrm>
          <a:prstGeom prst="rect">
            <a:avLst/>
          </a:prstGeom>
          <a:noFill/>
          <a:ln w="0">
            <a:noFill/>
          </a:ln>
        </p:spPr>
        <p:txBody>
          <a:bodyPr lIns="0" rIns="0" tIns="0" bIns="0" anchor="t">
            <a:normAutofit/>
          </a:bodyPr>
          <a:p>
            <a:endParaRPr b="0" lang="pt-BR"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AB6C953-D819-415A-B9F7-3720F3D1B56B}" type="slidenum">
              <a:t>&lt;#&gt;</a:t>
            </a:fld>
          </a:p>
        </p:txBody>
      </p:sp>
      <p:sp>
        <p:nvSpPr>
          <p:cNvPr id="7" name="PlaceHolder 6"/>
          <p:cNvSpPr>
            <a:spLocks noGrp="1"/>
          </p:cNvSpPr>
          <p:nvPr>
            <p:ph type="dt" idx="3"/>
          </p:nvPr>
        </p:nvSpPr>
        <p:spPr/>
        <p:txBody>
          <a:bodyPr/>
          <a:p>
            <a:r>
              <a:rPr lang="pt-B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761040" y="341280"/>
            <a:ext cx="13704120" cy="142884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53AAB9E-5DAA-44DB-85B5-21EC4E9A0B71}" type="slidenum">
              <a:t>&lt;#&gt;</a:t>
            </a:fld>
          </a:p>
        </p:txBody>
      </p:sp>
      <p:sp>
        <p:nvSpPr>
          <p:cNvPr id="5" name="PlaceHolder 4"/>
          <p:cNvSpPr>
            <a:spLocks noGrp="1"/>
          </p:cNvSpPr>
          <p:nvPr>
            <p:ph type="dt" idx="3"/>
          </p:nvPr>
        </p:nvSpPr>
        <p:spPr/>
        <p:txBody>
          <a:bodyPr/>
          <a:p>
            <a:r>
              <a:rPr lang="pt-B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761040" y="341280"/>
            <a:ext cx="13704120" cy="6624720"/>
          </a:xfrm>
          <a:prstGeom prst="rect">
            <a:avLst/>
          </a:prstGeom>
          <a:noFill/>
          <a:ln w="0">
            <a:noFill/>
          </a:ln>
        </p:spPr>
        <p:txBody>
          <a:bodyPr lIns="0" rIns="0" tIns="0" bIns="0" anchor="ctr">
            <a:noAutofit/>
          </a:bodyPr>
          <a:p>
            <a:pPr algn="ctr">
              <a:buNone/>
            </a:pPr>
            <a:endParaRPr b="0" lang="pt-BR"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B89E9B7-AF43-495F-989D-2675A327CF34}" type="slidenum">
              <a:t>&lt;#&gt;</a:t>
            </a:fld>
          </a:p>
        </p:txBody>
      </p:sp>
      <p:sp>
        <p:nvSpPr>
          <p:cNvPr id="5" name="PlaceHolder 4"/>
          <p:cNvSpPr>
            <a:spLocks noGrp="1"/>
          </p:cNvSpPr>
          <p:nvPr>
            <p:ph type="dt" idx="3"/>
          </p:nvPr>
        </p:nvSpPr>
        <p:spPr/>
        <p:txBody>
          <a:bodyPr/>
          <a:p>
            <a:r>
              <a:rPr lang="pt-B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761040" y="341280"/>
            <a:ext cx="13704120" cy="142884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15" name="PlaceHolder 2"/>
          <p:cNvSpPr>
            <a:spLocks noGrp="1"/>
          </p:cNvSpPr>
          <p:nvPr>
            <p:ph/>
          </p:nvPr>
        </p:nvSpPr>
        <p:spPr>
          <a:xfrm>
            <a:off x="761040" y="2002680"/>
            <a:ext cx="6687360" cy="2367720"/>
          </a:xfrm>
          <a:prstGeom prst="rect">
            <a:avLst/>
          </a:prstGeom>
          <a:noFill/>
          <a:ln w="0">
            <a:noFill/>
          </a:ln>
        </p:spPr>
        <p:txBody>
          <a:bodyPr lIns="0" rIns="0" tIns="0" bIns="0" anchor="t">
            <a:normAutofit/>
          </a:bodyPr>
          <a:p>
            <a:endParaRPr b="0" lang="pt-BR" sz="3200" spc="-1" strike="noStrike">
              <a:latin typeface="Arial"/>
            </a:endParaRPr>
          </a:p>
        </p:txBody>
      </p:sp>
      <p:sp>
        <p:nvSpPr>
          <p:cNvPr id="16" name="PlaceHolder 3"/>
          <p:cNvSpPr>
            <a:spLocks noGrp="1"/>
          </p:cNvSpPr>
          <p:nvPr>
            <p:ph/>
          </p:nvPr>
        </p:nvSpPr>
        <p:spPr>
          <a:xfrm>
            <a:off x="7783200" y="2002680"/>
            <a:ext cx="6687360" cy="4964040"/>
          </a:xfrm>
          <a:prstGeom prst="rect">
            <a:avLst/>
          </a:prstGeom>
          <a:noFill/>
          <a:ln w="0">
            <a:noFill/>
          </a:ln>
        </p:spPr>
        <p:txBody>
          <a:bodyPr lIns="0" rIns="0" tIns="0" bIns="0" anchor="t">
            <a:normAutofit/>
          </a:bodyPr>
          <a:p>
            <a:endParaRPr b="0" lang="pt-BR" sz="3200" spc="-1" strike="noStrike">
              <a:latin typeface="Arial"/>
            </a:endParaRPr>
          </a:p>
        </p:txBody>
      </p:sp>
      <p:sp>
        <p:nvSpPr>
          <p:cNvPr id="17" name="PlaceHolder 4"/>
          <p:cNvSpPr>
            <a:spLocks noGrp="1"/>
          </p:cNvSpPr>
          <p:nvPr>
            <p:ph/>
          </p:nvPr>
        </p:nvSpPr>
        <p:spPr>
          <a:xfrm>
            <a:off x="761040" y="4595760"/>
            <a:ext cx="6687360" cy="2367720"/>
          </a:xfrm>
          <a:prstGeom prst="rect">
            <a:avLst/>
          </a:prstGeom>
          <a:noFill/>
          <a:ln w="0">
            <a:noFill/>
          </a:ln>
        </p:spPr>
        <p:txBody>
          <a:bodyPr lIns="0" rIns="0" tIns="0" bIns="0" anchor="t">
            <a:normAutofit/>
          </a:bodyPr>
          <a:p>
            <a:endParaRPr b="0" lang="pt-BR"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63A40EE-5E9E-47D6-83A4-C22AF3454C8B}" type="slidenum">
              <a:t>&lt;#&gt;</a:t>
            </a:fld>
          </a:p>
        </p:txBody>
      </p:sp>
      <p:sp>
        <p:nvSpPr>
          <p:cNvPr id="8" name="PlaceHolder 7"/>
          <p:cNvSpPr>
            <a:spLocks noGrp="1"/>
          </p:cNvSpPr>
          <p:nvPr>
            <p:ph type="dt" idx="3"/>
          </p:nvPr>
        </p:nvSpPr>
        <p:spPr/>
        <p:txBody>
          <a:bodyPr/>
          <a:p>
            <a:r>
              <a:rPr lang="pt-B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61040" y="341280"/>
            <a:ext cx="13704120" cy="142884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19" name="PlaceHolder 2"/>
          <p:cNvSpPr>
            <a:spLocks noGrp="1"/>
          </p:cNvSpPr>
          <p:nvPr>
            <p:ph/>
          </p:nvPr>
        </p:nvSpPr>
        <p:spPr>
          <a:xfrm>
            <a:off x="761040" y="2002680"/>
            <a:ext cx="6687360" cy="4964040"/>
          </a:xfrm>
          <a:prstGeom prst="rect">
            <a:avLst/>
          </a:prstGeom>
          <a:noFill/>
          <a:ln w="0">
            <a:noFill/>
          </a:ln>
        </p:spPr>
        <p:txBody>
          <a:bodyPr lIns="0" rIns="0" tIns="0" bIns="0" anchor="t">
            <a:normAutofit/>
          </a:bodyPr>
          <a:p>
            <a:endParaRPr b="0" lang="pt-BR" sz="3200" spc="-1" strike="noStrike">
              <a:latin typeface="Arial"/>
            </a:endParaRPr>
          </a:p>
        </p:txBody>
      </p:sp>
      <p:sp>
        <p:nvSpPr>
          <p:cNvPr id="20" name="PlaceHolder 3"/>
          <p:cNvSpPr>
            <a:spLocks noGrp="1"/>
          </p:cNvSpPr>
          <p:nvPr>
            <p:ph/>
          </p:nvPr>
        </p:nvSpPr>
        <p:spPr>
          <a:xfrm>
            <a:off x="7783200" y="2002680"/>
            <a:ext cx="6687360" cy="2367720"/>
          </a:xfrm>
          <a:prstGeom prst="rect">
            <a:avLst/>
          </a:prstGeom>
          <a:noFill/>
          <a:ln w="0">
            <a:noFill/>
          </a:ln>
        </p:spPr>
        <p:txBody>
          <a:bodyPr lIns="0" rIns="0" tIns="0" bIns="0" anchor="t">
            <a:normAutofit/>
          </a:bodyPr>
          <a:p>
            <a:endParaRPr b="0" lang="pt-BR" sz="3200" spc="-1" strike="noStrike">
              <a:latin typeface="Arial"/>
            </a:endParaRPr>
          </a:p>
        </p:txBody>
      </p:sp>
      <p:sp>
        <p:nvSpPr>
          <p:cNvPr id="21" name="PlaceHolder 4"/>
          <p:cNvSpPr>
            <a:spLocks noGrp="1"/>
          </p:cNvSpPr>
          <p:nvPr>
            <p:ph/>
          </p:nvPr>
        </p:nvSpPr>
        <p:spPr>
          <a:xfrm>
            <a:off x="7783200" y="4595760"/>
            <a:ext cx="6687360" cy="2367720"/>
          </a:xfrm>
          <a:prstGeom prst="rect">
            <a:avLst/>
          </a:prstGeom>
          <a:noFill/>
          <a:ln w="0">
            <a:noFill/>
          </a:ln>
        </p:spPr>
        <p:txBody>
          <a:bodyPr lIns="0" rIns="0" tIns="0" bIns="0" anchor="t">
            <a:normAutofit/>
          </a:bodyPr>
          <a:p>
            <a:endParaRPr b="0" lang="pt-BR"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89880A8-3996-47BC-A81B-F9B85DF1B629}" type="slidenum">
              <a:t>&lt;#&gt;</a:t>
            </a:fld>
          </a:p>
        </p:txBody>
      </p:sp>
      <p:sp>
        <p:nvSpPr>
          <p:cNvPr id="8" name="PlaceHolder 7"/>
          <p:cNvSpPr>
            <a:spLocks noGrp="1"/>
          </p:cNvSpPr>
          <p:nvPr>
            <p:ph type="dt" idx="3"/>
          </p:nvPr>
        </p:nvSpPr>
        <p:spPr/>
        <p:txBody>
          <a:bodyPr/>
          <a:p>
            <a:r>
              <a:rPr lang="pt-B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61040" y="341280"/>
            <a:ext cx="13704120" cy="142884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23" name="PlaceHolder 2"/>
          <p:cNvSpPr>
            <a:spLocks noGrp="1"/>
          </p:cNvSpPr>
          <p:nvPr>
            <p:ph/>
          </p:nvPr>
        </p:nvSpPr>
        <p:spPr>
          <a:xfrm>
            <a:off x="761040" y="2002680"/>
            <a:ext cx="6687360" cy="2367720"/>
          </a:xfrm>
          <a:prstGeom prst="rect">
            <a:avLst/>
          </a:prstGeom>
          <a:noFill/>
          <a:ln w="0">
            <a:noFill/>
          </a:ln>
        </p:spPr>
        <p:txBody>
          <a:bodyPr lIns="0" rIns="0" tIns="0" bIns="0" anchor="t">
            <a:normAutofit/>
          </a:bodyPr>
          <a:p>
            <a:endParaRPr b="0" lang="pt-BR" sz="3200" spc="-1" strike="noStrike">
              <a:latin typeface="Arial"/>
            </a:endParaRPr>
          </a:p>
        </p:txBody>
      </p:sp>
      <p:sp>
        <p:nvSpPr>
          <p:cNvPr id="24" name="PlaceHolder 3"/>
          <p:cNvSpPr>
            <a:spLocks noGrp="1"/>
          </p:cNvSpPr>
          <p:nvPr>
            <p:ph/>
          </p:nvPr>
        </p:nvSpPr>
        <p:spPr>
          <a:xfrm>
            <a:off x="7783200" y="2002680"/>
            <a:ext cx="6687360" cy="2367720"/>
          </a:xfrm>
          <a:prstGeom prst="rect">
            <a:avLst/>
          </a:prstGeom>
          <a:noFill/>
          <a:ln w="0">
            <a:noFill/>
          </a:ln>
        </p:spPr>
        <p:txBody>
          <a:bodyPr lIns="0" rIns="0" tIns="0" bIns="0" anchor="t">
            <a:normAutofit/>
          </a:bodyPr>
          <a:p>
            <a:endParaRPr b="0" lang="pt-BR" sz="3200" spc="-1" strike="noStrike">
              <a:latin typeface="Arial"/>
            </a:endParaRPr>
          </a:p>
        </p:txBody>
      </p:sp>
      <p:sp>
        <p:nvSpPr>
          <p:cNvPr id="25" name="PlaceHolder 4"/>
          <p:cNvSpPr>
            <a:spLocks noGrp="1"/>
          </p:cNvSpPr>
          <p:nvPr>
            <p:ph/>
          </p:nvPr>
        </p:nvSpPr>
        <p:spPr>
          <a:xfrm>
            <a:off x="761040" y="4595760"/>
            <a:ext cx="13704120" cy="2367720"/>
          </a:xfrm>
          <a:prstGeom prst="rect">
            <a:avLst/>
          </a:prstGeom>
          <a:noFill/>
          <a:ln w="0">
            <a:noFill/>
          </a:ln>
        </p:spPr>
        <p:txBody>
          <a:bodyPr lIns="0" rIns="0" tIns="0" bIns="0" anchor="t">
            <a:normAutofit/>
          </a:bodyPr>
          <a:p>
            <a:endParaRPr b="0" lang="pt-BR"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13DB549-6FBB-489A-860B-5D970B05DB10}" type="slidenum">
              <a:t>&lt;#&gt;</a:t>
            </a:fld>
          </a:p>
        </p:txBody>
      </p:sp>
      <p:sp>
        <p:nvSpPr>
          <p:cNvPr id="8" name="PlaceHolder 7"/>
          <p:cNvSpPr>
            <a:spLocks noGrp="1"/>
          </p:cNvSpPr>
          <p:nvPr>
            <p:ph type="dt" idx="3"/>
          </p:nvPr>
        </p:nvSpPr>
        <p:spPr/>
        <p:txBody>
          <a:bodyPr/>
          <a:p>
            <a:r>
              <a:rPr lang="pt-B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3124080" y="6356520"/>
            <a:ext cx="2894760" cy="364320"/>
          </a:xfrm>
          <a:prstGeom prst="rect">
            <a:avLst/>
          </a:prstGeom>
          <a:noFill/>
          <a:ln w="0">
            <a:noFill/>
          </a:ln>
        </p:spPr>
        <p:txBody>
          <a:bodyPr lIns="90000" rIns="90000" tIns="45000" bIns="45000" anchor="ctr">
            <a:noAutofit/>
          </a:bodyPr>
          <a:lstStyle>
            <a:lvl1pPr algn="ctr">
              <a:lnSpc>
                <a:spcPct val="100000"/>
              </a:lnSpc>
              <a:buNone/>
              <a:defRPr b="0" lang="pt-BR" sz="1400" spc="-1" strike="noStrike">
                <a:latin typeface="Times New Roman"/>
              </a:defRPr>
            </a:lvl1pPr>
          </a:lstStyle>
          <a:p>
            <a:pPr algn="ctr">
              <a:lnSpc>
                <a:spcPct val="100000"/>
              </a:lnSpc>
              <a:buNone/>
            </a:pPr>
            <a:r>
              <a:rPr b="0" lang="pt-BR" sz="1400" spc="-1" strike="noStrike">
                <a:latin typeface="Times New Roman"/>
              </a:rPr>
              <a:t>&lt;rodapé&gt;</a:t>
            </a:r>
            <a:endParaRPr b="0" lang="pt-BR" sz="1400" spc="-1" strike="noStrike">
              <a:latin typeface="Times New Roman"/>
            </a:endParaRPr>
          </a:p>
        </p:txBody>
      </p:sp>
      <p:sp>
        <p:nvSpPr>
          <p:cNvPr id="1" name="PlaceHolder 2"/>
          <p:cNvSpPr>
            <a:spLocks noGrp="1"/>
          </p:cNvSpPr>
          <p:nvPr>
            <p:ph type="sldNum" idx="2"/>
          </p:nvPr>
        </p:nvSpPr>
        <p:spPr>
          <a:xfrm>
            <a:off x="6553080" y="6356520"/>
            <a:ext cx="2133000" cy="364320"/>
          </a:xfrm>
          <a:prstGeom prst="rect">
            <a:avLst/>
          </a:prstGeom>
          <a:noFill/>
          <a:ln w="0">
            <a:noFill/>
          </a:ln>
        </p:spPr>
        <p:txBody>
          <a:bodyPr lIns="90000" rIns="90000" tIns="45000" bIns="45000" anchor="ctr">
            <a:noAutofit/>
          </a:bodyPr>
          <a:lstStyle>
            <a:lvl1pPr algn="r">
              <a:lnSpc>
                <a:spcPct val="100000"/>
              </a:lnSpc>
              <a:buNone/>
              <a:defRPr b="0" lang="en-US" sz="1200" spc="-1" strike="noStrike">
                <a:solidFill>
                  <a:srgbClr val="8b8b8b"/>
                </a:solidFill>
                <a:latin typeface="Calibri"/>
              </a:defRPr>
            </a:lvl1pPr>
          </a:lstStyle>
          <a:p>
            <a:pPr algn="r">
              <a:lnSpc>
                <a:spcPct val="100000"/>
              </a:lnSpc>
              <a:buNone/>
            </a:pPr>
            <a:fld id="{822BC0B3-9E9B-4443-97F1-68568AF4DF2B}" type="slidenum">
              <a:rPr b="0" lang="en-US" sz="1200" spc="-1" strike="noStrike">
                <a:solidFill>
                  <a:srgbClr val="8b8b8b"/>
                </a:solidFill>
                <a:latin typeface="Calibri"/>
              </a:rPr>
              <a:t>&lt;número&gt;</a:t>
            </a:fld>
            <a:endParaRPr b="0" lang="pt-BR" sz="1200" spc="-1" strike="noStrike">
              <a:latin typeface="Times New Roman"/>
            </a:endParaRPr>
          </a:p>
        </p:txBody>
      </p:sp>
      <p:sp>
        <p:nvSpPr>
          <p:cNvPr id="2" name="PlaceHolder 3"/>
          <p:cNvSpPr>
            <a:spLocks noGrp="1"/>
          </p:cNvSpPr>
          <p:nvPr>
            <p:ph type="dt" idx="3"/>
          </p:nvPr>
        </p:nvSpPr>
        <p:spPr>
          <a:xfrm>
            <a:off x="457200" y="6356520"/>
            <a:ext cx="2133000" cy="364320"/>
          </a:xfrm>
          <a:prstGeom prst="rect">
            <a:avLst/>
          </a:prstGeom>
          <a:noFill/>
          <a:ln w="0">
            <a:noFill/>
          </a:ln>
        </p:spPr>
        <p:txBody>
          <a:bodyPr lIns="90000" rIns="90000" tIns="45000" bIns="45000" anchor="ctr">
            <a:noAutofit/>
          </a:bodyPr>
          <a:lstStyle>
            <a:lvl1pPr>
              <a:defRPr b="0" lang="pt-BR" sz="1400" spc="-1" strike="noStrike">
                <a:latin typeface="Times New Roman"/>
              </a:defRPr>
            </a:lvl1pPr>
          </a:lstStyle>
          <a:p>
            <a:r>
              <a:rPr b="0" lang="pt-BR" sz="1400" spc="-1" strike="noStrike">
                <a:latin typeface="Times New Roman"/>
              </a:rPr>
              <a:t>&lt;data/hora&gt;</a:t>
            </a:r>
            <a:endParaRPr b="0" lang="pt-BR" sz="1400" spc="-1" strike="noStrike">
              <a:latin typeface="Times New Roman"/>
            </a:endParaRPr>
          </a:p>
        </p:txBody>
      </p:sp>
      <p:sp>
        <p:nvSpPr>
          <p:cNvPr id="3" name="PlaceHolder 4"/>
          <p:cNvSpPr>
            <a:spLocks noGrp="1"/>
          </p:cNvSpPr>
          <p:nvPr>
            <p:ph type="title"/>
          </p:nvPr>
        </p:nvSpPr>
        <p:spPr>
          <a:xfrm>
            <a:off x="761040" y="341280"/>
            <a:ext cx="13704120" cy="1428840"/>
          </a:xfrm>
          <a:prstGeom prst="rect">
            <a:avLst/>
          </a:prstGeom>
          <a:noFill/>
          <a:ln w="0">
            <a:noFill/>
          </a:ln>
        </p:spPr>
        <p:txBody>
          <a:bodyPr lIns="0" rIns="0" tIns="0" bIns="0" anchor="ctr">
            <a:noAutofit/>
          </a:bodyPr>
          <a:p>
            <a:pPr algn="ctr">
              <a:buNone/>
            </a:pPr>
            <a:r>
              <a:rPr b="0" lang="pt-BR" sz="4400" spc="-1" strike="noStrike">
                <a:latin typeface="Arial"/>
              </a:rPr>
              <a:t>Clique para editar o formato do texto do título</a:t>
            </a:r>
            <a:endParaRPr b="0" lang="pt-BR" sz="4400" spc="-1" strike="noStrike">
              <a:latin typeface="Arial"/>
            </a:endParaRPr>
          </a:p>
        </p:txBody>
      </p:sp>
      <p:sp>
        <p:nvSpPr>
          <p:cNvPr id="4" name="PlaceHolder 5"/>
          <p:cNvSpPr>
            <a:spLocks noGrp="1"/>
          </p:cNvSpPr>
          <p:nvPr>
            <p:ph type="body"/>
          </p:nvPr>
        </p:nvSpPr>
        <p:spPr>
          <a:xfrm>
            <a:off x="761040" y="2002680"/>
            <a:ext cx="13704120" cy="49640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jpe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Freeform 2"/>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42" name="TextBox 3"/>
          <p:cNvSpPr/>
          <p:nvPr/>
        </p:nvSpPr>
        <p:spPr>
          <a:xfrm>
            <a:off x="426600" y="2492280"/>
            <a:ext cx="14803200" cy="2846520"/>
          </a:xfrm>
          <a:prstGeom prst="rect">
            <a:avLst/>
          </a:prstGeom>
          <a:noFill/>
          <a:ln w="0">
            <a:noFill/>
          </a:ln>
        </p:spPr>
        <p:style>
          <a:lnRef idx="0"/>
          <a:fillRef idx="0"/>
          <a:effectRef idx="0"/>
          <a:fontRef idx="minor"/>
        </p:style>
        <p:txBody>
          <a:bodyPr lIns="0" rIns="0" tIns="0" bIns="0" anchor="t">
            <a:spAutoFit/>
          </a:bodyPr>
          <a:p>
            <a:pPr>
              <a:lnSpc>
                <a:spcPts val="11208"/>
              </a:lnSpc>
              <a:buNone/>
            </a:pPr>
            <a:r>
              <a:rPr b="0" lang="en-US" sz="8010" spc="-1" strike="noStrike">
                <a:solidFill>
                  <a:srgbClr val="ffffff"/>
                </a:solidFill>
                <a:latin typeface="Open Sans"/>
                <a:ea typeface="Open Sans"/>
              </a:rPr>
              <a:t>Internet: governança global desafios locais</a:t>
            </a:r>
            <a:endParaRPr b="0" lang="pt-BR" sz="801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Freeform 11"/>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71" name="TextBox 15"/>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Governança da Internet</a:t>
            </a:r>
            <a:endParaRPr b="0" lang="pt-BR" sz="4200" spc="-1" strike="noStrike">
              <a:latin typeface="Arial"/>
            </a:endParaRPr>
          </a:p>
        </p:txBody>
      </p:sp>
      <p:sp>
        <p:nvSpPr>
          <p:cNvPr id="72" name="TextBox 16"/>
          <p:cNvSpPr/>
          <p:nvPr/>
        </p:nvSpPr>
        <p:spPr>
          <a:xfrm>
            <a:off x="602280" y="2035080"/>
            <a:ext cx="13941360" cy="4615200"/>
          </a:xfrm>
          <a:prstGeom prst="rect">
            <a:avLst/>
          </a:prstGeom>
          <a:noFill/>
          <a:ln w="0">
            <a:noFill/>
          </a:ln>
        </p:spPr>
        <p:style>
          <a:lnRef idx="0"/>
          <a:fillRef idx="0"/>
          <a:effectRef idx="0"/>
          <a:fontRef idx="minor"/>
        </p:style>
        <p:txBody>
          <a:bodyPr lIns="0" rIns="0" tIns="0" bIns="0" anchor="t">
            <a:spAutoFit/>
          </a:bodyPr>
          <a:p>
            <a:pPr marL="216000" indent="-216000">
              <a:lnSpc>
                <a:spcPts val="2891"/>
              </a:lnSpc>
              <a:spcBef>
                <a:spcPts val="283"/>
              </a:spcBef>
              <a:spcAft>
                <a:spcPts val="283"/>
              </a:spcAft>
              <a:buClr>
                <a:srgbClr val="000000"/>
              </a:buClr>
              <a:buFont typeface="Symbol"/>
              <a:buChar char=""/>
            </a:pPr>
            <a:r>
              <a:rPr b="0" lang="en-US" sz="3200" spc="-1" strike="noStrike">
                <a:solidFill>
                  <a:srgbClr val="000000"/>
                </a:solidFill>
                <a:latin typeface="Open Sans"/>
                <a:ea typeface="Open Sans"/>
              </a:rPr>
              <a:t>1979 - Internet Configuration Control Board - ICCB</a:t>
            </a:r>
            <a:endParaRPr b="0" lang="pt-BR" sz="3200" spc="-1" strike="noStrike">
              <a:latin typeface="Arial"/>
            </a:endParaRPr>
          </a:p>
          <a:p>
            <a:pPr marL="216000" indent="-216000">
              <a:lnSpc>
                <a:spcPts val="2891"/>
              </a:lnSpc>
              <a:spcBef>
                <a:spcPts val="283"/>
              </a:spcBef>
              <a:spcAft>
                <a:spcPts val="283"/>
              </a:spcAft>
              <a:buClr>
                <a:srgbClr val="000000"/>
              </a:buClr>
              <a:buFont typeface="Symbol"/>
              <a:buChar char=""/>
            </a:pPr>
            <a:r>
              <a:rPr b="0" lang="en-US" sz="3200" spc="-1" strike="noStrike">
                <a:solidFill>
                  <a:srgbClr val="000000"/>
                </a:solidFill>
                <a:latin typeface="Open Sans"/>
                <a:ea typeface="Open Sans"/>
              </a:rPr>
              <a:t>1984 - ICCB se torna o Internet Architecture Board - IAB </a:t>
            </a:r>
            <a:endParaRPr b="0" lang="pt-BR" sz="3200" spc="-1" strike="noStrike">
              <a:latin typeface="Arial"/>
            </a:endParaRPr>
          </a:p>
          <a:p>
            <a:pPr marL="216000" indent="-216000">
              <a:lnSpc>
                <a:spcPts val="2891"/>
              </a:lnSpc>
              <a:spcBef>
                <a:spcPts val="283"/>
              </a:spcBef>
              <a:spcAft>
                <a:spcPts val="283"/>
              </a:spcAft>
              <a:buClr>
                <a:srgbClr val="000000"/>
              </a:buClr>
              <a:buFont typeface="Symbol"/>
              <a:buChar char=""/>
            </a:pPr>
            <a:r>
              <a:rPr b="0" lang="en-US" sz="3200" spc="-1" strike="noStrike">
                <a:solidFill>
                  <a:srgbClr val="000000"/>
                </a:solidFill>
                <a:latin typeface="Open Sans"/>
                <a:ea typeface="Open Sans"/>
              </a:rPr>
              <a:t>Dentro do IAB é criado o Internet Engeneering Task Force - IETF</a:t>
            </a:r>
            <a:endParaRPr b="0" lang="pt-BR" sz="3200" spc="-1" strike="noStrike">
              <a:latin typeface="Arial"/>
            </a:endParaRPr>
          </a:p>
          <a:p>
            <a:pPr marL="216000" indent="-216000">
              <a:lnSpc>
                <a:spcPts val="2891"/>
              </a:lnSpc>
              <a:spcBef>
                <a:spcPts val="283"/>
              </a:spcBef>
              <a:spcAft>
                <a:spcPts val="283"/>
              </a:spcAft>
              <a:buClr>
                <a:srgbClr val="000000"/>
              </a:buClr>
              <a:buFont typeface="Symbol"/>
              <a:buChar char=""/>
            </a:pPr>
            <a:r>
              <a:rPr b="0" lang="en-US" sz="3200" spc="-1" strike="noStrike">
                <a:solidFill>
                  <a:srgbClr val="000000"/>
                </a:solidFill>
                <a:latin typeface="Open Sans"/>
                <a:ea typeface="Open Sans"/>
              </a:rPr>
              <a:t>É criada a Internet Names and Numbers Authority, gerida por Jon Postel - IANA</a:t>
            </a:r>
            <a:endParaRPr b="0" lang="pt-BR" sz="3200" spc="-1" strike="noStrike">
              <a:latin typeface="Arial"/>
            </a:endParaRPr>
          </a:p>
          <a:p>
            <a:pPr marL="216000" indent="-216000">
              <a:lnSpc>
                <a:spcPts val="2891"/>
              </a:lnSpc>
              <a:spcBef>
                <a:spcPts val="283"/>
              </a:spcBef>
              <a:spcAft>
                <a:spcPts val="283"/>
              </a:spcAft>
              <a:buClr>
                <a:srgbClr val="000000"/>
              </a:buClr>
              <a:buFont typeface="Symbol"/>
              <a:buChar char=""/>
            </a:pPr>
            <a:r>
              <a:rPr b="0" lang="en-US" sz="3200" spc="-1" strike="noStrike">
                <a:solidFill>
                  <a:srgbClr val="000000"/>
                </a:solidFill>
                <a:latin typeface="Open Sans"/>
                <a:ea typeface="Open Sans"/>
              </a:rPr>
              <a:t>1989 RIPE - Europa</a:t>
            </a:r>
            <a:endParaRPr b="0" lang="pt-BR" sz="3200" spc="-1" strike="noStrike">
              <a:latin typeface="Arial"/>
            </a:endParaRPr>
          </a:p>
          <a:p>
            <a:pPr marL="216000" indent="-216000">
              <a:lnSpc>
                <a:spcPts val="2891"/>
              </a:lnSpc>
              <a:spcBef>
                <a:spcPts val="283"/>
              </a:spcBef>
              <a:spcAft>
                <a:spcPts val="283"/>
              </a:spcAft>
              <a:buClr>
                <a:srgbClr val="000000"/>
              </a:buClr>
              <a:buFont typeface="Symbol"/>
              <a:buChar char=""/>
            </a:pPr>
            <a:r>
              <a:rPr b="0" lang="en-US" sz="3200" spc="-1" strike="noStrike">
                <a:solidFill>
                  <a:srgbClr val="000000"/>
                </a:solidFill>
                <a:latin typeface="Open Sans"/>
                <a:ea typeface="Open Sans"/>
              </a:rPr>
              <a:t>1992 Internet Society - ISOC - NSF para de financiar o IETF</a:t>
            </a:r>
            <a:endParaRPr b="0" lang="pt-BR" sz="3200" spc="-1" strike="noStrike">
              <a:latin typeface="Arial"/>
            </a:endParaRPr>
          </a:p>
          <a:p>
            <a:pPr marL="216000" indent="-216000">
              <a:lnSpc>
                <a:spcPts val="2891"/>
              </a:lnSpc>
              <a:spcBef>
                <a:spcPts val="283"/>
              </a:spcBef>
              <a:spcAft>
                <a:spcPts val="283"/>
              </a:spcAft>
              <a:buClr>
                <a:srgbClr val="000000"/>
              </a:buClr>
              <a:buFont typeface="Symbol"/>
              <a:buChar char=""/>
            </a:pPr>
            <a:r>
              <a:rPr b="0" lang="en-US" sz="3200" spc="-1" strike="noStrike">
                <a:solidFill>
                  <a:srgbClr val="000000"/>
                </a:solidFill>
                <a:latin typeface="Open Sans"/>
                <a:ea typeface="Open Sans"/>
              </a:rPr>
              <a:t>1993 APNIC - Asia</a:t>
            </a:r>
            <a:endParaRPr b="0" lang="pt-BR" sz="3200" spc="-1" strike="noStrike">
              <a:latin typeface="Arial"/>
            </a:endParaRPr>
          </a:p>
          <a:p>
            <a:pPr marL="216000" indent="-216000">
              <a:lnSpc>
                <a:spcPts val="2891"/>
              </a:lnSpc>
              <a:spcBef>
                <a:spcPts val="283"/>
              </a:spcBef>
              <a:spcAft>
                <a:spcPts val="283"/>
              </a:spcAft>
              <a:buClr>
                <a:srgbClr val="000000"/>
              </a:buClr>
              <a:buFont typeface="Symbol"/>
              <a:buChar char=""/>
            </a:pPr>
            <a:r>
              <a:rPr b="0" lang="en-US" sz="3200" spc="-1" strike="noStrike">
                <a:solidFill>
                  <a:srgbClr val="000000"/>
                </a:solidFill>
                <a:latin typeface="Open Sans"/>
                <a:ea typeface="Open Sans"/>
              </a:rPr>
              <a:t>1997 ARIN  - América do Norte</a:t>
            </a:r>
            <a:endParaRPr b="0" lang="pt-BR" sz="3200" spc="-1" strike="noStrike">
              <a:latin typeface="Arial"/>
            </a:endParaRPr>
          </a:p>
          <a:p>
            <a:pPr marL="216000" indent="-216000">
              <a:lnSpc>
                <a:spcPts val="2891"/>
              </a:lnSpc>
              <a:spcBef>
                <a:spcPts val="283"/>
              </a:spcBef>
              <a:spcAft>
                <a:spcPts val="283"/>
              </a:spcAft>
              <a:buClr>
                <a:srgbClr val="000000"/>
              </a:buClr>
              <a:buFont typeface="Symbol"/>
              <a:buChar char=""/>
            </a:pPr>
            <a:r>
              <a:rPr b="0" lang="en-US" sz="3200" spc="-1" strike="noStrike">
                <a:solidFill>
                  <a:srgbClr val="000000"/>
                </a:solidFill>
                <a:latin typeface="Open Sans"/>
                <a:ea typeface="Open Sans"/>
              </a:rPr>
              <a:t>1998 Internet Coorporation for Asigned Names and Numbers - ICANN</a:t>
            </a:r>
            <a:endParaRPr b="0" lang="pt-BR" sz="3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Freeform 2"/>
          <p:cNvSpPr/>
          <p:nvPr/>
        </p:nvSpPr>
        <p:spPr>
          <a:xfrm>
            <a:off x="0" y="-288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74" name="TextBox 4"/>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Governança da Internet no Brasil</a:t>
            </a:r>
            <a:endParaRPr b="0" lang="pt-BR" sz="4200" spc="-1" strike="noStrike">
              <a:latin typeface="Arial"/>
            </a:endParaRPr>
          </a:p>
        </p:txBody>
      </p:sp>
      <p:pic>
        <p:nvPicPr>
          <p:cNvPr id="75" name="" descr=""/>
          <p:cNvPicPr/>
          <p:nvPr/>
        </p:nvPicPr>
        <p:blipFill>
          <a:blip r:embed="rId2"/>
          <a:stretch/>
        </p:blipFill>
        <p:spPr>
          <a:xfrm>
            <a:off x="261720" y="2300400"/>
            <a:ext cx="8513640" cy="4539240"/>
          </a:xfrm>
          <a:prstGeom prst="rect">
            <a:avLst/>
          </a:prstGeom>
          <a:ln w="0">
            <a:noFill/>
          </a:ln>
        </p:spPr>
      </p:pic>
      <p:sp>
        <p:nvSpPr>
          <p:cNvPr id="76" name="TextBox 1"/>
          <p:cNvSpPr/>
          <p:nvPr/>
        </p:nvSpPr>
        <p:spPr>
          <a:xfrm>
            <a:off x="180000" y="1620000"/>
            <a:ext cx="4401360" cy="734400"/>
          </a:xfrm>
          <a:prstGeom prst="rect">
            <a:avLst/>
          </a:prstGeom>
          <a:noFill/>
          <a:ln w="0">
            <a:noFill/>
          </a:ln>
        </p:spPr>
        <p:style>
          <a:lnRef idx="0"/>
          <a:fillRef idx="0"/>
          <a:effectRef idx="0"/>
          <a:fontRef idx="minor"/>
        </p:style>
        <p:txBody>
          <a:bodyPr lIns="0" rIns="0" tIns="0" bIns="0" anchor="t">
            <a:spAutoFit/>
          </a:bodyPr>
          <a:p>
            <a:pPr marL="216000" indent="-216000">
              <a:lnSpc>
                <a:spcPts val="2891"/>
              </a:lnSpc>
              <a:spcBef>
                <a:spcPts val="567"/>
              </a:spcBef>
              <a:spcAft>
                <a:spcPts val="567"/>
              </a:spcAft>
              <a:buClr>
                <a:srgbClr val="000000"/>
              </a:buClr>
              <a:buFont typeface="Symbol"/>
              <a:buChar char=""/>
            </a:pPr>
            <a:r>
              <a:rPr b="0" lang="en-US" sz="3200" spc="-1" strike="noStrike">
                <a:solidFill>
                  <a:srgbClr val="000000"/>
                </a:solidFill>
                <a:latin typeface="Open Sans"/>
                <a:ea typeface="Open Sans"/>
              </a:rPr>
              <a:t>Alocação de recursos numéricos</a:t>
            </a:r>
            <a:endParaRPr b="0" lang="pt-BR" sz="3200" spc="-1" strike="noStrike">
              <a:latin typeface="Arial"/>
            </a:endParaRPr>
          </a:p>
        </p:txBody>
      </p:sp>
      <p:pic>
        <p:nvPicPr>
          <p:cNvPr id="77" name="" descr=""/>
          <p:cNvPicPr/>
          <p:nvPr/>
        </p:nvPicPr>
        <p:blipFill>
          <a:blip r:embed="rId3"/>
          <a:stretch/>
        </p:blipFill>
        <p:spPr>
          <a:xfrm>
            <a:off x="8928360" y="2373120"/>
            <a:ext cx="6856920" cy="29185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Freeform 3"/>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79" name="TextBox 5"/>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Governança da Internet</a:t>
            </a:r>
            <a:endParaRPr b="0" lang="pt-BR" sz="4200" spc="-1" strike="noStrike">
              <a:latin typeface="Arial"/>
            </a:endParaRPr>
          </a:p>
        </p:txBody>
      </p:sp>
      <p:sp>
        <p:nvSpPr>
          <p:cNvPr id="80" name=""/>
          <p:cNvSpPr/>
          <p:nvPr/>
        </p:nvSpPr>
        <p:spPr>
          <a:xfrm>
            <a:off x="2772000" y="4746600"/>
            <a:ext cx="9359640" cy="1301040"/>
          </a:xfrm>
          <a:prstGeom prst="rect">
            <a:avLst/>
          </a:prstGeom>
          <a:solidFill>
            <a:srgbClr val="729fcf"/>
          </a:solidFill>
          <a:ln w="0">
            <a:solidFill>
              <a:srgbClr val="3465a4"/>
            </a:solidFill>
          </a:ln>
        </p:spPr>
        <p:style>
          <a:lnRef idx="0"/>
          <a:fillRef idx="0"/>
          <a:effectRef idx="0"/>
          <a:fontRef idx="minor"/>
        </p:style>
        <p:txBody>
          <a:bodyPr lIns="90000" rIns="90000" tIns="45000" bIns="45000" anchor="ctr">
            <a:noAutofit/>
          </a:bodyPr>
          <a:p>
            <a:pPr algn="ctr">
              <a:lnSpc>
                <a:spcPct val="100000"/>
              </a:lnSpc>
              <a:buNone/>
            </a:pPr>
            <a:r>
              <a:rPr b="0" lang="pt-BR" sz="3200" spc="-1" strike="noStrike">
                <a:solidFill>
                  <a:srgbClr val="000000"/>
                </a:solidFill>
                <a:latin typeface="Arial"/>
                <a:ea typeface="DejaVu Sans"/>
              </a:rPr>
              <a:t>Serviços de Telecomunicações</a:t>
            </a:r>
            <a:endParaRPr b="0" lang="pt-BR" sz="3200" spc="-1" strike="noStrike">
              <a:latin typeface="Arial"/>
            </a:endParaRPr>
          </a:p>
        </p:txBody>
      </p:sp>
      <p:sp>
        <p:nvSpPr>
          <p:cNvPr id="81" name=""/>
          <p:cNvSpPr/>
          <p:nvPr/>
        </p:nvSpPr>
        <p:spPr>
          <a:xfrm>
            <a:off x="2772000" y="3168360"/>
            <a:ext cx="9359640" cy="1301040"/>
          </a:xfrm>
          <a:prstGeom prst="rect">
            <a:avLst/>
          </a:prstGeom>
          <a:solidFill>
            <a:srgbClr val="729fcf"/>
          </a:solidFill>
          <a:ln w="0">
            <a:solidFill>
              <a:srgbClr val="3465a4"/>
            </a:solidFill>
          </a:ln>
        </p:spPr>
        <p:style>
          <a:lnRef idx="0"/>
          <a:fillRef idx="0"/>
          <a:effectRef idx="0"/>
          <a:fontRef idx="minor"/>
        </p:style>
        <p:txBody>
          <a:bodyPr lIns="90000" rIns="90000" tIns="45000" bIns="45000" anchor="ctr">
            <a:noAutofit/>
          </a:bodyPr>
          <a:p>
            <a:pPr algn="ctr">
              <a:lnSpc>
                <a:spcPct val="100000"/>
              </a:lnSpc>
              <a:buNone/>
            </a:pPr>
            <a:r>
              <a:rPr b="0" lang="pt-BR" sz="3200" spc="-1" strike="noStrike">
                <a:solidFill>
                  <a:srgbClr val="000000"/>
                </a:solidFill>
                <a:latin typeface="Arial"/>
                <a:ea typeface="DejaVu Sans"/>
              </a:rPr>
              <a:t>Internet</a:t>
            </a:r>
            <a:endParaRPr b="0" lang="pt-BR" sz="3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Freeform 15"/>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83" name="TextBox 21"/>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Governança da Internet</a:t>
            </a:r>
            <a:endParaRPr b="0" lang="pt-BR" sz="4200" spc="-1" strike="noStrike">
              <a:latin typeface="Arial"/>
            </a:endParaRPr>
          </a:p>
        </p:txBody>
      </p:sp>
      <p:sp>
        <p:nvSpPr>
          <p:cNvPr id="84" name="TextBox 22"/>
          <p:cNvSpPr/>
          <p:nvPr/>
        </p:nvSpPr>
        <p:spPr>
          <a:xfrm>
            <a:off x="602280" y="1567080"/>
            <a:ext cx="13941360" cy="6796080"/>
          </a:xfrm>
          <a:prstGeom prst="rect">
            <a:avLst/>
          </a:prstGeom>
          <a:noFill/>
          <a:ln w="0">
            <a:noFill/>
          </a:ln>
        </p:spPr>
        <p:style>
          <a:lnRef idx="0"/>
          <a:fillRef idx="0"/>
          <a:effectRef idx="0"/>
          <a:fontRef idx="minor"/>
        </p:style>
        <p:txBody>
          <a:bodyPr lIns="0" rIns="0" tIns="0" bIns="0" anchor="t">
            <a:spAutoFit/>
          </a:bodyPr>
          <a:p>
            <a:pPr marL="216000" indent="-216000">
              <a:lnSpc>
                <a:spcPct val="115000"/>
              </a:lnSpc>
              <a:buClr>
                <a:srgbClr val="000000"/>
              </a:buClr>
              <a:buFont typeface="Symbol"/>
              <a:buChar char=""/>
            </a:pPr>
            <a:r>
              <a:rPr b="0" lang="en-US" sz="3200" spc="-1" strike="noStrike">
                <a:solidFill>
                  <a:srgbClr val="000000"/>
                </a:solidFill>
                <a:latin typeface="Open Sans"/>
                <a:ea typeface="Open Sans"/>
              </a:rPr>
              <a:t>Modo pelo qual o poder é exercido na gestão dos recursos sociais e econômicos de um país, com vistas ao desenvolvimento (Banco Mundial, 1992)</a:t>
            </a:r>
            <a:endParaRPr b="0" lang="pt-BR" sz="3200" spc="-1" strike="noStrike">
              <a:latin typeface="Arial"/>
            </a:endParaRPr>
          </a:p>
          <a:p>
            <a:pPr marL="216000" indent="-216000">
              <a:lnSpc>
                <a:spcPct val="115000"/>
              </a:lnSpc>
              <a:buClr>
                <a:srgbClr val="000000"/>
              </a:buClr>
              <a:buFont typeface="Symbol"/>
              <a:buChar char=""/>
            </a:pPr>
            <a:r>
              <a:rPr b="0" lang="en-US" sz="3200" spc="-1" strike="noStrike">
                <a:solidFill>
                  <a:srgbClr val="000000"/>
                </a:solidFill>
                <a:latin typeface="Open Sans"/>
                <a:ea typeface="Open Sans"/>
              </a:rPr>
              <a:t>Governança se ocupa da prática de tomar decisões coletivas (Chhotray, 2009)</a:t>
            </a:r>
            <a:endParaRPr b="0" lang="pt-BR" sz="3200" spc="-1" strike="noStrike">
              <a:latin typeface="Arial"/>
            </a:endParaRPr>
          </a:p>
          <a:p>
            <a:pPr marL="216000" indent="-216000">
              <a:lnSpc>
                <a:spcPct val="115000"/>
              </a:lnSpc>
              <a:buClr>
                <a:srgbClr val="000000"/>
              </a:buClr>
              <a:buFont typeface="Symbol"/>
              <a:buChar char=""/>
            </a:pPr>
            <a:r>
              <a:rPr b="0" lang="en-US" sz="3600" spc="-1" strike="noStrike">
                <a:solidFill>
                  <a:srgbClr val="000000"/>
                </a:solidFill>
                <a:latin typeface="Open Sans"/>
                <a:ea typeface="Open Sans"/>
              </a:rPr>
              <a:t>Primeira definição de governança da Internet: </a:t>
            </a:r>
            <a:endParaRPr b="0" lang="pt-BR" sz="3600" spc="-1" strike="noStrike">
              <a:latin typeface="Arial"/>
            </a:endParaRPr>
          </a:p>
          <a:p>
            <a:pPr lvl="1" marL="432000" indent="-216000">
              <a:lnSpc>
                <a:spcPct val="115000"/>
              </a:lnSpc>
              <a:buClr>
                <a:srgbClr val="000000"/>
              </a:buClr>
              <a:buSzPct val="45000"/>
              <a:buFont typeface="Wingdings" charset="2"/>
              <a:buChar char=""/>
            </a:pPr>
            <a:r>
              <a:rPr b="0" lang="en-US" sz="3200" spc="-1" strike="noStrike">
                <a:solidFill>
                  <a:srgbClr val="000000"/>
                </a:solidFill>
                <a:latin typeface="Open Sans"/>
                <a:ea typeface="Open Sans"/>
              </a:rPr>
              <a:t>Inicialmente, a expressão “governança da Internet” se referiu a um campo semântico bastante restrito: à organização e à gerência técnica da Rede, ou seja, o funcionamento dos servidores- raiz; à administração do sistema de endereçamento dos dispositivos conectados à rede (IP); e à gestão do sistema de nomes de domínio (DNS) (CANABARRO, 2014).</a:t>
            </a:r>
            <a:endParaRPr b="0" lang="pt-BR" sz="3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Freeform 17"/>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86" name="TextBox 25"/>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Governança da Internet</a:t>
            </a:r>
            <a:endParaRPr b="0" lang="pt-BR" sz="4200" spc="-1" strike="noStrike">
              <a:latin typeface="Arial"/>
            </a:endParaRPr>
          </a:p>
        </p:txBody>
      </p:sp>
      <p:sp>
        <p:nvSpPr>
          <p:cNvPr id="87" name="TextBox 26"/>
          <p:cNvSpPr/>
          <p:nvPr/>
        </p:nvSpPr>
        <p:spPr>
          <a:xfrm>
            <a:off x="602280" y="2035080"/>
            <a:ext cx="13941360" cy="4780440"/>
          </a:xfrm>
          <a:prstGeom prst="rect">
            <a:avLst/>
          </a:prstGeom>
          <a:noFill/>
          <a:ln w="0">
            <a:noFill/>
          </a:ln>
        </p:spPr>
        <p:style>
          <a:lnRef idx="0"/>
          <a:fillRef idx="0"/>
          <a:effectRef idx="0"/>
          <a:fontRef idx="minor"/>
        </p:style>
        <p:txBody>
          <a:bodyPr lIns="0" rIns="0" tIns="0" bIns="0" anchor="t">
            <a:spAutoFit/>
          </a:bodyPr>
          <a:p>
            <a:pPr marL="216000" indent="-216000">
              <a:lnSpc>
                <a:spcPct val="115000"/>
              </a:lnSpc>
              <a:buClr>
                <a:srgbClr val="000000"/>
              </a:buClr>
              <a:buFont typeface="Symbol"/>
              <a:buChar char=""/>
            </a:pPr>
            <a:r>
              <a:rPr b="0" lang="en-US" sz="2800" spc="-1" strike="noStrike">
                <a:solidFill>
                  <a:srgbClr val="000000"/>
                </a:solidFill>
                <a:latin typeface="Open Sans"/>
                <a:ea typeface="Open Sans"/>
              </a:rPr>
              <a:t>Criação da ICANN gera desconfiança em parte da comunidade da Governança da Internet </a:t>
            </a:r>
            <a:endParaRPr b="0" lang="pt-BR" sz="2800" spc="-1" strike="noStrike">
              <a:latin typeface="Arial"/>
            </a:endParaRPr>
          </a:p>
          <a:p>
            <a:pPr lvl="1" marL="432000" indent="-216000">
              <a:lnSpc>
                <a:spcPct val="115000"/>
              </a:lnSpc>
              <a:buClr>
                <a:srgbClr val="000000"/>
              </a:buClr>
              <a:buSzPct val="45000"/>
              <a:buFont typeface="Symbol"/>
              <a:buChar char=""/>
            </a:pPr>
            <a:r>
              <a:rPr b="0" lang="en-US" sz="2100" spc="-1" strike="noStrike">
                <a:solidFill>
                  <a:srgbClr val="000000"/>
                </a:solidFill>
                <a:latin typeface="Open Sans"/>
                <a:ea typeface="Open Sans"/>
              </a:rPr>
              <a:t>11. Maintain oversight of the technical management of the DNS functions</a:t>
            </a:r>
            <a:endParaRPr b="0" lang="pt-BR" sz="2100" spc="-1" strike="noStrike">
              <a:latin typeface="Arial"/>
            </a:endParaRPr>
          </a:p>
          <a:p>
            <a:pPr marL="216000" indent="-216000">
              <a:lnSpc>
                <a:spcPct val="115000"/>
              </a:lnSpc>
              <a:buClr>
                <a:srgbClr val="000000"/>
              </a:buClr>
              <a:buFont typeface="Symbol"/>
              <a:buChar char=""/>
            </a:pPr>
            <a:r>
              <a:rPr b="0" lang="en-US" sz="2800" spc="-1" strike="noStrike">
                <a:solidFill>
                  <a:srgbClr val="000000"/>
                </a:solidFill>
                <a:latin typeface="Open Sans"/>
                <a:ea typeface="Open Sans"/>
              </a:rPr>
              <a:t>Reunião de plenipotenciários da UIT em 1998 “tem como um de seus resultados a declaração formal de interesse e preocupação dos Estados membro das Nações Unidas com relação a sua efetiva participação nas arenas do regime global de governança da Internet” (Lucero, 2014)</a:t>
            </a:r>
            <a:endParaRPr b="0" lang="pt-BR" sz="2800" spc="-1" strike="noStrike">
              <a:latin typeface="Arial"/>
            </a:endParaRPr>
          </a:p>
          <a:p>
            <a:pPr marL="216000" indent="-216000">
              <a:lnSpc>
                <a:spcPct val="115000"/>
              </a:lnSpc>
              <a:buClr>
                <a:srgbClr val="000000"/>
              </a:buClr>
              <a:buFont typeface="Symbol"/>
              <a:buChar char=""/>
            </a:pPr>
            <a:r>
              <a:rPr b="0" lang="en-US" sz="2800" spc="-1" strike="noStrike">
                <a:solidFill>
                  <a:srgbClr val="000000"/>
                </a:solidFill>
                <a:latin typeface="Open Sans"/>
                <a:ea typeface="Open Sans"/>
              </a:rPr>
              <a:t>Resolução 73 sugere a realização da CMSI.</a:t>
            </a:r>
            <a:endParaRPr b="0" lang="pt-BR" sz="2800" spc="-1" strike="noStrike">
              <a:latin typeface="Arial"/>
            </a:endParaRPr>
          </a:p>
          <a:p>
            <a:pPr marL="216000" indent="-216000">
              <a:lnSpc>
                <a:spcPct val="115000"/>
              </a:lnSpc>
              <a:buClr>
                <a:srgbClr val="000000"/>
              </a:buClr>
              <a:buFont typeface="Symbol"/>
              <a:buChar char=""/>
            </a:pPr>
            <a:r>
              <a:rPr b="0" lang="en-US" sz="2800" spc="-1" strike="noStrike">
                <a:solidFill>
                  <a:srgbClr val="000000"/>
                </a:solidFill>
                <a:latin typeface="Open Sans"/>
                <a:ea typeface="Open Sans"/>
              </a:rPr>
              <a:t>Resolução foi acatada pelas nações unidas e cúpula acontece em dois eventos: Genebra 2003 e Tunis 2005</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Freeform 14"/>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89" name="TextBox 19"/>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Governança da Internet</a:t>
            </a:r>
            <a:endParaRPr b="0" lang="pt-BR" sz="4200" spc="-1" strike="noStrike">
              <a:latin typeface="Arial"/>
            </a:endParaRPr>
          </a:p>
        </p:txBody>
      </p:sp>
      <p:sp>
        <p:nvSpPr>
          <p:cNvPr id="90" name="TextBox 20"/>
          <p:cNvSpPr/>
          <p:nvPr/>
        </p:nvSpPr>
        <p:spPr>
          <a:xfrm>
            <a:off x="602280" y="2035080"/>
            <a:ext cx="13941360" cy="3432960"/>
          </a:xfrm>
          <a:prstGeom prst="rect">
            <a:avLst/>
          </a:prstGeom>
          <a:noFill/>
          <a:ln w="0">
            <a:noFill/>
          </a:ln>
        </p:spPr>
        <p:style>
          <a:lnRef idx="0"/>
          <a:fillRef idx="0"/>
          <a:effectRef idx="0"/>
          <a:fontRef idx="minor"/>
        </p:style>
        <p:txBody>
          <a:bodyPr lIns="0" rIns="0" tIns="0" bIns="0" anchor="t">
            <a:spAutoFit/>
          </a:bodyPr>
          <a:p>
            <a:pPr marL="216000" indent="-216000">
              <a:lnSpc>
                <a:spcPct val="115000"/>
              </a:lnSpc>
              <a:buClr>
                <a:srgbClr val="000000"/>
              </a:buClr>
              <a:buFont typeface="Symbol"/>
              <a:buChar char=""/>
            </a:pPr>
            <a:r>
              <a:rPr b="0" lang="en-US" sz="3600" spc="-1" strike="noStrike">
                <a:solidFill>
                  <a:srgbClr val="000000"/>
                </a:solidFill>
                <a:latin typeface="Open Sans"/>
                <a:ea typeface="Open Sans"/>
              </a:rPr>
              <a:t>Definição de governança da Internet:</a:t>
            </a:r>
            <a:endParaRPr b="0" lang="pt-BR" sz="3600" spc="-1" strike="noStrike">
              <a:latin typeface="Arial"/>
            </a:endParaRPr>
          </a:p>
          <a:p>
            <a:pPr lvl="1" marL="432000" indent="-216000">
              <a:lnSpc>
                <a:spcPct val="115000"/>
              </a:lnSpc>
              <a:buClr>
                <a:srgbClr val="000000"/>
              </a:buClr>
              <a:buSzPct val="45000"/>
              <a:buFont typeface="Wingdings" charset="2"/>
              <a:buChar char=""/>
            </a:pPr>
            <a:r>
              <a:rPr b="0" lang="en-US" sz="3200" spc="-1" strike="noStrike">
                <a:solidFill>
                  <a:srgbClr val="000000"/>
                </a:solidFill>
                <a:latin typeface="Open Sans"/>
                <a:ea typeface="Open Sans"/>
              </a:rPr>
              <a:t>“</a:t>
            </a:r>
            <a:r>
              <a:rPr b="0" lang="en-US" sz="3200" spc="-1" strike="noStrike">
                <a:solidFill>
                  <a:srgbClr val="000000"/>
                </a:solidFill>
                <a:latin typeface="Open Sans"/>
                <a:ea typeface="Open Sans"/>
              </a:rPr>
              <a:t>Desenvolvimento e a aplicação, por governos, pelo setor privado e pela sociedade civil – em seus respectivos papéis – de princípios, normas, regras e procedimentos de tomada de decisão, bem como de programas, que devem determinar a evolução e o uso da Internet”</a:t>
            </a:r>
            <a:endParaRPr b="0" lang="pt-BR" sz="3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Freeform 16"/>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92" name="TextBox 23"/>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Governança da Internet no Brasil</a:t>
            </a:r>
            <a:endParaRPr b="0" lang="pt-BR" sz="4200" spc="-1" strike="noStrike">
              <a:latin typeface="Arial"/>
            </a:endParaRPr>
          </a:p>
        </p:txBody>
      </p:sp>
      <p:sp>
        <p:nvSpPr>
          <p:cNvPr id="93" name="TextBox 24"/>
          <p:cNvSpPr/>
          <p:nvPr/>
        </p:nvSpPr>
        <p:spPr>
          <a:xfrm>
            <a:off x="602280" y="2035080"/>
            <a:ext cx="13941360" cy="3923280"/>
          </a:xfrm>
          <a:prstGeom prst="rect">
            <a:avLst/>
          </a:prstGeom>
          <a:noFill/>
          <a:ln w="0">
            <a:noFill/>
          </a:ln>
        </p:spPr>
        <p:style>
          <a:lnRef idx="0"/>
          <a:fillRef idx="0"/>
          <a:effectRef idx="0"/>
          <a:fontRef idx="minor"/>
        </p:style>
        <p:txBody>
          <a:bodyPr lIns="0" rIns="0" tIns="0" bIns="0" anchor="t">
            <a:spAutoFit/>
          </a:bodyPr>
          <a:p>
            <a:pPr marL="216000" indent="-216000">
              <a:lnSpc>
                <a:spcPct val="115000"/>
              </a:lnSpc>
              <a:buClr>
                <a:srgbClr val="000000"/>
              </a:buClr>
              <a:buFont typeface="Symbol"/>
              <a:buChar char=""/>
            </a:pPr>
            <a:r>
              <a:rPr b="0" lang="en-US" sz="3200" spc="-1" strike="noStrike">
                <a:solidFill>
                  <a:srgbClr val="000000"/>
                </a:solidFill>
                <a:latin typeface="Open Sans"/>
                <a:ea typeface="Open Sans"/>
              </a:rPr>
              <a:t>Demi Getschko - responsável pelo projeto Rede ANSP gerido pela FAPESP recebe do Jon Postel o ccTLD .br e blocos IP para organizar a conexão de redes brasileiras à Internet</a:t>
            </a:r>
            <a:endParaRPr b="0" lang="pt-BR" sz="3200" spc="-1" strike="noStrike">
              <a:latin typeface="Arial"/>
            </a:endParaRPr>
          </a:p>
          <a:p>
            <a:pPr marL="216000" indent="-216000">
              <a:lnSpc>
                <a:spcPct val="115000"/>
              </a:lnSpc>
              <a:buClr>
                <a:srgbClr val="000000"/>
              </a:buClr>
              <a:buFont typeface="Symbol"/>
              <a:buChar char=""/>
            </a:pPr>
            <a:r>
              <a:rPr b="0" lang="en-US" sz="3200" spc="-1" strike="noStrike">
                <a:solidFill>
                  <a:srgbClr val="000000"/>
                </a:solidFill>
                <a:latin typeface="Open Sans"/>
                <a:ea typeface="Open Sans"/>
              </a:rPr>
              <a:t>Realização da "Conferência das Nações Unidas sobre o Meio Ambiente e Desenvolvimento" (ECO92) no Rio de Janeiro. Delegações de cerca de 180 países</a:t>
            </a:r>
            <a:endParaRPr b="0" lang="pt-BR" sz="3200" spc="-1" strike="noStrike">
              <a:latin typeface="Arial"/>
            </a:endParaRPr>
          </a:p>
          <a:p>
            <a:pPr marL="216000" indent="-216000">
              <a:lnSpc>
                <a:spcPct val="115000"/>
              </a:lnSpc>
              <a:buClr>
                <a:srgbClr val="000000"/>
              </a:buClr>
              <a:buFont typeface="Symbol"/>
              <a:buChar char=""/>
            </a:pPr>
            <a:r>
              <a:rPr b="0" lang="en-US" sz="3200" spc="-1" strike="noStrike">
                <a:solidFill>
                  <a:srgbClr val="000000"/>
                </a:solidFill>
                <a:latin typeface="Open Sans"/>
                <a:ea typeface="Open Sans"/>
              </a:rPr>
              <a:t>Privatização das Telecomunicações</a:t>
            </a:r>
            <a:endParaRPr b="0" lang="pt-BR" sz="3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Freeform 18"/>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95" name="TextBox 27"/>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Governança da Internet no Brasil</a:t>
            </a:r>
            <a:endParaRPr b="0" lang="pt-BR" sz="4200" spc="-1" strike="noStrike">
              <a:latin typeface="Arial"/>
            </a:endParaRPr>
          </a:p>
        </p:txBody>
      </p:sp>
      <p:sp>
        <p:nvSpPr>
          <p:cNvPr id="96" name="Freeform 23"/>
          <p:cNvSpPr/>
          <p:nvPr/>
        </p:nvSpPr>
        <p:spPr>
          <a:xfrm>
            <a:off x="2340000" y="1620000"/>
            <a:ext cx="9899640" cy="6299640"/>
          </a:xfrm>
          <a:custGeom>
            <a:avLst/>
            <a:gdLst/>
            <a:ahLst/>
            <a:rect l="l" t="t" r="r" b="b"/>
            <a:pathLst>
              <a:path w="9753600" h="7315200">
                <a:moveTo>
                  <a:pt x="0" y="0"/>
                </a:moveTo>
                <a:lnTo>
                  <a:pt x="9753600" y="0"/>
                </a:lnTo>
                <a:lnTo>
                  <a:pt x="9753600" y="7315200"/>
                </a:lnTo>
                <a:lnTo>
                  <a:pt x="0" y="7315200"/>
                </a:lnTo>
                <a:lnTo>
                  <a:pt x="0" y="0"/>
                </a:lnTo>
                <a:close/>
              </a:path>
            </a:pathLst>
          </a:custGeom>
          <a:blipFill rotWithShape="0">
            <a:blip r:embed="rId2"/>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Freeform 12"/>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98" name="Freeform 13"/>
          <p:cNvSpPr/>
          <p:nvPr/>
        </p:nvSpPr>
        <p:spPr>
          <a:xfrm>
            <a:off x="1704600" y="3147480"/>
            <a:ext cx="12324600" cy="4313160"/>
          </a:xfrm>
          <a:custGeom>
            <a:avLst/>
            <a:gdLst/>
            <a:ahLst/>
            <a:rect l="l" t="t" r="r" b="b"/>
            <a:pathLst>
              <a:path w="12325246" h="4313836">
                <a:moveTo>
                  <a:pt x="0" y="0"/>
                </a:moveTo>
                <a:lnTo>
                  <a:pt x="12325246" y="0"/>
                </a:lnTo>
                <a:lnTo>
                  <a:pt x="12325246" y="4313836"/>
                </a:lnTo>
                <a:lnTo>
                  <a:pt x="0" y="4313836"/>
                </a:lnTo>
                <a:lnTo>
                  <a:pt x="0" y="0"/>
                </a:lnTo>
                <a:close/>
              </a:path>
            </a:pathLst>
          </a:custGeom>
          <a:blipFill rotWithShape="0">
            <a:blip r:embed="rId2"/>
            <a:srcRect/>
            <a:stretch/>
          </a:blipFill>
          <a:ln w="0">
            <a:noFill/>
          </a:ln>
        </p:spPr>
        <p:style>
          <a:lnRef idx="0"/>
          <a:fillRef idx="0"/>
          <a:effectRef idx="0"/>
          <a:fontRef idx="minor"/>
        </p:style>
      </p:sp>
      <p:sp>
        <p:nvSpPr>
          <p:cNvPr id="99" name="TextBox 17"/>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Governança da Internet no Brasil</a:t>
            </a:r>
            <a:endParaRPr b="0" lang="pt-BR" sz="4200" spc="-1" strike="noStrike">
              <a:latin typeface="Arial"/>
            </a:endParaRPr>
          </a:p>
        </p:txBody>
      </p:sp>
      <p:sp>
        <p:nvSpPr>
          <p:cNvPr id="100" name="TextBox 18"/>
          <p:cNvSpPr/>
          <p:nvPr/>
        </p:nvSpPr>
        <p:spPr>
          <a:xfrm>
            <a:off x="458280" y="2179080"/>
            <a:ext cx="13915080" cy="426240"/>
          </a:xfrm>
          <a:prstGeom prst="rect">
            <a:avLst/>
          </a:prstGeom>
          <a:noFill/>
          <a:ln w="0">
            <a:noFill/>
          </a:ln>
        </p:spPr>
        <p:style>
          <a:lnRef idx="0"/>
          <a:fillRef idx="0"/>
          <a:effectRef idx="0"/>
          <a:fontRef idx="minor"/>
        </p:style>
        <p:txBody>
          <a:bodyPr lIns="0" rIns="0" tIns="0" bIns="0" anchor="t">
            <a:spAutoFit/>
          </a:bodyPr>
          <a:p>
            <a:pPr>
              <a:lnSpc>
                <a:spcPts val="3359"/>
              </a:lnSpc>
              <a:buNone/>
            </a:pPr>
            <a:r>
              <a:rPr b="0" lang="en-US" sz="2400" spc="-1" strike="noStrike">
                <a:solidFill>
                  <a:srgbClr val="000000"/>
                </a:solidFill>
                <a:latin typeface="Open Sans"/>
                <a:ea typeface="Open Sans"/>
              </a:rPr>
              <a:t>Norma 4, Lei Geral de Telecomunicações, Decreto Nº 4.829, de 3 de setembro de 2003.</a:t>
            </a:r>
            <a:endParaRPr b="0" lang="pt-BR" sz="2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Freeform 19"/>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102" name="TextBox 28"/>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Governança da Internet no Brasil</a:t>
            </a:r>
            <a:endParaRPr b="0" lang="pt-BR" sz="4200" spc="-1" strike="noStrike">
              <a:latin typeface="Arial"/>
            </a:endParaRPr>
          </a:p>
        </p:txBody>
      </p:sp>
      <p:sp>
        <p:nvSpPr>
          <p:cNvPr id="103" name="TextBox 30"/>
          <p:cNvSpPr/>
          <p:nvPr/>
        </p:nvSpPr>
        <p:spPr>
          <a:xfrm>
            <a:off x="540000" y="2700000"/>
            <a:ext cx="13941360" cy="2522520"/>
          </a:xfrm>
          <a:prstGeom prst="rect">
            <a:avLst/>
          </a:prstGeom>
          <a:noFill/>
          <a:ln w="0">
            <a:noFill/>
          </a:ln>
        </p:spPr>
        <p:style>
          <a:lnRef idx="0"/>
          <a:fillRef idx="0"/>
          <a:effectRef idx="0"/>
          <a:fontRef idx="minor"/>
        </p:style>
        <p:txBody>
          <a:bodyPr lIns="0" rIns="0" tIns="0" bIns="0" anchor="t">
            <a:spAutoFit/>
          </a:bodyPr>
          <a:p>
            <a:pPr>
              <a:lnSpc>
                <a:spcPct val="115000"/>
              </a:lnSpc>
              <a:buNone/>
            </a:pPr>
            <a:r>
              <a:rPr b="0" lang="en-US" sz="3600" spc="-1" strike="noStrike">
                <a:solidFill>
                  <a:srgbClr val="000000"/>
                </a:solidFill>
                <a:latin typeface="Open Sans"/>
                <a:ea typeface="Open Sans"/>
              </a:rPr>
              <a:t>“</a:t>
            </a:r>
            <a:r>
              <a:rPr b="0" lang="en-US" sz="3600" spc="-1" strike="noStrike">
                <a:solidFill>
                  <a:srgbClr val="000000"/>
                </a:solidFill>
                <a:latin typeface="Open Sans"/>
                <a:ea typeface="Open Sans"/>
              </a:rPr>
              <a:t>We can build, or architect, or code cyberspace to protect values that we believe are fundamental, or we can build, or architect, or code cyberspace to allow those values to disappear. There is no middle ground.” (LESSIG, 2000). </a:t>
            </a:r>
            <a:endParaRPr b="0" lang="pt-BR"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Freeform 2"/>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44" name="TextBox 3"/>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Mecanismos de controle</a:t>
            </a:r>
            <a:endParaRPr b="0" lang="pt-BR" sz="4200" spc="-1" strike="noStrike">
              <a:latin typeface="Arial"/>
            </a:endParaRPr>
          </a:p>
        </p:txBody>
      </p:sp>
      <p:sp>
        <p:nvSpPr>
          <p:cNvPr id="45" name="TextBox 4"/>
          <p:cNvSpPr/>
          <p:nvPr/>
        </p:nvSpPr>
        <p:spPr>
          <a:xfrm>
            <a:off x="458280" y="2179080"/>
            <a:ext cx="13915080" cy="5545440"/>
          </a:xfrm>
          <a:prstGeom prst="rect">
            <a:avLst/>
          </a:prstGeom>
          <a:noFill/>
          <a:ln w="0">
            <a:noFill/>
          </a:ln>
        </p:spPr>
        <p:style>
          <a:lnRef idx="0"/>
          <a:fillRef idx="0"/>
          <a:effectRef idx="0"/>
          <a:fontRef idx="minor"/>
        </p:style>
        <p:txBody>
          <a:bodyPr lIns="0" rIns="0" tIns="0" bIns="0" anchor="t">
            <a:spAutoFit/>
          </a:bodyPr>
          <a:p>
            <a:pPr>
              <a:lnSpc>
                <a:spcPts val="3359"/>
              </a:lnSpc>
              <a:buNone/>
            </a:pPr>
            <a:r>
              <a:rPr b="0" lang="en-US" sz="2400" spc="-1" strike="noStrike">
                <a:solidFill>
                  <a:srgbClr val="000000"/>
                </a:solidFill>
                <a:latin typeface="Open Sans"/>
                <a:ea typeface="Open Sans"/>
              </a:rPr>
              <a:t>Governança da Internet está nos desafios legislativos nacionais?</a:t>
            </a:r>
            <a:endParaRPr b="0" lang="pt-BR" sz="2400" spc="-1" strike="noStrike">
              <a:latin typeface="Arial"/>
            </a:endParaRPr>
          </a:p>
          <a:p>
            <a:pPr>
              <a:lnSpc>
                <a:spcPts val="3359"/>
              </a:lnSpc>
              <a:buNone/>
            </a:pPr>
            <a:endParaRPr b="0" lang="pt-BR" sz="1800" spc="-1" strike="noStrike">
              <a:latin typeface="Arial"/>
            </a:endParaRPr>
          </a:p>
          <a:p>
            <a:pPr>
              <a:lnSpc>
                <a:spcPts val="3359"/>
              </a:lnSpc>
              <a:buNone/>
            </a:pPr>
            <a:r>
              <a:rPr b="0" lang="en-US" sz="2400" spc="-1" strike="noStrike">
                <a:solidFill>
                  <a:srgbClr val="000000"/>
                </a:solidFill>
                <a:latin typeface="Open Sans"/>
                <a:ea typeface="Open Sans"/>
              </a:rPr>
              <a:t>Mecanismos de penalização e suspensão Lei 15.211 o ECA Digital - Capítulo 15 “DAS SANÇÕES” Artigo 35:</a:t>
            </a:r>
            <a:endParaRPr b="0" lang="pt-BR" sz="2400" spc="-1" strike="noStrike">
              <a:latin typeface="Arial"/>
            </a:endParaRPr>
          </a:p>
          <a:p>
            <a:pPr>
              <a:lnSpc>
                <a:spcPts val="3359"/>
              </a:lnSpc>
              <a:buNone/>
            </a:pPr>
            <a:r>
              <a:rPr b="0" lang="en-US" sz="2400" spc="-1" strike="noStrike">
                <a:solidFill>
                  <a:srgbClr val="000000"/>
                </a:solidFill>
                <a:latin typeface="Open Sans"/>
                <a:ea typeface="Open Sans"/>
              </a:rPr>
              <a:t>“</a:t>
            </a:r>
            <a:r>
              <a:rPr b="0" lang="en-US" sz="2400" spc="-1" strike="noStrike">
                <a:solidFill>
                  <a:srgbClr val="000000"/>
                </a:solidFill>
                <a:latin typeface="Open Sans"/>
                <a:ea typeface="Open Sans"/>
              </a:rPr>
              <a:t>§ 6º A suspensão temporária e a proibição de exercício das atividades [] quando não implementadas diretamente pelo infrator, serão realizadas mediante ordem de bloqueio...”</a:t>
            </a:r>
            <a:endParaRPr b="0" lang="pt-BR" sz="2400" spc="-1" strike="noStrike">
              <a:latin typeface="Arial"/>
            </a:endParaRPr>
          </a:p>
          <a:p>
            <a:pPr>
              <a:lnSpc>
                <a:spcPts val="3359"/>
              </a:lnSpc>
              <a:buNone/>
            </a:pPr>
            <a:r>
              <a:rPr b="0" lang="en-US" sz="2400" spc="-1" strike="noStrike">
                <a:solidFill>
                  <a:srgbClr val="000000"/>
                </a:solidFill>
                <a:latin typeface="Open Sans"/>
                <a:ea typeface="Open Sans"/>
              </a:rPr>
              <a:t>“</a:t>
            </a:r>
            <a:r>
              <a:rPr b="0" lang="en-US" sz="2400" spc="-1" strike="noStrike">
                <a:solidFill>
                  <a:srgbClr val="000000"/>
                </a:solidFill>
                <a:latin typeface="Open Sans"/>
                <a:ea typeface="Open Sans"/>
              </a:rPr>
              <a:t>dirigida às prestadoras de serviços de telecomunicações que proveem conexão à internet, às </a:t>
            </a:r>
            <a:r>
              <a:rPr b="1" lang="en-US" sz="2400" spc="-1" strike="noStrike">
                <a:solidFill>
                  <a:srgbClr val="000000"/>
                </a:solidFill>
                <a:latin typeface="Open Sans"/>
                <a:ea typeface="Open Sans"/>
              </a:rPr>
              <a:t>entidades gestoras de pontos de troca de tráfego de internet,</a:t>
            </a:r>
            <a:r>
              <a:rPr b="0" lang="en-US" sz="2400" spc="-1" strike="noStrike">
                <a:solidFill>
                  <a:srgbClr val="000000"/>
                </a:solidFill>
                <a:latin typeface="Open Sans"/>
                <a:ea typeface="Open Sans"/>
              </a:rPr>
              <a:t> aos prestadores de serviços de resolução de nomes de domínio e aos </a:t>
            </a:r>
            <a:r>
              <a:rPr b="1" lang="en-US" sz="2400" spc="-1" strike="noStrike">
                <a:solidFill>
                  <a:srgbClr val="000000"/>
                </a:solidFill>
                <a:latin typeface="Open Sans"/>
                <a:ea typeface="Open Sans"/>
              </a:rPr>
              <a:t>demais agentes que viabilizam a conexão entre usuários e servidores de conteúdo na internet”</a:t>
            </a:r>
            <a:endParaRPr b="0" lang="pt-BR" sz="2400" spc="-1" strike="noStrike">
              <a:latin typeface="Arial"/>
            </a:endParaRPr>
          </a:p>
          <a:p>
            <a:pPr>
              <a:lnSpc>
                <a:spcPts val="3359"/>
              </a:lnSpc>
              <a:buNone/>
            </a:pPr>
            <a:endParaRPr b="0" lang="pt-BR" sz="1800" spc="-1" strike="noStrike">
              <a:latin typeface="Arial"/>
            </a:endParaRPr>
          </a:p>
          <a:p>
            <a:pPr>
              <a:lnSpc>
                <a:spcPts val="3359"/>
              </a:lnSpc>
              <a:buNone/>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Freeform 24"/>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105" name="TextBox 2"/>
          <p:cNvSpPr/>
          <p:nvPr/>
        </p:nvSpPr>
        <p:spPr>
          <a:xfrm>
            <a:off x="426600" y="1988280"/>
            <a:ext cx="14803200" cy="4766400"/>
          </a:xfrm>
          <a:prstGeom prst="rect">
            <a:avLst/>
          </a:prstGeom>
          <a:noFill/>
          <a:ln w="0">
            <a:noFill/>
          </a:ln>
        </p:spPr>
        <p:style>
          <a:lnRef idx="0"/>
          <a:fillRef idx="0"/>
          <a:effectRef idx="0"/>
          <a:fontRef idx="minor"/>
        </p:style>
        <p:txBody>
          <a:bodyPr lIns="0" rIns="0" tIns="0" bIns="0" anchor="t">
            <a:spAutoFit/>
          </a:bodyPr>
          <a:p>
            <a:pPr>
              <a:lnSpc>
                <a:spcPts val="11208"/>
              </a:lnSpc>
              <a:buNone/>
            </a:pPr>
            <a:r>
              <a:rPr b="0" lang="en-US" sz="8010" spc="-1" strike="noStrike">
                <a:solidFill>
                  <a:srgbClr val="ffffff"/>
                </a:solidFill>
                <a:latin typeface="Open Sans"/>
                <a:ea typeface="Open Sans"/>
              </a:rPr>
              <a:t>Continua no próximo curso</a:t>
            </a:r>
            <a:endParaRPr b="0" lang="pt-BR" sz="8010" spc="-1" strike="noStrike">
              <a:latin typeface="Arial"/>
            </a:endParaRPr>
          </a:p>
          <a:p>
            <a:pPr algn="ctr">
              <a:lnSpc>
                <a:spcPts val="11208"/>
              </a:lnSpc>
              <a:buNone/>
            </a:pPr>
            <a:r>
              <a:rPr b="0" lang="en-US" sz="8010" spc="-1" strike="noStrike">
                <a:solidFill>
                  <a:srgbClr val="ffffff"/>
                </a:solidFill>
                <a:latin typeface="Open Sans"/>
                <a:ea typeface="Open Sans"/>
              </a:rPr>
              <a:t>Obrigado!!!</a:t>
            </a:r>
            <a:endParaRPr b="0" lang="pt-BR" sz="8010" spc="-1" strike="noStrike">
              <a:latin typeface="Arial"/>
            </a:endParaRPr>
          </a:p>
          <a:p>
            <a:pPr algn="ctr">
              <a:lnSpc>
                <a:spcPct val="100000"/>
              </a:lnSpc>
              <a:buNone/>
            </a:pPr>
            <a:r>
              <a:rPr b="0" lang="en-US" sz="6600" spc="-1" strike="noStrike">
                <a:solidFill>
                  <a:srgbClr val="ffffff"/>
                </a:solidFill>
                <a:latin typeface="Open Sans"/>
                <a:ea typeface="Open Sans"/>
              </a:rPr>
              <a:t>Juliano Cappi</a:t>
            </a:r>
            <a:endParaRPr b="0" lang="pt-BR" sz="6600" spc="-1" strike="noStrike">
              <a:latin typeface="Arial"/>
            </a:endParaRPr>
          </a:p>
          <a:p>
            <a:pPr algn="ctr">
              <a:lnSpc>
                <a:spcPct val="100000"/>
              </a:lnSpc>
              <a:buNone/>
            </a:pPr>
            <a:r>
              <a:rPr b="0" lang="en-US" sz="6000" spc="-1" strike="noStrike">
                <a:solidFill>
                  <a:srgbClr val="ffffff"/>
                </a:solidFill>
                <a:latin typeface="Open Sans"/>
                <a:ea typeface="Open Sans"/>
              </a:rPr>
              <a:t>juliano@nic.br</a:t>
            </a:r>
            <a:endParaRPr b="0" lang="pt-BR" sz="6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Freeform 2"/>
          <p:cNvSpPr/>
          <p:nvPr/>
        </p:nvSpPr>
        <p:spPr>
          <a:xfrm>
            <a:off x="-650160" y="-108000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47" name="TextBox 3"/>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Mecanismos de controle</a:t>
            </a:r>
            <a:endParaRPr b="0" lang="pt-BR" sz="4200" spc="-1" strike="noStrike">
              <a:latin typeface="Arial"/>
            </a:endParaRPr>
          </a:p>
        </p:txBody>
      </p:sp>
      <p:sp>
        <p:nvSpPr>
          <p:cNvPr id="48" name="TextBox 4"/>
          <p:cNvSpPr/>
          <p:nvPr/>
        </p:nvSpPr>
        <p:spPr>
          <a:xfrm>
            <a:off x="458280" y="2179080"/>
            <a:ext cx="13915080" cy="6398640"/>
          </a:xfrm>
          <a:prstGeom prst="rect">
            <a:avLst/>
          </a:prstGeom>
          <a:noFill/>
          <a:ln w="0">
            <a:noFill/>
          </a:ln>
        </p:spPr>
        <p:style>
          <a:lnRef idx="0"/>
          <a:fillRef idx="0"/>
          <a:effectRef idx="0"/>
          <a:fontRef idx="minor"/>
        </p:style>
        <p:txBody>
          <a:bodyPr lIns="0" rIns="0" tIns="0" bIns="0" anchor="t">
            <a:spAutoFit/>
          </a:bodyPr>
          <a:p>
            <a:pPr>
              <a:lnSpc>
                <a:spcPts val="3359"/>
              </a:lnSpc>
              <a:buNone/>
            </a:pPr>
            <a:r>
              <a:rPr b="0" lang="en-US" sz="2400" spc="-1" strike="noStrike">
                <a:solidFill>
                  <a:srgbClr val="000000"/>
                </a:solidFill>
                <a:latin typeface="Open Sans"/>
                <a:ea typeface="Open Sans"/>
              </a:rPr>
              <a:t>Governança da Internet está nos desafios legislativos nacionais?</a:t>
            </a:r>
            <a:endParaRPr b="0" lang="pt-BR" sz="2400" spc="-1" strike="noStrike">
              <a:latin typeface="Arial"/>
            </a:endParaRPr>
          </a:p>
          <a:p>
            <a:pPr>
              <a:lnSpc>
                <a:spcPts val="3359"/>
              </a:lnSpc>
              <a:buNone/>
            </a:pPr>
            <a:endParaRPr b="0" lang="pt-BR" sz="1800" spc="-1" strike="noStrike">
              <a:latin typeface="Arial"/>
            </a:endParaRPr>
          </a:p>
          <a:p>
            <a:pPr>
              <a:lnSpc>
                <a:spcPts val="3359"/>
              </a:lnSpc>
              <a:buNone/>
            </a:pPr>
            <a:r>
              <a:rPr b="0" lang="en-US" sz="2400" spc="-1" strike="noStrike">
                <a:solidFill>
                  <a:srgbClr val="000000"/>
                </a:solidFill>
                <a:latin typeface="Open Sans"/>
                <a:ea typeface="Open Sans"/>
              </a:rPr>
              <a:t>Projeto de Lei 4557/2024</a:t>
            </a:r>
            <a:endParaRPr b="0" lang="pt-BR" sz="2400" spc="-1" strike="noStrike">
              <a:latin typeface="Arial"/>
            </a:endParaRPr>
          </a:p>
          <a:p>
            <a:pPr>
              <a:lnSpc>
                <a:spcPts val="3359"/>
              </a:lnSpc>
              <a:buNone/>
            </a:pPr>
            <a:r>
              <a:rPr b="0" lang="en-US" sz="2400" spc="-1" strike="noStrike">
                <a:solidFill>
                  <a:srgbClr val="000000"/>
                </a:solidFill>
                <a:latin typeface="Open Sans"/>
                <a:ea typeface="Open Sans"/>
              </a:rPr>
              <a:t>Art. 1º A Lei nº 9.472, de 16 de julho de 1997, ... passa a vigorar:</a:t>
            </a:r>
            <a:endParaRPr b="0" lang="pt-BR" sz="2400" spc="-1" strike="noStrike">
              <a:latin typeface="Arial"/>
            </a:endParaRPr>
          </a:p>
          <a:p>
            <a:pPr>
              <a:lnSpc>
                <a:spcPts val="3359"/>
              </a:lnSpc>
              <a:buNone/>
            </a:pPr>
            <a:r>
              <a:rPr b="0" lang="en-US" sz="2400" spc="-1" strike="noStrike">
                <a:solidFill>
                  <a:srgbClr val="000000"/>
                </a:solidFill>
                <a:latin typeface="Open Sans"/>
                <a:ea typeface="Open Sans"/>
              </a:rPr>
              <a:t>“</a:t>
            </a:r>
            <a:r>
              <a:rPr b="0" lang="en-US" sz="2400" spc="-1" strike="noStrike">
                <a:solidFill>
                  <a:srgbClr val="000000"/>
                </a:solidFill>
                <a:latin typeface="Open Sans"/>
                <a:ea typeface="Open Sans"/>
              </a:rPr>
              <a:t>Art. 1º Compete à </a:t>
            </a:r>
            <a:r>
              <a:rPr b="1" lang="en-US" sz="2400" spc="-1" strike="noStrike">
                <a:solidFill>
                  <a:srgbClr val="000000"/>
                </a:solidFill>
                <a:latin typeface="Open Sans"/>
                <a:ea typeface="Open Sans"/>
              </a:rPr>
              <a:t>União, por intermédio do órgão regulador e ... estabelecer o modelo de governança da Internet no Brasil”</a:t>
            </a:r>
            <a:endParaRPr b="0" lang="pt-BR" sz="2400" spc="-1" strike="noStrike">
              <a:latin typeface="Arial"/>
            </a:endParaRPr>
          </a:p>
          <a:p>
            <a:pPr>
              <a:lnSpc>
                <a:spcPts val="3359"/>
              </a:lnSpc>
              <a:buNone/>
            </a:pPr>
            <a:r>
              <a:rPr b="0" lang="en-US" sz="2400" spc="-1" strike="noStrike">
                <a:solidFill>
                  <a:srgbClr val="000000"/>
                </a:solidFill>
                <a:latin typeface="Open Sans"/>
                <a:ea typeface="Open Sans"/>
              </a:rPr>
              <a:t>“</a:t>
            </a:r>
            <a:r>
              <a:rPr b="0" lang="en-US" sz="2400" spc="-1" strike="noStrike">
                <a:solidFill>
                  <a:srgbClr val="000000"/>
                </a:solidFill>
                <a:latin typeface="Open Sans"/>
                <a:ea typeface="Open Sans"/>
              </a:rPr>
              <a:t>Parágrafo único. A organização inclui, entre outros aspectos,...[] ... </a:t>
            </a:r>
            <a:r>
              <a:rPr b="1" lang="en-US" sz="2400" spc="-1" strike="noStrike">
                <a:solidFill>
                  <a:srgbClr val="000000"/>
                </a:solidFill>
                <a:latin typeface="Open Sans"/>
                <a:ea typeface="Open Sans"/>
              </a:rPr>
              <a:t>a supervisão das atividades do Comitê Gestor da Internet no Brasil.”</a:t>
            </a:r>
            <a:endParaRPr b="0" lang="pt-BR" sz="2400" spc="-1" strike="noStrike">
              <a:latin typeface="Arial"/>
            </a:endParaRPr>
          </a:p>
          <a:p>
            <a:pPr>
              <a:lnSpc>
                <a:spcPts val="3359"/>
              </a:lnSpc>
              <a:buNone/>
            </a:pPr>
            <a:r>
              <a:rPr b="0" lang="en-US" sz="2400" spc="-1" strike="noStrike">
                <a:solidFill>
                  <a:srgbClr val="000000"/>
                </a:solidFill>
                <a:latin typeface="Open Sans"/>
                <a:ea typeface="Open Sans"/>
              </a:rPr>
              <a:t>“</a:t>
            </a:r>
            <a:r>
              <a:rPr b="0" lang="en-US" sz="2400" spc="-1" strike="noStrike">
                <a:solidFill>
                  <a:srgbClr val="000000"/>
                </a:solidFill>
                <a:latin typeface="Open Sans"/>
                <a:ea typeface="Open Sans"/>
              </a:rPr>
              <a:t>Art. 19. À Agência compete adotar as medidas necessárias para...”</a:t>
            </a:r>
            <a:endParaRPr b="0" lang="pt-BR" sz="2400" spc="-1" strike="noStrike">
              <a:latin typeface="Arial"/>
            </a:endParaRPr>
          </a:p>
          <a:p>
            <a:pPr>
              <a:lnSpc>
                <a:spcPts val="3359"/>
              </a:lnSpc>
              <a:buNone/>
            </a:pPr>
            <a:r>
              <a:rPr b="0" lang="en-US" sz="2400" spc="-1" strike="noStrike">
                <a:solidFill>
                  <a:srgbClr val="000000"/>
                </a:solidFill>
                <a:latin typeface="Open Sans"/>
                <a:ea typeface="Open Sans"/>
              </a:rPr>
              <a:t>“</a:t>
            </a:r>
            <a:r>
              <a:rPr b="0" lang="en-US" sz="2400" spc="-1" strike="noStrike">
                <a:solidFill>
                  <a:srgbClr val="000000"/>
                </a:solidFill>
                <a:latin typeface="Open Sans"/>
                <a:ea typeface="Open Sans"/>
              </a:rPr>
              <a:t>I - implementar... e supervisionar as atividades do comitê gestor da Internet no Brasil.”</a:t>
            </a:r>
            <a:endParaRPr b="0" lang="pt-BR" sz="2400" spc="-1" strike="noStrike">
              <a:latin typeface="Arial"/>
            </a:endParaRPr>
          </a:p>
          <a:p>
            <a:pPr>
              <a:lnSpc>
                <a:spcPts val="3359"/>
              </a:lnSpc>
              <a:buNone/>
            </a:pPr>
            <a:r>
              <a:rPr b="0" lang="en-US" sz="2400" spc="-1" strike="noStrike">
                <a:solidFill>
                  <a:srgbClr val="000000"/>
                </a:solidFill>
                <a:latin typeface="Open Sans"/>
                <a:ea typeface="Open Sans"/>
              </a:rPr>
              <a:t>“</a:t>
            </a:r>
            <a:r>
              <a:rPr b="0" lang="en-US" sz="2400" spc="-1" strike="noStrike">
                <a:solidFill>
                  <a:srgbClr val="000000"/>
                </a:solidFill>
                <a:latin typeface="Open Sans"/>
                <a:ea typeface="Open Sans"/>
              </a:rPr>
              <a:t>XXXIII </a:t>
            </a:r>
            <a:r>
              <a:rPr b="1" lang="en-US" sz="2400" spc="-1" strike="noStrike">
                <a:solidFill>
                  <a:srgbClr val="000000"/>
                </a:solidFill>
                <a:latin typeface="Open Sans"/>
                <a:ea typeface="Open Sans"/>
              </a:rPr>
              <a:t>– executar o registro e a manutenção de Nomes de Domínio,</a:t>
            </a:r>
            <a:r>
              <a:rPr b="0" lang="en-US" sz="2400" spc="-1" strike="noStrike">
                <a:solidFill>
                  <a:srgbClr val="000000"/>
                </a:solidFill>
                <a:latin typeface="Open Sans"/>
                <a:ea typeface="Open Sans"/>
              </a:rPr>
              <a:t> a alocação de Endereço IP (Internet Protocol/Protocolo de Internet) e a administração relativas ao ‘TLD .br’...”</a:t>
            </a:r>
            <a:endParaRPr b="0" lang="pt-BR" sz="2400" spc="-1" strike="noStrike">
              <a:latin typeface="Arial"/>
            </a:endParaRPr>
          </a:p>
          <a:p>
            <a:pPr>
              <a:lnSpc>
                <a:spcPts val="3359"/>
              </a:lnSpc>
              <a:buNone/>
            </a:pPr>
            <a:endParaRPr b="0" lang="pt-BR" sz="1800" spc="-1" strike="noStrike">
              <a:latin typeface="Arial"/>
            </a:endParaRPr>
          </a:p>
          <a:p>
            <a:pPr>
              <a:lnSpc>
                <a:spcPts val="3359"/>
              </a:lnSpc>
              <a:buNone/>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Freeform 2"/>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50" name="TextBox 3"/>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Mecanismos de controle</a:t>
            </a:r>
            <a:endParaRPr b="0" lang="pt-BR" sz="4200" spc="-1" strike="noStrike">
              <a:latin typeface="Arial"/>
            </a:endParaRPr>
          </a:p>
        </p:txBody>
      </p:sp>
      <p:sp>
        <p:nvSpPr>
          <p:cNvPr id="51" name="TextBox 4"/>
          <p:cNvSpPr/>
          <p:nvPr/>
        </p:nvSpPr>
        <p:spPr>
          <a:xfrm>
            <a:off x="458280" y="2179080"/>
            <a:ext cx="13915080" cy="5118840"/>
          </a:xfrm>
          <a:prstGeom prst="rect">
            <a:avLst/>
          </a:prstGeom>
          <a:noFill/>
          <a:ln w="0">
            <a:noFill/>
          </a:ln>
        </p:spPr>
        <p:style>
          <a:lnRef idx="0"/>
          <a:fillRef idx="0"/>
          <a:effectRef idx="0"/>
          <a:fontRef idx="minor"/>
        </p:style>
        <p:txBody>
          <a:bodyPr lIns="0" rIns="0" tIns="0" bIns="0" anchor="t">
            <a:spAutoFit/>
          </a:bodyPr>
          <a:p>
            <a:pPr>
              <a:lnSpc>
                <a:spcPts val="3359"/>
              </a:lnSpc>
              <a:buNone/>
            </a:pPr>
            <a:r>
              <a:rPr b="0" lang="en-US" sz="2400" spc="-1" strike="noStrike">
                <a:solidFill>
                  <a:srgbClr val="000000"/>
                </a:solidFill>
                <a:latin typeface="Open Sans"/>
                <a:ea typeface="Open Sans"/>
              </a:rPr>
              <a:t>Governança da Internet está nos desafios legislativos nacionais?</a:t>
            </a:r>
            <a:endParaRPr b="0" lang="pt-BR" sz="2400" spc="-1" strike="noStrike">
              <a:latin typeface="Arial"/>
            </a:endParaRPr>
          </a:p>
          <a:p>
            <a:pPr>
              <a:lnSpc>
                <a:spcPts val="3359"/>
              </a:lnSpc>
              <a:buNone/>
            </a:pPr>
            <a:endParaRPr b="0" lang="pt-BR" sz="1800" spc="-1" strike="noStrike">
              <a:latin typeface="Arial"/>
            </a:endParaRPr>
          </a:p>
          <a:p>
            <a:pPr>
              <a:lnSpc>
                <a:spcPts val="3359"/>
              </a:lnSpc>
              <a:buNone/>
            </a:pPr>
            <a:r>
              <a:rPr b="0" lang="en-US" sz="2400" spc="-1" strike="noStrike">
                <a:solidFill>
                  <a:srgbClr val="000000"/>
                </a:solidFill>
                <a:latin typeface="Open Sans"/>
                <a:ea typeface="Open Sans"/>
              </a:rPr>
              <a:t>Projeto de Lei 2877/2025</a:t>
            </a:r>
            <a:endParaRPr b="0" lang="pt-BR" sz="2400" spc="-1" strike="noStrike">
              <a:latin typeface="Arial"/>
            </a:endParaRPr>
          </a:p>
          <a:p>
            <a:pPr>
              <a:lnSpc>
                <a:spcPts val="3359"/>
              </a:lnSpc>
              <a:buNone/>
            </a:pPr>
            <a:r>
              <a:rPr b="0" lang="en-US" sz="2400" spc="-1" strike="noStrike">
                <a:solidFill>
                  <a:srgbClr val="000000"/>
                </a:solidFill>
                <a:latin typeface="Open Sans"/>
                <a:ea typeface="Open Sans"/>
              </a:rPr>
              <a:t>“</a:t>
            </a:r>
            <a:r>
              <a:rPr b="0" lang="en-US" sz="2400" spc="-1" strike="noStrike">
                <a:solidFill>
                  <a:srgbClr val="000000"/>
                </a:solidFill>
                <a:latin typeface="Open Sans"/>
                <a:ea typeface="Open Sans"/>
              </a:rPr>
              <a:t>Art. 1º Esta Lei altera a Lei nº 9.472, de 16 de julho de 1997 (Lei Geral de Telecomunicações) e a Lei nº 12.965, de 23 de abril de 2014’ a responsabilização dos provedores de conexão e dos prestadores dos demais serviços habilitadores de conectividade...”</a:t>
            </a:r>
            <a:endParaRPr b="0" lang="pt-BR" sz="2400" spc="-1" strike="noStrike">
              <a:latin typeface="Arial"/>
            </a:endParaRPr>
          </a:p>
          <a:p>
            <a:pPr>
              <a:lnSpc>
                <a:spcPts val="3359"/>
              </a:lnSpc>
              <a:buNone/>
            </a:pPr>
            <a:r>
              <a:rPr b="0" lang="en-US" sz="2400" spc="-1" strike="noStrike">
                <a:solidFill>
                  <a:srgbClr val="000000"/>
                </a:solidFill>
                <a:latin typeface="Open Sans"/>
                <a:ea typeface="Open Sans"/>
              </a:rPr>
              <a:t>Art. 19-A. Para o cumprimento do previsto na Lei nº 12.965, de 23 de abril de 2014, [] </a:t>
            </a:r>
            <a:r>
              <a:rPr b="1" lang="en-US" sz="2400" spc="-1" strike="noStrike">
                <a:solidFill>
                  <a:srgbClr val="000000"/>
                </a:solidFill>
                <a:latin typeface="Open Sans"/>
                <a:ea typeface="Open Sans"/>
              </a:rPr>
              <a:t>competirá à Agência Nacional de Telecomunicações: I – executar o registro dos nomes de domínio, alocar os endereções IP (Internet Protocol) e administrar os domínios de primeiro nível;</a:t>
            </a:r>
            <a:endParaRPr b="0" lang="pt-BR" sz="2400" spc="-1" strike="noStrike">
              <a:latin typeface="Arial"/>
            </a:endParaRPr>
          </a:p>
          <a:p>
            <a:pPr>
              <a:lnSpc>
                <a:spcPts val="3359"/>
              </a:lnSpc>
              <a:buNone/>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Freeform 1"/>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53" name="TextBox 6"/>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O que é a Internet?</a:t>
            </a:r>
            <a:endParaRPr b="0" lang="pt-BR" sz="4200" spc="-1" strike="noStrike">
              <a:latin typeface="Arial"/>
            </a:endParaRPr>
          </a:p>
        </p:txBody>
      </p:sp>
      <p:sp>
        <p:nvSpPr>
          <p:cNvPr id="54" name="TextBox 7"/>
          <p:cNvSpPr/>
          <p:nvPr/>
        </p:nvSpPr>
        <p:spPr>
          <a:xfrm>
            <a:off x="468360" y="1908360"/>
            <a:ext cx="13915080" cy="426600"/>
          </a:xfrm>
          <a:prstGeom prst="rect">
            <a:avLst/>
          </a:prstGeom>
          <a:noFill/>
          <a:ln w="0">
            <a:noFill/>
          </a:ln>
        </p:spPr>
        <p:style>
          <a:lnRef idx="0"/>
          <a:fillRef idx="0"/>
          <a:effectRef idx="0"/>
          <a:fontRef idx="minor"/>
        </p:style>
        <p:txBody>
          <a:bodyPr lIns="0" rIns="0" tIns="0" bIns="0" anchor="t">
            <a:spAutoFit/>
          </a:bodyPr>
          <a:p>
            <a:pPr>
              <a:lnSpc>
                <a:spcPts val="3359"/>
              </a:lnSpc>
              <a:buNone/>
            </a:pPr>
            <a:r>
              <a:rPr b="0" lang="en-US" sz="2400" spc="-1" strike="noStrike">
                <a:solidFill>
                  <a:srgbClr val="000000"/>
                </a:solidFill>
                <a:latin typeface="Open Sans"/>
                <a:ea typeface="Open Sans"/>
              </a:rPr>
              <a:t>O que é a Internet</a:t>
            </a:r>
            <a:endParaRPr b="0" lang="pt-BR" sz="2400" spc="-1" strike="noStrike">
              <a:latin typeface="Arial"/>
            </a:endParaRPr>
          </a:p>
        </p:txBody>
      </p:sp>
      <p:pic>
        <p:nvPicPr>
          <p:cNvPr id="55" name="" descr=""/>
          <p:cNvPicPr/>
          <p:nvPr/>
        </p:nvPicPr>
        <p:blipFill>
          <a:blip r:embed="rId2"/>
          <a:stretch/>
        </p:blipFill>
        <p:spPr>
          <a:xfrm>
            <a:off x="381960" y="2664000"/>
            <a:ext cx="14305680" cy="53715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Freeform 4"/>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57" name="TextBox 8"/>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Historiografia da Internet</a:t>
            </a:r>
            <a:endParaRPr b="0" lang="pt-BR" sz="4200" spc="-1" strike="noStrike">
              <a:latin typeface="Arial"/>
            </a:endParaRPr>
          </a:p>
        </p:txBody>
      </p:sp>
      <p:sp>
        <p:nvSpPr>
          <p:cNvPr id="58" name="TextBox 9"/>
          <p:cNvSpPr/>
          <p:nvPr/>
        </p:nvSpPr>
        <p:spPr>
          <a:xfrm>
            <a:off x="458280" y="2179080"/>
            <a:ext cx="13915080" cy="5480640"/>
          </a:xfrm>
          <a:prstGeom prst="rect">
            <a:avLst/>
          </a:prstGeom>
          <a:noFill/>
          <a:ln w="0">
            <a:noFill/>
          </a:ln>
        </p:spPr>
        <p:style>
          <a:lnRef idx="0"/>
          <a:fillRef idx="0"/>
          <a:effectRef idx="0"/>
          <a:fontRef idx="minor"/>
        </p:style>
        <p:txBody>
          <a:bodyPr lIns="0" rIns="0" tIns="0" bIns="0" anchor="t">
            <a:spAutoFit/>
          </a:bodyPr>
          <a:p>
            <a:pPr marL="216000" indent="-216000">
              <a:lnSpc>
                <a:spcPts val="2891"/>
              </a:lnSpc>
              <a:spcBef>
                <a:spcPts val="567"/>
              </a:spcBef>
              <a:spcAft>
                <a:spcPts val="567"/>
              </a:spcAft>
              <a:buClr>
                <a:srgbClr val="000000"/>
              </a:buClr>
              <a:buFont typeface="Symbol"/>
              <a:buChar char=""/>
            </a:pPr>
            <a:r>
              <a:rPr b="0" lang="en-US" sz="3200" spc="-1" strike="noStrike">
                <a:solidFill>
                  <a:srgbClr val="000000"/>
                </a:solidFill>
                <a:latin typeface="Open Sans"/>
                <a:ea typeface="Open Sans"/>
              </a:rPr>
              <a:t>Departamento de Defesa - “Advanced Research Project Agency – ARPA”</a:t>
            </a:r>
            <a:endParaRPr b="0" lang="pt-BR" sz="3200" spc="-1" strike="noStrike">
              <a:latin typeface="Arial"/>
            </a:endParaRPr>
          </a:p>
          <a:p>
            <a:pPr marL="216000" indent="-216000">
              <a:lnSpc>
                <a:spcPts val="2891"/>
              </a:lnSpc>
              <a:spcBef>
                <a:spcPts val="567"/>
              </a:spcBef>
              <a:spcAft>
                <a:spcPts val="567"/>
              </a:spcAft>
              <a:buClr>
                <a:srgbClr val="000000"/>
              </a:buClr>
              <a:buFont typeface="Symbol"/>
              <a:buChar char=""/>
            </a:pPr>
            <a:r>
              <a:rPr b="0" lang="en-US" sz="3200" spc="-1" strike="noStrike">
                <a:solidFill>
                  <a:srgbClr val="000000"/>
                </a:solidFill>
                <a:latin typeface="Open Sans"/>
                <a:ea typeface="Open Sans"/>
              </a:rPr>
              <a:t>Em 1962, foi criado o Command and Control Program Office (Programa de Controle e Comando) dentro da ARPA, sob a gestão de Joseph Licklider (1915-1990)</a:t>
            </a:r>
            <a:endParaRPr b="0" lang="pt-BR" sz="3200" spc="-1" strike="noStrike">
              <a:latin typeface="Arial"/>
            </a:endParaRPr>
          </a:p>
          <a:p>
            <a:pPr marL="216000" indent="-216000">
              <a:lnSpc>
                <a:spcPts val="2891"/>
              </a:lnSpc>
              <a:spcBef>
                <a:spcPts val="567"/>
              </a:spcBef>
              <a:spcAft>
                <a:spcPts val="567"/>
              </a:spcAft>
              <a:buClr>
                <a:srgbClr val="000000"/>
              </a:buClr>
              <a:buFont typeface="Symbol"/>
              <a:buChar char=""/>
            </a:pPr>
            <a:r>
              <a:rPr b="0" lang="en-US" sz="3200" spc="-1" strike="noStrike">
                <a:solidFill>
                  <a:srgbClr val="000000"/>
                </a:solidFill>
                <a:latin typeface="Open Sans"/>
                <a:ea typeface="Open Sans"/>
              </a:rPr>
              <a:t>Licklider – Psicólogo – The Man-Computer Simbioses (LICKLIDER, 1960) </a:t>
            </a:r>
            <a:endParaRPr b="0" lang="pt-BR" sz="3200" spc="-1" strike="noStrike">
              <a:latin typeface="Arial"/>
            </a:endParaRPr>
          </a:p>
          <a:p>
            <a:pPr marL="216000" indent="-216000">
              <a:lnSpc>
                <a:spcPts val="2891"/>
              </a:lnSpc>
              <a:spcBef>
                <a:spcPts val="567"/>
              </a:spcBef>
              <a:spcAft>
                <a:spcPts val="567"/>
              </a:spcAft>
              <a:buClr>
                <a:srgbClr val="000000"/>
              </a:buClr>
              <a:buFont typeface="Symbol"/>
              <a:buChar char=""/>
            </a:pPr>
            <a:r>
              <a:rPr b="0" lang="en-US" sz="3200" spc="-1" strike="noStrike">
                <a:solidFill>
                  <a:srgbClr val="000000"/>
                </a:solidFill>
                <a:latin typeface="Open Sans"/>
                <a:ea typeface="Open Sans"/>
              </a:rPr>
              <a:t>“</a:t>
            </a:r>
            <a:r>
              <a:rPr b="0" lang="en-US" sz="3200" spc="-1" strike="noStrike">
                <a:solidFill>
                  <a:srgbClr val="000000"/>
                </a:solidFill>
                <a:latin typeface="Open Sans"/>
                <a:ea typeface="Open Sans"/>
              </a:rPr>
              <a:t>...Consoles de computador e aparelhos de televisão interconectados, através dos quais as pessoas poderiam se informar sobre assuntos do seu interesse e participar das questões do governo.”</a:t>
            </a:r>
            <a:endParaRPr b="0" lang="pt-BR" sz="3200" spc="-1" strike="noStrike">
              <a:latin typeface="Arial"/>
            </a:endParaRPr>
          </a:p>
          <a:p>
            <a:pPr marL="216000" indent="-216000">
              <a:lnSpc>
                <a:spcPts val="2891"/>
              </a:lnSpc>
              <a:spcBef>
                <a:spcPts val="567"/>
              </a:spcBef>
              <a:spcAft>
                <a:spcPts val="567"/>
              </a:spcAft>
              <a:buClr>
                <a:srgbClr val="000000"/>
              </a:buClr>
              <a:buFont typeface="Symbol"/>
              <a:buChar char=""/>
            </a:pPr>
            <a:r>
              <a:rPr b="0" lang="en-US" sz="3200" spc="-1" strike="noStrike">
                <a:solidFill>
                  <a:srgbClr val="000000"/>
                </a:solidFill>
                <a:latin typeface="Open Sans"/>
                <a:ea typeface="Open Sans"/>
              </a:rPr>
              <a:t>Projeto ambicioso para a época</a:t>
            </a:r>
            <a:endParaRPr b="0" lang="pt-BR" sz="3200" spc="-1" strike="noStrike">
              <a:latin typeface="Arial"/>
            </a:endParaRPr>
          </a:p>
          <a:p>
            <a:pPr>
              <a:lnSpc>
                <a:spcPts val="3359"/>
              </a:lnSpc>
              <a:buNone/>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Freeform 5"/>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60" name="TextBox 10"/>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Historiografia da Internet</a:t>
            </a:r>
            <a:endParaRPr b="0" lang="pt-BR" sz="4200" spc="-1" strike="noStrike">
              <a:latin typeface="Arial"/>
            </a:endParaRPr>
          </a:p>
        </p:txBody>
      </p:sp>
      <p:sp>
        <p:nvSpPr>
          <p:cNvPr id="61" name="TextBox 11"/>
          <p:cNvSpPr/>
          <p:nvPr/>
        </p:nvSpPr>
        <p:spPr>
          <a:xfrm>
            <a:off x="458280" y="1747080"/>
            <a:ext cx="8001360" cy="6738840"/>
          </a:xfrm>
          <a:prstGeom prst="rect">
            <a:avLst/>
          </a:prstGeom>
          <a:noFill/>
          <a:ln w="0">
            <a:noFill/>
          </a:ln>
        </p:spPr>
        <p:style>
          <a:lnRef idx="0"/>
          <a:fillRef idx="0"/>
          <a:effectRef idx="0"/>
          <a:fontRef idx="minor"/>
        </p:style>
        <p:txBody>
          <a:bodyPr lIns="0" rIns="0" tIns="0" bIns="0" anchor="t">
            <a:spAutoFit/>
          </a:bodyPr>
          <a:p>
            <a:pPr marL="216000" indent="-216000">
              <a:lnSpc>
                <a:spcPts val="2891"/>
              </a:lnSpc>
              <a:spcBef>
                <a:spcPts val="567"/>
              </a:spcBef>
              <a:spcAft>
                <a:spcPts val="567"/>
              </a:spcAft>
              <a:buClr>
                <a:srgbClr val="000000"/>
              </a:buClr>
              <a:buFont typeface="Symbol"/>
              <a:buChar char=""/>
            </a:pPr>
            <a:r>
              <a:rPr b="0" lang="en-US" sz="3200" spc="-1" strike="noStrike">
                <a:solidFill>
                  <a:srgbClr val="000000"/>
                </a:solidFill>
                <a:latin typeface="Open Sans"/>
                <a:ea typeface="Open Sans"/>
              </a:rPr>
              <a:t>ARPANET – Rede experimental de computadores. Para Larry Roberts: </a:t>
            </a:r>
            <a:endParaRPr b="0" lang="pt-BR" sz="3200" spc="-1" strike="noStrike">
              <a:latin typeface="Arial"/>
            </a:endParaRPr>
          </a:p>
          <a:p>
            <a:pPr marL="216000" indent="-216000">
              <a:lnSpc>
                <a:spcPts val="2891"/>
              </a:lnSpc>
              <a:spcBef>
                <a:spcPts val="567"/>
              </a:spcBef>
              <a:spcAft>
                <a:spcPts val="567"/>
              </a:spcAft>
              <a:buClr>
                <a:srgbClr val="000000"/>
              </a:buClr>
              <a:buFont typeface="Symbol"/>
              <a:buChar char=""/>
            </a:pPr>
            <a:r>
              <a:rPr b="0" lang="en-US" sz="3200" spc="-1" strike="noStrike">
                <a:solidFill>
                  <a:srgbClr val="000000"/>
                </a:solidFill>
                <a:latin typeface="Open Sans"/>
                <a:ea typeface="Open Sans"/>
              </a:rPr>
              <a:t>“</a:t>
            </a:r>
            <a:r>
              <a:rPr b="0" lang="en-US" sz="3200" spc="-1" strike="noStrike">
                <a:solidFill>
                  <a:srgbClr val="000000"/>
                </a:solidFill>
                <a:latin typeface="Open Sans"/>
                <a:ea typeface="Open Sans"/>
              </a:rPr>
              <a:t>...criando um sistema de programação cooperativa com a participação de pessoas geograficamente separadas trabalhando integradas através de um sistema (ABATTE, 2000)</a:t>
            </a:r>
            <a:endParaRPr b="0" lang="pt-BR" sz="3200" spc="-1" strike="noStrike">
              <a:latin typeface="Arial"/>
            </a:endParaRPr>
          </a:p>
          <a:p>
            <a:pPr marL="216000" indent="-216000">
              <a:lnSpc>
                <a:spcPts val="2891"/>
              </a:lnSpc>
              <a:spcBef>
                <a:spcPts val="567"/>
              </a:spcBef>
              <a:spcAft>
                <a:spcPts val="567"/>
              </a:spcAft>
              <a:buClr>
                <a:srgbClr val="000000"/>
              </a:buClr>
              <a:buFont typeface="Symbol"/>
              <a:buChar char=""/>
            </a:pPr>
            <a:r>
              <a:rPr b="0" lang="en-US" sz="3200" spc="-1" strike="noStrike">
                <a:solidFill>
                  <a:srgbClr val="000000"/>
                </a:solidFill>
                <a:latin typeface="Open Sans"/>
                <a:ea typeface="Open Sans"/>
              </a:rPr>
              <a:t>Em dezembro de 1969 a U.S. ARPA conectou 4 computadores em rede:</a:t>
            </a:r>
            <a:endParaRPr b="0" lang="pt-BR" sz="3200" spc="-1" strike="noStrike">
              <a:latin typeface="Arial"/>
            </a:endParaRPr>
          </a:p>
          <a:p>
            <a:pPr lvl="2" marL="648000" indent="-216000">
              <a:lnSpc>
                <a:spcPts val="2891"/>
              </a:lnSpc>
              <a:spcBef>
                <a:spcPts val="567"/>
              </a:spcBef>
              <a:spcAft>
                <a:spcPts val="567"/>
              </a:spcAft>
              <a:buClr>
                <a:srgbClr val="000000"/>
              </a:buClr>
              <a:buSzPct val="45000"/>
              <a:buFont typeface="Wingdings" charset="2"/>
              <a:buChar char=""/>
            </a:pPr>
            <a:r>
              <a:rPr b="0" lang="en-US" sz="3200" spc="-1" strike="noStrike">
                <a:solidFill>
                  <a:srgbClr val="000000"/>
                </a:solidFill>
                <a:latin typeface="Open Sans"/>
                <a:ea typeface="Open Sans"/>
              </a:rPr>
              <a:t>Universidade da Califórnia em Los Angeles (UCLA)</a:t>
            </a:r>
            <a:endParaRPr b="0" lang="pt-BR" sz="3200" spc="-1" strike="noStrike">
              <a:latin typeface="Arial"/>
            </a:endParaRPr>
          </a:p>
          <a:p>
            <a:pPr lvl="2" marL="648000" indent="-216000">
              <a:lnSpc>
                <a:spcPts val="2891"/>
              </a:lnSpc>
              <a:spcBef>
                <a:spcPts val="567"/>
              </a:spcBef>
              <a:spcAft>
                <a:spcPts val="567"/>
              </a:spcAft>
              <a:buClr>
                <a:srgbClr val="000000"/>
              </a:buClr>
              <a:buSzPct val="45000"/>
              <a:buFont typeface="Wingdings" charset="2"/>
              <a:buChar char=""/>
            </a:pPr>
            <a:r>
              <a:rPr b="0" lang="en-US" sz="3200" spc="-1" strike="noStrike">
                <a:solidFill>
                  <a:srgbClr val="000000"/>
                </a:solidFill>
                <a:latin typeface="Open Sans"/>
                <a:ea typeface="Open Sans"/>
              </a:rPr>
              <a:t>Instituto de Pesquisa de Stanford</a:t>
            </a:r>
            <a:endParaRPr b="0" lang="pt-BR" sz="3200" spc="-1" strike="noStrike">
              <a:latin typeface="Arial"/>
            </a:endParaRPr>
          </a:p>
          <a:p>
            <a:pPr lvl="2" marL="648000" indent="-216000">
              <a:lnSpc>
                <a:spcPts val="2891"/>
              </a:lnSpc>
              <a:spcBef>
                <a:spcPts val="567"/>
              </a:spcBef>
              <a:spcAft>
                <a:spcPts val="567"/>
              </a:spcAft>
              <a:buClr>
                <a:srgbClr val="000000"/>
              </a:buClr>
              <a:buSzPct val="45000"/>
              <a:buFont typeface="Wingdings" charset="2"/>
              <a:buChar char=""/>
            </a:pPr>
            <a:r>
              <a:rPr b="0" lang="en-US" sz="3200" spc="-1" strike="noStrike">
                <a:solidFill>
                  <a:srgbClr val="000000"/>
                </a:solidFill>
                <a:latin typeface="Open Sans"/>
                <a:ea typeface="Open Sans"/>
              </a:rPr>
              <a:t>Universidade da Califórnia em Santa Bárbara (UCSB)</a:t>
            </a:r>
            <a:endParaRPr b="0" lang="pt-BR" sz="3200" spc="-1" strike="noStrike">
              <a:latin typeface="Arial"/>
            </a:endParaRPr>
          </a:p>
          <a:p>
            <a:pPr lvl="2" marL="648000" indent="-216000">
              <a:lnSpc>
                <a:spcPts val="2891"/>
              </a:lnSpc>
              <a:spcBef>
                <a:spcPts val="567"/>
              </a:spcBef>
              <a:spcAft>
                <a:spcPts val="567"/>
              </a:spcAft>
              <a:buClr>
                <a:srgbClr val="000000"/>
              </a:buClr>
              <a:buSzPct val="45000"/>
              <a:buFont typeface="Wingdings" charset="2"/>
              <a:buChar char=""/>
            </a:pPr>
            <a:r>
              <a:rPr b="0" lang="en-US" sz="3200" spc="-1" strike="noStrike">
                <a:solidFill>
                  <a:srgbClr val="000000"/>
                </a:solidFill>
                <a:latin typeface="Open Sans"/>
                <a:ea typeface="Open Sans"/>
              </a:rPr>
              <a:t>Universidade de Utah</a:t>
            </a:r>
            <a:endParaRPr b="0" lang="pt-BR" sz="3200" spc="-1" strike="noStrike">
              <a:latin typeface="Arial"/>
            </a:endParaRPr>
          </a:p>
        </p:txBody>
      </p:sp>
      <p:sp>
        <p:nvSpPr>
          <p:cNvPr id="62" name="Freeform 6"/>
          <p:cNvSpPr/>
          <p:nvPr/>
        </p:nvSpPr>
        <p:spPr>
          <a:xfrm>
            <a:off x="8820000" y="1620000"/>
            <a:ext cx="6119640" cy="6659640"/>
          </a:xfrm>
          <a:custGeom>
            <a:avLst/>
            <a:gdLst/>
            <a:ahLst/>
            <a:rect l="l" t="t" r="r" b="b"/>
            <a:pathLst>
              <a:path w="4320768" h="5198976">
                <a:moveTo>
                  <a:pt x="0" y="0"/>
                </a:moveTo>
                <a:lnTo>
                  <a:pt x="4320768" y="0"/>
                </a:lnTo>
                <a:lnTo>
                  <a:pt x="4320768" y="5198976"/>
                </a:lnTo>
                <a:lnTo>
                  <a:pt x="0" y="5198976"/>
                </a:lnTo>
                <a:lnTo>
                  <a:pt x="0" y="0"/>
                </a:lnTo>
                <a:close/>
              </a:path>
            </a:pathLst>
          </a:custGeom>
          <a:blipFill rotWithShape="0">
            <a:blip r:embed="rId2"/>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Freeform 7"/>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64" name="TextBox 12"/>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Historiografia da Internet</a:t>
            </a:r>
            <a:endParaRPr b="0" lang="pt-BR" sz="4200" spc="-1" strike="noStrike">
              <a:latin typeface="Arial"/>
            </a:endParaRPr>
          </a:p>
        </p:txBody>
      </p:sp>
      <p:sp>
        <p:nvSpPr>
          <p:cNvPr id="65" name="TextBox 13"/>
          <p:cNvSpPr/>
          <p:nvPr/>
        </p:nvSpPr>
        <p:spPr>
          <a:xfrm>
            <a:off x="458280" y="1747080"/>
            <a:ext cx="7461360" cy="5832000"/>
          </a:xfrm>
          <a:prstGeom prst="rect">
            <a:avLst/>
          </a:prstGeom>
          <a:noFill/>
          <a:ln w="0">
            <a:noFill/>
          </a:ln>
        </p:spPr>
        <p:style>
          <a:lnRef idx="0"/>
          <a:fillRef idx="0"/>
          <a:effectRef idx="0"/>
          <a:fontRef idx="minor"/>
        </p:style>
        <p:txBody>
          <a:bodyPr lIns="0" rIns="0" tIns="0" bIns="0" anchor="t">
            <a:spAutoFit/>
          </a:bodyPr>
          <a:p>
            <a:pPr marL="216000" indent="-216000">
              <a:lnSpc>
                <a:spcPts val="2891"/>
              </a:lnSpc>
              <a:spcBef>
                <a:spcPts val="1417"/>
              </a:spcBef>
              <a:spcAft>
                <a:spcPts val="1984"/>
              </a:spcAft>
              <a:buClr>
                <a:srgbClr val="000000"/>
              </a:buClr>
              <a:buFont typeface="Symbol"/>
              <a:buChar char=""/>
            </a:pPr>
            <a:r>
              <a:rPr b="0" lang="en-US" sz="3600" spc="-1" strike="noStrike">
                <a:solidFill>
                  <a:srgbClr val="000000"/>
                </a:solidFill>
                <a:latin typeface="Open Sans"/>
                <a:ea typeface="Open Sans"/>
              </a:rPr>
              <a:t>Request for Comments – RFC</a:t>
            </a:r>
            <a:endParaRPr b="0" lang="pt-BR" sz="3600" spc="-1" strike="noStrike">
              <a:latin typeface="Arial"/>
            </a:endParaRPr>
          </a:p>
          <a:p>
            <a:pPr marL="216000" indent="-216000">
              <a:lnSpc>
                <a:spcPts val="2891"/>
              </a:lnSpc>
              <a:spcBef>
                <a:spcPts val="1417"/>
              </a:spcBef>
              <a:spcAft>
                <a:spcPts val="1984"/>
              </a:spcAft>
              <a:buClr>
                <a:srgbClr val="000000"/>
              </a:buClr>
              <a:buFont typeface="Symbol"/>
              <a:buChar char=""/>
            </a:pPr>
            <a:r>
              <a:rPr b="0" lang="en-US" sz="3600" spc="-1" strike="noStrike">
                <a:solidFill>
                  <a:srgbClr val="000000"/>
                </a:solidFill>
                <a:latin typeface="Open Sans"/>
                <a:ea typeface="Open Sans"/>
              </a:rPr>
              <a:t>Criada em 1969 por Steve Crocker</a:t>
            </a:r>
            <a:endParaRPr b="0" lang="pt-BR" sz="3600" spc="-1" strike="noStrike">
              <a:latin typeface="Arial"/>
            </a:endParaRPr>
          </a:p>
          <a:p>
            <a:pPr marL="216000" indent="-216000">
              <a:lnSpc>
                <a:spcPts val="2891"/>
              </a:lnSpc>
              <a:spcBef>
                <a:spcPts val="1417"/>
              </a:spcBef>
              <a:spcAft>
                <a:spcPts val="1984"/>
              </a:spcAft>
              <a:buClr>
                <a:srgbClr val="000000"/>
              </a:buClr>
              <a:buFont typeface="Symbol"/>
              <a:buChar char=""/>
            </a:pPr>
            <a:r>
              <a:rPr b="0" lang="en-US" sz="3600" spc="-1" strike="noStrike">
                <a:solidFill>
                  <a:srgbClr val="000000"/>
                </a:solidFill>
                <a:latin typeface="Open Sans"/>
                <a:ea typeface="Open Sans"/>
              </a:rPr>
              <a:t>Documentação aberta. Fomentou de uma cultura de ciência livre. Permitiu que obstáculos fossem superados</a:t>
            </a:r>
            <a:endParaRPr b="0" lang="pt-BR" sz="3600" spc="-1" strike="noStrike">
              <a:latin typeface="Arial"/>
            </a:endParaRPr>
          </a:p>
          <a:p>
            <a:pPr marL="216000" indent="-216000">
              <a:lnSpc>
                <a:spcPts val="2891"/>
              </a:lnSpc>
              <a:spcBef>
                <a:spcPts val="1417"/>
              </a:spcBef>
              <a:spcAft>
                <a:spcPts val="1984"/>
              </a:spcAft>
              <a:buClr>
                <a:srgbClr val="000000"/>
              </a:buClr>
              <a:buFont typeface="Symbol"/>
              <a:buChar char=""/>
            </a:pPr>
            <a:r>
              <a:rPr b="0" lang="en-US" sz="3600" spc="-1" strike="noStrike">
                <a:solidFill>
                  <a:srgbClr val="000000"/>
                </a:solidFill>
                <a:latin typeface="Open Sans"/>
                <a:ea typeface="Open Sans"/>
              </a:rPr>
              <a:t>Colaboração</a:t>
            </a:r>
            <a:endParaRPr b="0" lang="pt-BR" sz="3600" spc="-1" strike="noStrike">
              <a:latin typeface="Arial"/>
            </a:endParaRPr>
          </a:p>
          <a:p>
            <a:pPr marL="216000" indent="-216000">
              <a:lnSpc>
                <a:spcPts val="2891"/>
              </a:lnSpc>
              <a:spcBef>
                <a:spcPts val="1417"/>
              </a:spcBef>
              <a:spcAft>
                <a:spcPts val="1984"/>
              </a:spcAft>
              <a:buClr>
                <a:srgbClr val="000000"/>
              </a:buClr>
              <a:buFont typeface="Symbol"/>
              <a:buChar char=""/>
            </a:pPr>
            <a:r>
              <a:rPr b="0" lang="en-US" sz="3600" spc="-1" strike="noStrike">
                <a:solidFill>
                  <a:srgbClr val="000000"/>
                </a:solidFill>
                <a:latin typeface="Open Sans"/>
                <a:ea typeface="Open Sans"/>
              </a:rPr>
              <a:t>Abertura</a:t>
            </a:r>
            <a:endParaRPr b="0" lang="pt-BR" sz="3600" spc="-1" strike="noStrike">
              <a:latin typeface="Arial"/>
            </a:endParaRPr>
          </a:p>
          <a:p>
            <a:pPr marL="216000" indent="-216000">
              <a:lnSpc>
                <a:spcPts val="2891"/>
              </a:lnSpc>
              <a:spcBef>
                <a:spcPts val="1417"/>
              </a:spcBef>
              <a:spcAft>
                <a:spcPts val="1984"/>
              </a:spcAft>
              <a:buClr>
                <a:srgbClr val="000000"/>
              </a:buClr>
              <a:buFont typeface="Symbol"/>
              <a:buChar char=""/>
            </a:pPr>
            <a:r>
              <a:rPr b="0" lang="en-US" sz="3600" spc="-1" strike="noStrike">
                <a:solidFill>
                  <a:srgbClr val="000000"/>
                </a:solidFill>
                <a:latin typeface="Open Sans"/>
                <a:ea typeface="Open Sans"/>
              </a:rPr>
              <a:t>Resiliência</a:t>
            </a:r>
            <a:endParaRPr b="0" lang="pt-BR" sz="3600" spc="-1" strike="noStrike">
              <a:latin typeface="Arial"/>
            </a:endParaRPr>
          </a:p>
        </p:txBody>
      </p:sp>
      <p:sp>
        <p:nvSpPr>
          <p:cNvPr id="66" name="Freeform 8"/>
          <p:cNvSpPr/>
          <p:nvPr/>
        </p:nvSpPr>
        <p:spPr>
          <a:xfrm>
            <a:off x="8446680" y="1609200"/>
            <a:ext cx="6492960" cy="6814440"/>
          </a:xfrm>
          <a:custGeom>
            <a:avLst/>
            <a:gdLst/>
            <a:ahLst/>
            <a:rect l="l" t="t" r="r" b="b"/>
            <a:pathLst>
              <a:path w="4153548" h="5555095">
                <a:moveTo>
                  <a:pt x="0" y="0"/>
                </a:moveTo>
                <a:lnTo>
                  <a:pt x="4153548" y="0"/>
                </a:lnTo>
                <a:lnTo>
                  <a:pt x="4153548" y="5555095"/>
                </a:lnTo>
                <a:lnTo>
                  <a:pt x="0" y="5555095"/>
                </a:lnTo>
                <a:lnTo>
                  <a:pt x="0" y="0"/>
                </a:lnTo>
                <a:close/>
              </a:path>
            </a:pathLst>
          </a:custGeom>
          <a:blipFill rotWithShape="0">
            <a:blip r:embed="rId2"/>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Freeform 10"/>
          <p:cNvSpPr/>
          <p:nvPr/>
        </p:nvSpPr>
        <p:spPr>
          <a:xfrm>
            <a:off x="0" y="0"/>
            <a:ext cx="15229800" cy="8562240"/>
          </a:xfrm>
          <a:custGeom>
            <a:avLst/>
            <a:gdLst/>
            <a:ahLst/>
            <a:rect l="l" t="t" r="r" b="b"/>
            <a:pathLst>
              <a:path w="15230475" h="8562975">
                <a:moveTo>
                  <a:pt x="0" y="0"/>
                </a:moveTo>
                <a:lnTo>
                  <a:pt x="15230475" y="0"/>
                </a:lnTo>
                <a:lnTo>
                  <a:pt x="15230475" y="8562975"/>
                </a:lnTo>
                <a:lnTo>
                  <a:pt x="0" y="8562975"/>
                </a:lnTo>
                <a:lnTo>
                  <a:pt x="0" y="0"/>
                </a:lnTo>
                <a:close/>
              </a:path>
            </a:pathLst>
          </a:custGeom>
          <a:blipFill rotWithShape="0">
            <a:blip r:embed="rId1"/>
            <a:srcRect/>
            <a:stretch/>
          </a:blipFill>
          <a:ln w="0">
            <a:noFill/>
          </a:ln>
        </p:spPr>
        <p:style>
          <a:lnRef idx="0"/>
          <a:fillRef idx="0"/>
          <a:effectRef idx="0"/>
          <a:fontRef idx="minor"/>
        </p:style>
      </p:sp>
      <p:sp>
        <p:nvSpPr>
          <p:cNvPr id="68" name="TextBox 14"/>
          <p:cNvSpPr/>
          <p:nvPr/>
        </p:nvSpPr>
        <p:spPr>
          <a:xfrm>
            <a:off x="458280" y="598320"/>
            <a:ext cx="11266560" cy="746280"/>
          </a:xfrm>
          <a:prstGeom prst="rect">
            <a:avLst/>
          </a:prstGeom>
          <a:noFill/>
          <a:ln w="0">
            <a:noFill/>
          </a:ln>
        </p:spPr>
        <p:style>
          <a:lnRef idx="0"/>
          <a:fillRef idx="0"/>
          <a:effectRef idx="0"/>
          <a:fontRef idx="minor"/>
        </p:style>
        <p:txBody>
          <a:bodyPr lIns="0" rIns="0" tIns="0" bIns="0" anchor="t">
            <a:spAutoFit/>
          </a:bodyPr>
          <a:p>
            <a:pPr>
              <a:lnSpc>
                <a:spcPts val="5879"/>
              </a:lnSpc>
              <a:buNone/>
            </a:pPr>
            <a:r>
              <a:rPr b="1" lang="en-US" sz="4200" spc="-1" strike="noStrike">
                <a:solidFill>
                  <a:srgbClr val="000000"/>
                </a:solidFill>
                <a:latin typeface="Open Sans Bold"/>
                <a:ea typeface="Open Sans Bold"/>
              </a:rPr>
              <a:t>Historiografia da Internet</a:t>
            </a:r>
            <a:endParaRPr b="0" lang="pt-BR" sz="4200" spc="-1" strike="noStrike">
              <a:latin typeface="Arial"/>
            </a:endParaRPr>
          </a:p>
        </p:txBody>
      </p:sp>
      <p:sp>
        <p:nvSpPr>
          <p:cNvPr id="69" name="Freeform 9"/>
          <p:cNvSpPr/>
          <p:nvPr/>
        </p:nvSpPr>
        <p:spPr>
          <a:xfrm>
            <a:off x="504000" y="1511640"/>
            <a:ext cx="13535640" cy="6912000"/>
          </a:xfrm>
          <a:custGeom>
            <a:avLst/>
            <a:gdLst/>
            <a:ahLst/>
            <a:rect l="l" t="t" r="r" b="b"/>
            <a:pathLst>
              <a:path w="9753216" h="5511168">
                <a:moveTo>
                  <a:pt x="0" y="0"/>
                </a:moveTo>
                <a:lnTo>
                  <a:pt x="9753216" y="0"/>
                </a:lnTo>
                <a:lnTo>
                  <a:pt x="9753216" y="5511168"/>
                </a:lnTo>
                <a:lnTo>
                  <a:pt x="0" y="5511168"/>
                </a:lnTo>
                <a:lnTo>
                  <a:pt x="0" y="0"/>
                </a:lnTo>
                <a:close/>
              </a:path>
            </a:pathLst>
          </a:custGeom>
          <a:blipFill rotWithShape="0">
            <a:blip r:embed="rId2"/>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TotalTime>
  <Application>LibreOffice/7.3.7.2$Linux_X86_64 LibreOffice_project/30$Build-2</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identifier>DAHKIfYqB2E</dc:identifier>
  <dc:language>pt-BR</dc:language>
  <cp:lastModifiedBy/>
  <dcterms:modified xsi:type="dcterms:W3CDTF">2026-05-20T09:14:25Z</dcterms:modified>
  <cp:revision>9</cp:revision>
  <dc:subject/>
  <dc:title>Gov_Internet_Gobal_Brasil</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