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35"/>
  </p:notesMasterIdLst>
  <p:sldIdLst>
    <p:sldId id="472" r:id="rId5"/>
    <p:sldId id="562" r:id="rId6"/>
    <p:sldId id="567" r:id="rId7"/>
    <p:sldId id="564" r:id="rId8"/>
    <p:sldId id="476" r:id="rId9"/>
    <p:sldId id="507" r:id="rId10"/>
    <p:sldId id="290" r:id="rId11"/>
    <p:sldId id="566" r:id="rId12"/>
    <p:sldId id="565" r:id="rId13"/>
    <p:sldId id="549" r:id="rId14"/>
    <p:sldId id="570" r:id="rId15"/>
    <p:sldId id="260" r:id="rId16"/>
    <p:sldId id="496" r:id="rId17"/>
    <p:sldId id="530" r:id="rId18"/>
    <p:sldId id="552" r:id="rId19"/>
    <p:sldId id="542" r:id="rId20"/>
    <p:sldId id="528" r:id="rId21"/>
    <p:sldId id="550" r:id="rId22"/>
    <p:sldId id="553" r:id="rId23"/>
    <p:sldId id="555" r:id="rId24"/>
    <p:sldId id="543" r:id="rId25"/>
    <p:sldId id="551" r:id="rId26"/>
    <p:sldId id="522" r:id="rId27"/>
    <p:sldId id="541" r:id="rId28"/>
    <p:sldId id="558" r:id="rId29"/>
    <p:sldId id="559" r:id="rId30"/>
    <p:sldId id="568" r:id="rId31"/>
    <p:sldId id="571" r:id="rId32"/>
    <p:sldId id="569" r:id="rId33"/>
    <p:sldId id="51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BF1A65-6931-71F9-670B-960F3A593F62}" name="Letícia Fernanda de Oliveira Custódio" initials="LC" userId="S::leticia.custodio@senado.leg.br::c27f3e25-8a9c-43cb-bcea-181b61781e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65D"/>
    <a:srgbClr val="273B4B"/>
    <a:srgbClr val="3B3059"/>
    <a:srgbClr val="FFFFFF"/>
    <a:srgbClr val="33224C"/>
    <a:srgbClr val="6E3266"/>
    <a:srgbClr val="00305C"/>
    <a:srgbClr val="273C4B"/>
    <a:srgbClr val="4AA0CB"/>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27EBC-D1C2-C9A9-406E-AF242C3B2712}" v="439" dt="2026-05-20T16:03:34.341"/>
    <p1510:client id="{7C743101-9C45-4837-9BD6-CFBAF7CA6E85}" v="3" dt="2026-05-20T01:43:34.613"/>
    <p1510:client id="{8E390E95-E2D4-F836-885D-59A9CD262318}" v="34" dt="2026-05-20T10:41:08.276"/>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ícia Fernanda de Oliveira Custódio" userId="S::leticia.custodio@senado.leg.br::c27f3e25-8a9c-43cb-bcea-181b61781eaf" providerId="AD" clId="Web-{8E390E95-E2D4-F836-885D-59A9CD262318}"/>
    <pc:docChg chg="addSld delSld modSld sldOrd">
      <pc:chgData name="Letícia Fernanda de Oliveira Custódio" userId="S::leticia.custodio@senado.leg.br::c27f3e25-8a9c-43cb-bcea-181b61781eaf" providerId="AD" clId="Web-{8E390E95-E2D4-F836-885D-59A9CD262318}" dt="2026-05-20T10:41:08.276" v="31"/>
      <pc:docMkLst>
        <pc:docMk/>
      </pc:docMkLst>
      <pc:sldChg chg="delSp ord">
        <pc:chgData name="Letícia Fernanda de Oliveira Custódio" userId="S::leticia.custodio@senado.leg.br::c27f3e25-8a9c-43cb-bcea-181b61781eaf" providerId="AD" clId="Web-{8E390E95-E2D4-F836-885D-59A9CD262318}" dt="2026-05-20T10:39:28.944" v="10"/>
        <pc:sldMkLst>
          <pc:docMk/>
          <pc:sldMk cId="3363704270" sldId="484"/>
        </pc:sldMkLst>
        <pc:picChg chg="del">
          <ac:chgData name="Letícia Fernanda de Oliveira Custódio" userId="S::leticia.custodio@senado.leg.br::c27f3e25-8a9c-43cb-bcea-181b61781eaf" providerId="AD" clId="Web-{8E390E95-E2D4-F836-885D-59A9CD262318}" dt="2026-05-20T10:39:28.944" v="10"/>
          <ac:picMkLst>
            <pc:docMk/>
            <pc:sldMk cId="3363704270" sldId="484"/>
            <ac:picMk id="2" creationId="{83452C7D-895F-D352-8BD2-4F79948954E8}"/>
          </ac:picMkLst>
        </pc:picChg>
      </pc:sldChg>
      <pc:sldChg chg="mod modShow">
        <pc:chgData name="Letícia Fernanda de Oliveira Custódio" userId="S::leticia.custodio@senado.leg.br::c27f3e25-8a9c-43cb-bcea-181b61781eaf" providerId="AD" clId="Web-{8E390E95-E2D4-F836-885D-59A9CD262318}" dt="2026-05-20T10:40:35.431" v="29"/>
        <pc:sldMkLst>
          <pc:docMk/>
          <pc:sldMk cId="729460104" sldId="485"/>
        </pc:sldMkLst>
      </pc:sldChg>
      <pc:sldChg chg="mod modShow">
        <pc:chgData name="Letícia Fernanda de Oliveira Custódio" userId="S::leticia.custodio@senado.leg.br::c27f3e25-8a9c-43cb-bcea-181b61781eaf" providerId="AD" clId="Web-{8E390E95-E2D4-F836-885D-59A9CD262318}" dt="2026-05-20T10:40:05.009" v="27"/>
        <pc:sldMkLst>
          <pc:docMk/>
          <pc:sldMk cId="1472674638" sldId="493"/>
        </pc:sldMkLst>
      </pc:sldChg>
      <pc:sldChg chg="addSp modSp del">
        <pc:chgData name="Letícia Fernanda de Oliveira Custódio" userId="S::leticia.custodio@senado.leg.br::c27f3e25-8a9c-43cb-bcea-181b61781eaf" providerId="AD" clId="Web-{8E390E95-E2D4-F836-885D-59A9CD262318}" dt="2026-05-20T10:41:08.276" v="31"/>
        <pc:sldMkLst>
          <pc:docMk/>
          <pc:sldMk cId="3481557140" sldId="495"/>
        </pc:sldMkLst>
        <pc:spChg chg="mod">
          <ac:chgData name="Letícia Fernanda de Oliveira Custódio" userId="S::leticia.custodio@senado.leg.br::c27f3e25-8a9c-43cb-bcea-181b61781eaf" providerId="AD" clId="Web-{8E390E95-E2D4-F836-885D-59A9CD262318}" dt="2026-05-20T10:39:44.570" v="26" actId="20577"/>
          <ac:spMkLst>
            <pc:docMk/>
            <pc:sldMk cId="3481557140" sldId="495"/>
            <ac:spMk id="3" creationId="{914AFC2F-8600-CD11-314A-691FC4B50132}"/>
          </ac:spMkLst>
        </pc:spChg>
        <pc:picChg chg="add mod modCrop">
          <ac:chgData name="Letícia Fernanda de Oliveira Custódio" userId="S::leticia.custodio@senado.leg.br::c27f3e25-8a9c-43cb-bcea-181b61781eaf" providerId="AD" clId="Web-{8E390E95-E2D4-F836-885D-59A9CD262318}" dt="2026-05-20T10:39:39.164" v="16" actId="1076"/>
          <ac:picMkLst>
            <pc:docMk/>
            <pc:sldMk cId="3481557140" sldId="495"/>
            <ac:picMk id="2" creationId="{55C22795-A895-7324-B0D1-9842AEDD1268}"/>
          </ac:picMkLst>
        </pc:picChg>
      </pc:sldChg>
      <pc:sldChg chg="mod modShow">
        <pc:chgData name="Letícia Fernanda de Oliveira Custódio" userId="S::leticia.custodio@senado.leg.br::c27f3e25-8a9c-43cb-bcea-181b61781eaf" providerId="AD" clId="Web-{8E390E95-E2D4-F836-885D-59A9CD262318}" dt="2026-05-20T10:40:07.759" v="28"/>
        <pc:sldMkLst>
          <pc:docMk/>
          <pc:sldMk cId="1104605976" sldId="542"/>
        </pc:sldMkLst>
      </pc:sldChg>
      <pc:sldChg chg="add">
        <pc:chgData name="Letícia Fernanda de Oliveira Custódio" userId="S::leticia.custodio@senado.leg.br::c27f3e25-8a9c-43cb-bcea-181b61781eaf" providerId="AD" clId="Web-{8E390E95-E2D4-F836-885D-59A9CD262318}" dt="2026-05-20T10:41:05.745" v="30"/>
        <pc:sldMkLst>
          <pc:docMk/>
          <pc:sldMk cId="2833345258" sldId="570"/>
        </pc:sldMkLst>
      </pc:sldChg>
    </pc:docChg>
  </pc:docChgLst>
  <pc:docChgLst>
    <pc:chgData name="Letícia Fernanda de Oliveira Custódio" userId="S::leticia.custodio@senado.leg.br::c27f3e25-8a9c-43cb-bcea-181b61781eaf" providerId="AD" clId="Web-{13E27EBC-D1C2-C9A9-406E-AF242C3B2712}"/>
    <pc:docChg chg="addSld delSld modSld sldOrd">
      <pc:chgData name="Letícia Fernanda de Oliveira Custódio" userId="S::leticia.custodio@senado.leg.br::c27f3e25-8a9c-43cb-bcea-181b61781eaf" providerId="AD" clId="Web-{13E27EBC-D1C2-C9A9-406E-AF242C3B2712}" dt="2026-05-20T16:03:34.341" v="300" actId="1076"/>
      <pc:docMkLst>
        <pc:docMk/>
      </pc:docMkLst>
      <pc:sldChg chg="add del">
        <pc:chgData name="Letícia Fernanda de Oliveira Custódio" userId="S::leticia.custodio@senado.leg.br::c27f3e25-8a9c-43cb-bcea-181b61781eaf" providerId="AD" clId="Web-{13E27EBC-D1C2-C9A9-406E-AF242C3B2712}" dt="2026-05-20T14:37:14.985" v="71"/>
        <pc:sldMkLst>
          <pc:docMk/>
          <pc:sldMk cId="840316687" sldId="474"/>
        </pc:sldMkLst>
      </pc:sldChg>
      <pc:sldChg chg="add del">
        <pc:chgData name="Letícia Fernanda de Oliveira Custódio" userId="S::leticia.custodio@senado.leg.br::c27f3e25-8a9c-43cb-bcea-181b61781eaf" providerId="AD" clId="Web-{13E27EBC-D1C2-C9A9-406E-AF242C3B2712}" dt="2026-05-20T14:37:29.486" v="76"/>
        <pc:sldMkLst>
          <pc:docMk/>
          <pc:sldMk cId="3363704270" sldId="484"/>
        </pc:sldMkLst>
      </pc:sldChg>
      <pc:sldChg chg="add del">
        <pc:chgData name="Letícia Fernanda de Oliveira Custódio" userId="S::leticia.custodio@senado.leg.br::c27f3e25-8a9c-43cb-bcea-181b61781eaf" providerId="AD" clId="Web-{13E27EBC-D1C2-C9A9-406E-AF242C3B2712}" dt="2026-05-20T14:37:32.111" v="77"/>
        <pc:sldMkLst>
          <pc:docMk/>
          <pc:sldMk cId="729460104" sldId="485"/>
        </pc:sldMkLst>
      </pc:sldChg>
      <pc:sldChg chg="add del">
        <pc:chgData name="Letícia Fernanda de Oliveira Custódio" userId="S::leticia.custodio@senado.leg.br::c27f3e25-8a9c-43cb-bcea-181b61781eaf" providerId="AD" clId="Web-{13E27EBC-D1C2-C9A9-406E-AF242C3B2712}" dt="2026-05-20T14:33:59.862" v="44"/>
        <pc:sldMkLst>
          <pc:docMk/>
          <pc:sldMk cId="1472674638" sldId="493"/>
        </pc:sldMkLst>
      </pc:sldChg>
      <pc:sldChg chg="modSp">
        <pc:chgData name="Letícia Fernanda de Oliveira Custódio" userId="S::leticia.custodio@senado.leg.br::c27f3e25-8a9c-43cb-bcea-181b61781eaf" providerId="AD" clId="Web-{13E27EBC-D1C2-C9A9-406E-AF242C3B2712}" dt="2026-05-20T15:45:39.490" v="105" actId="20577"/>
        <pc:sldMkLst>
          <pc:docMk/>
          <pc:sldMk cId="1687902371" sldId="496"/>
        </pc:sldMkLst>
        <pc:spChg chg="mod">
          <ac:chgData name="Letícia Fernanda de Oliveira Custódio" userId="S::leticia.custodio@senado.leg.br::c27f3e25-8a9c-43cb-bcea-181b61781eaf" providerId="AD" clId="Web-{13E27EBC-D1C2-C9A9-406E-AF242C3B2712}" dt="2026-05-20T15:45:39.490" v="105" actId="20577"/>
          <ac:spMkLst>
            <pc:docMk/>
            <pc:sldMk cId="1687902371" sldId="496"/>
            <ac:spMk id="14" creationId="{E552B5B9-B490-11CD-B5DE-6AC60147F2A5}"/>
          </ac:spMkLst>
        </pc:spChg>
        <pc:spChg chg="mod">
          <ac:chgData name="Letícia Fernanda de Oliveira Custódio" userId="S::leticia.custodio@senado.leg.br::c27f3e25-8a9c-43cb-bcea-181b61781eaf" providerId="AD" clId="Web-{13E27EBC-D1C2-C9A9-406E-AF242C3B2712}" dt="2026-05-20T15:45:19.724" v="97" actId="14100"/>
          <ac:spMkLst>
            <pc:docMk/>
            <pc:sldMk cId="1687902371" sldId="496"/>
            <ac:spMk id="15" creationId="{ADF88B4E-16BE-D0F5-6E04-6DF4359FB7D2}"/>
          </ac:spMkLst>
        </pc:spChg>
      </pc:sldChg>
      <pc:sldChg chg="add del">
        <pc:chgData name="Letícia Fernanda de Oliveira Custódio" userId="S::leticia.custodio@senado.leg.br::c27f3e25-8a9c-43cb-bcea-181b61781eaf" providerId="AD" clId="Web-{13E27EBC-D1C2-C9A9-406E-AF242C3B2712}" dt="2026-05-20T14:37:35.346" v="78"/>
        <pc:sldMkLst>
          <pc:docMk/>
          <pc:sldMk cId="176576600" sldId="505"/>
        </pc:sldMkLst>
      </pc:sldChg>
      <pc:sldChg chg="add del">
        <pc:chgData name="Letícia Fernanda de Oliveira Custódio" userId="S::leticia.custodio@senado.leg.br::c27f3e25-8a9c-43cb-bcea-181b61781eaf" providerId="AD" clId="Web-{13E27EBC-D1C2-C9A9-406E-AF242C3B2712}" dt="2026-05-20T14:37:37.737" v="79"/>
        <pc:sldMkLst>
          <pc:docMk/>
          <pc:sldMk cId="3231335661" sldId="517"/>
        </pc:sldMkLst>
      </pc:sldChg>
      <pc:sldChg chg="addSp delSp modSp">
        <pc:chgData name="Letícia Fernanda de Oliveira Custódio" userId="S::leticia.custodio@senado.leg.br::c27f3e25-8a9c-43cb-bcea-181b61781eaf" providerId="AD" clId="Web-{13E27EBC-D1C2-C9A9-406E-AF242C3B2712}" dt="2026-05-20T14:35:57.776" v="59"/>
        <pc:sldMkLst>
          <pc:docMk/>
          <pc:sldMk cId="2762522667" sldId="522"/>
        </pc:sldMkLst>
        <pc:spChg chg="add del mod">
          <ac:chgData name="Letícia Fernanda de Oliveira Custódio" userId="S::leticia.custodio@senado.leg.br::c27f3e25-8a9c-43cb-bcea-181b61781eaf" providerId="AD" clId="Web-{13E27EBC-D1C2-C9A9-406E-AF242C3B2712}" dt="2026-05-20T14:35:57.776" v="59"/>
          <ac:spMkLst>
            <pc:docMk/>
            <pc:sldMk cId="2762522667" sldId="522"/>
            <ac:spMk id="5" creationId="{7D99D212-556C-63E1-996D-C4314E940405}"/>
          </ac:spMkLst>
        </pc:spChg>
      </pc:sldChg>
      <pc:sldChg chg="add del">
        <pc:chgData name="Letícia Fernanda de Oliveira Custódio" userId="S::leticia.custodio@senado.leg.br::c27f3e25-8a9c-43cb-bcea-181b61781eaf" providerId="AD" clId="Web-{13E27EBC-D1C2-C9A9-406E-AF242C3B2712}" dt="2026-05-20T14:37:13.188" v="70"/>
        <pc:sldMkLst>
          <pc:docMk/>
          <pc:sldMk cId="1181260333" sldId="540"/>
        </pc:sldMkLst>
      </pc:sldChg>
      <pc:sldChg chg="ord">
        <pc:chgData name="Letícia Fernanda de Oliveira Custódio" userId="S::leticia.custodio@senado.leg.br::c27f3e25-8a9c-43cb-bcea-181b61781eaf" providerId="AD" clId="Web-{13E27EBC-D1C2-C9A9-406E-AF242C3B2712}" dt="2026-05-20T15:44:12.143" v="96"/>
        <pc:sldMkLst>
          <pc:docMk/>
          <pc:sldMk cId="2682593224" sldId="541"/>
        </pc:sldMkLst>
      </pc:sldChg>
      <pc:sldChg chg="addSp modSp add del mod modShow">
        <pc:chgData name="Letícia Fernanda de Oliveira Custódio" userId="S::leticia.custodio@senado.leg.br::c27f3e25-8a9c-43cb-bcea-181b61781eaf" providerId="AD" clId="Web-{13E27EBC-D1C2-C9A9-406E-AF242C3B2712}" dt="2026-05-20T14:38:24.896" v="90" actId="1076"/>
        <pc:sldMkLst>
          <pc:docMk/>
          <pc:sldMk cId="1104605976" sldId="542"/>
        </pc:sldMkLst>
        <pc:spChg chg="add mod">
          <ac:chgData name="Letícia Fernanda de Oliveira Custódio" userId="S::leticia.custodio@senado.leg.br::c27f3e25-8a9c-43cb-bcea-181b61781eaf" providerId="AD" clId="Web-{13E27EBC-D1C2-C9A9-406E-AF242C3B2712}" dt="2026-05-20T14:38:09.129" v="88" actId="1076"/>
          <ac:spMkLst>
            <pc:docMk/>
            <pc:sldMk cId="1104605976" sldId="542"/>
            <ac:spMk id="2" creationId="{90E9DF04-5EAE-83C5-6DCD-15DAF22CF133}"/>
          </ac:spMkLst>
        </pc:spChg>
        <pc:spChg chg="mod">
          <ac:chgData name="Letícia Fernanda de Oliveira Custódio" userId="S::leticia.custodio@senado.leg.br::c27f3e25-8a9c-43cb-bcea-181b61781eaf" providerId="AD" clId="Web-{13E27EBC-D1C2-C9A9-406E-AF242C3B2712}" dt="2026-05-20T14:38:04.582" v="87" actId="20577"/>
          <ac:spMkLst>
            <pc:docMk/>
            <pc:sldMk cId="1104605976" sldId="542"/>
            <ac:spMk id="3" creationId="{D3F7520E-A12D-8875-AAE3-121E5229545E}"/>
          </ac:spMkLst>
        </pc:spChg>
        <pc:spChg chg="mod">
          <ac:chgData name="Letícia Fernanda de Oliveira Custódio" userId="S::leticia.custodio@senado.leg.br::c27f3e25-8a9c-43cb-bcea-181b61781eaf" providerId="AD" clId="Web-{13E27EBC-D1C2-C9A9-406E-AF242C3B2712}" dt="2026-05-20T14:33:30.407" v="31" actId="1076"/>
          <ac:spMkLst>
            <pc:docMk/>
            <pc:sldMk cId="1104605976" sldId="542"/>
            <ac:spMk id="6" creationId="{2908725E-2F36-F9AA-20B3-380CE7E70AA1}"/>
          </ac:spMkLst>
        </pc:spChg>
        <pc:spChg chg="mod">
          <ac:chgData name="Letícia Fernanda de Oliveira Custódio" userId="S::leticia.custodio@senado.leg.br::c27f3e25-8a9c-43cb-bcea-181b61781eaf" providerId="AD" clId="Web-{13E27EBC-D1C2-C9A9-406E-AF242C3B2712}" dt="2026-05-20T14:38:24.896" v="90" actId="1076"/>
          <ac:spMkLst>
            <pc:docMk/>
            <pc:sldMk cId="1104605976" sldId="542"/>
            <ac:spMk id="7" creationId="{BB597ED1-B9D3-C9EA-ECE1-9B22EE502AEA}"/>
          </ac:spMkLst>
        </pc:spChg>
      </pc:sldChg>
      <pc:sldChg chg="add del">
        <pc:chgData name="Letícia Fernanda de Oliveira Custódio" userId="S::leticia.custodio@senado.leg.br::c27f3e25-8a9c-43cb-bcea-181b61781eaf" providerId="AD" clId="Web-{13E27EBC-D1C2-C9A9-406E-AF242C3B2712}" dt="2026-05-20T14:35:02.757" v="55"/>
        <pc:sldMkLst>
          <pc:docMk/>
          <pc:sldMk cId="2626675802" sldId="553"/>
        </pc:sldMkLst>
      </pc:sldChg>
      <pc:sldChg chg="add del">
        <pc:chgData name="Letícia Fernanda de Oliveira Custódio" userId="S::leticia.custodio@senado.leg.br::c27f3e25-8a9c-43cb-bcea-181b61781eaf" providerId="AD" clId="Web-{13E27EBC-D1C2-C9A9-406E-AF242C3B2712}" dt="2026-05-20T14:37:12" v="69"/>
        <pc:sldMkLst>
          <pc:docMk/>
          <pc:sldMk cId="995728865" sldId="561"/>
        </pc:sldMkLst>
      </pc:sldChg>
      <pc:sldChg chg="addSp delSp modSp add del mod modShow">
        <pc:chgData name="Letícia Fernanda de Oliveira Custódio" userId="S::leticia.custodio@senado.leg.br::c27f3e25-8a9c-43cb-bcea-181b61781eaf" providerId="AD" clId="Web-{13E27EBC-D1C2-C9A9-406E-AF242C3B2712}" dt="2026-05-20T16:03:34.341" v="300" actId="1076"/>
        <pc:sldMkLst>
          <pc:docMk/>
          <pc:sldMk cId="156580978" sldId="562"/>
        </pc:sldMkLst>
        <pc:picChg chg="add mod">
          <ac:chgData name="Letícia Fernanda de Oliveira Custódio" userId="S::leticia.custodio@senado.leg.br::c27f3e25-8a9c-43cb-bcea-181b61781eaf" providerId="AD" clId="Web-{13E27EBC-D1C2-C9A9-406E-AF242C3B2712}" dt="2026-05-20T16:03:34.341" v="300" actId="1076"/>
          <ac:picMkLst>
            <pc:docMk/>
            <pc:sldMk cId="156580978" sldId="562"/>
            <ac:picMk id="2" creationId="{F73F2A4D-3286-14FD-005B-2F962F093A55}"/>
          </ac:picMkLst>
        </pc:picChg>
        <pc:picChg chg="del">
          <ac:chgData name="Letícia Fernanda de Oliveira Custódio" userId="S::leticia.custodio@senado.leg.br::c27f3e25-8a9c-43cb-bcea-181b61781eaf" providerId="AD" clId="Web-{13E27EBC-D1C2-C9A9-406E-AF242C3B2712}" dt="2026-05-20T16:03:26.762" v="296"/>
          <ac:picMkLst>
            <pc:docMk/>
            <pc:sldMk cId="156580978" sldId="562"/>
            <ac:picMk id="20" creationId="{4401089E-997A-E0E6-763D-2F9316D76AB5}"/>
          </ac:picMkLst>
        </pc:picChg>
      </pc:sldChg>
      <pc:sldChg chg="del">
        <pc:chgData name="Letícia Fernanda de Oliveira Custódio" userId="S::leticia.custodio@senado.leg.br::c27f3e25-8a9c-43cb-bcea-181b61781eaf" providerId="AD" clId="Web-{13E27EBC-D1C2-C9A9-406E-AF242C3B2712}" dt="2026-05-20T14:38:28.881" v="91"/>
        <pc:sldMkLst>
          <pc:docMk/>
          <pc:sldMk cId="4017558027" sldId="563"/>
        </pc:sldMkLst>
      </pc:sldChg>
      <pc:sldChg chg="addSp delSp modSp add replId">
        <pc:chgData name="Letícia Fernanda de Oliveira Custódio" userId="S::leticia.custodio@senado.leg.br::c27f3e25-8a9c-43cb-bcea-181b61781eaf" providerId="AD" clId="Web-{13E27EBC-D1C2-C9A9-406E-AF242C3B2712}" dt="2026-05-20T15:58:24.142" v="295" actId="14100"/>
        <pc:sldMkLst>
          <pc:docMk/>
          <pc:sldMk cId="3763309627" sldId="571"/>
        </pc:sldMkLst>
        <pc:spChg chg="add mod">
          <ac:chgData name="Letícia Fernanda de Oliveira Custódio" userId="S::leticia.custodio@senado.leg.br::c27f3e25-8a9c-43cb-bcea-181b61781eaf" providerId="AD" clId="Web-{13E27EBC-D1C2-C9A9-406E-AF242C3B2712}" dt="2026-05-20T15:58:24.142" v="295" actId="14100"/>
          <ac:spMkLst>
            <pc:docMk/>
            <pc:sldMk cId="3763309627" sldId="571"/>
            <ac:spMk id="6" creationId="{E1A2E094-B5DC-9AF4-B0CA-BC9647F67F1A}"/>
          </ac:spMkLst>
        </pc:spChg>
        <pc:spChg chg="add mod">
          <ac:chgData name="Letícia Fernanda de Oliveira Custódio" userId="S::leticia.custodio@senado.leg.br::c27f3e25-8a9c-43cb-bcea-181b61781eaf" providerId="AD" clId="Web-{13E27EBC-D1C2-C9A9-406E-AF242C3B2712}" dt="2026-05-20T15:57:33.312" v="279" actId="1076"/>
          <ac:spMkLst>
            <pc:docMk/>
            <pc:sldMk cId="3763309627" sldId="571"/>
            <ac:spMk id="8" creationId="{A41D2243-2D5E-F0C5-87C4-E3FBF2EB3225}"/>
          </ac:spMkLst>
        </pc:spChg>
        <pc:spChg chg="mod">
          <ac:chgData name="Letícia Fernanda de Oliveira Custódio" userId="S::leticia.custodio@senado.leg.br::c27f3e25-8a9c-43cb-bcea-181b61781eaf" providerId="AD" clId="Web-{13E27EBC-D1C2-C9A9-406E-AF242C3B2712}" dt="2026-05-20T15:52:48.224" v="187" actId="14100"/>
          <ac:spMkLst>
            <pc:docMk/>
            <pc:sldMk cId="3763309627" sldId="571"/>
            <ac:spMk id="11" creationId="{A2BEF7E2-738D-AA3F-4C01-8904C689DD9F}"/>
          </ac:spMkLst>
        </pc:spChg>
        <pc:picChg chg="add mod">
          <ac:chgData name="Letícia Fernanda de Oliveira Custódio" userId="S::leticia.custodio@senado.leg.br::c27f3e25-8a9c-43cb-bcea-181b61781eaf" providerId="AD" clId="Web-{13E27EBC-D1C2-C9A9-406E-AF242C3B2712}" dt="2026-05-20T15:50:43.407" v="112" actId="1076"/>
          <ac:picMkLst>
            <pc:docMk/>
            <pc:sldMk cId="3763309627" sldId="571"/>
            <ac:picMk id="2" creationId="{F9705898-D398-51A2-D633-1EAF87C1F398}"/>
          </ac:picMkLst>
        </pc:picChg>
        <pc:picChg chg="del mod">
          <ac:chgData name="Letícia Fernanda de Oliveira Custódio" userId="S::leticia.custodio@senado.leg.br::c27f3e25-8a9c-43cb-bcea-181b61781eaf" providerId="AD" clId="Web-{13E27EBC-D1C2-C9A9-406E-AF242C3B2712}" dt="2026-05-20T15:51:01.033" v="114"/>
          <ac:picMkLst>
            <pc:docMk/>
            <pc:sldMk cId="3763309627" sldId="571"/>
            <ac:picMk id="5" creationId="{38464FF4-A462-0F4E-4D9F-EC657C9B9DBF}"/>
          </ac:picMkLst>
        </pc:picChg>
        <pc:picChg chg="del">
          <ac:chgData name="Letícia Fernanda de Oliveira Custódio" userId="S::leticia.custodio@senado.leg.br::c27f3e25-8a9c-43cb-bcea-181b61781eaf" providerId="AD" clId="Web-{13E27EBC-D1C2-C9A9-406E-AF242C3B2712}" dt="2026-05-20T15:50:13.391" v="107"/>
          <ac:picMkLst>
            <pc:docMk/>
            <pc:sldMk cId="3763309627" sldId="571"/>
            <ac:picMk id="7" creationId="{35AFEDF5-B0EA-14B8-827A-3AB97E75CCAC}"/>
          </ac:picMkLst>
        </pc:picChg>
        <pc:picChg chg="add mod">
          <ac:chgData name="Letícia Fernanda de Oliveira Custódio" userId="S::leticia.custodio@senado.leg.br::c27f3e25-8a9c-43cb-bcea-181b61781eaf" providerId="AD" clId="Web-{13E27EBC-D1C2-C9A9-406E-AF242C3B2712}" dt="2026-05-20T15:57:51.156" v="283" actId="14100"/>
          <ac:picMkLst>
            <pc:docMk/>
            <pc:sldMk cId="3763309627" sldId="571"/>
            <ac:picMk id="9" creationId="{520C1AFD-99DF-D1A5-5A6B-ABC405BB212C}"/>
          </ac:picMkLst>
        </pc:picChg>
      </pc:sldChg>
    </pc:docChg>
  </pc:docChgLst>
  <pc:docChgLst>
    <pc:chgData name="Stella Maria Vaz Valadares Chervenski" userId="1a9190d1-9982-454d-8d4c-c3cfc5c63bd8" providerId="ADAL" clId="{05F8C597-7648-4BBF-A7FD-4C382D8C8968}"/>
    <pc:docChg chg="custSel addSld modSld">
      <pc:chgData name="Stella Maria Vaz Valadares Chervenski" userId="1a9190d1-9982-454d-8d4c-c3cfc5c63bd8" providerId="ADAL" clId="{05F8C597-7648-4BBF-A7FD-4C382D8C8968}" dt="2026-05-20T01:43:34.611" v="39" actId="1076"/>
      <pc:docMkLst>
        <pc:docMk/>
      </pc:docMkLst>
      <pc:sldChg chg="addSp delSp modSp add mod modClrScheme chgLayout">
        <pc:chgData name="Stella Maria Vaz Valadares Chervenski" userId="1a9190d1-9982-454d-8d4c-c3cfc5c63bd8" providerId="ADAL" clId="{05F8C597-7648-4BBF-A7FD-4C382D8C8968}" dt="2026-05-20T01:43:34.611" v="39" actId="1076"/>
        <pc:sldMkLst>
          <pc:docMk/>
          <pc:sldMk cId="1833744897" sldId="569"/>
        </pc:sldMkLst>
        <pc:spChg chg="add mod ord">
          <ac:chgData name="Stella Maria Vaz Valadares Chervenski" userId="1a9190d1-9982-454d-8d4c-c3cfc5c63bd8" providerId="ADAL" clId="{05F8C597-7648-4BBF-A7FD-4C382D8C8968}" dt="2026-05-20T01:43:18.513" v="34" actId="700"/>
          <ac:spMkLst>
            <pc:docMk/>
            <pc:sldMk cId="1833744897" sldId="569"/>
            <ac:spMk id="2" creationId="{2F756994-DA38-2DC6-D423-1706E8B80A55}"/>
          </ac:spMkLst>
        </pc:spChg>
        <pc:spChg chg="add del mod ord">
          <ac:chgData name="Stella Maria Vaz Valadares Chervenski" userId="1a9190d1-9982-454d-8d4c-c3cfc5c63bd8" providerId="ADAL" clId="{05F8C597-7648-4BBF-A7FD-4C382D8C8968}" dt="2026-05-20T01:42:40.452" v="2" actId="478"/>
          <ac:spMkLst>
            <pc:docMk/>
            <pc:sldMk cId="1833744897" sldId="569"/>
            <ac:spMk id="3" creationId="{977EAD97-B39B-9801-0E13-9DEF2E62EE80}"/>
          </ac:spMkLst>
        </pc:spChg>
        <pc:spChg chg="add del mod ord">
          <ac:chgData name="Stella Maria Vaz Valadares Chervenski" userId="1a9190d1-9982-454d-8d4c-c3cfc5c63bd8" providerId="ADAL" clId="{05F8C597-7648-4BBF-A7FD-4C382D8C8968}" dt="2026-05-20T01:43:22.815" v="35" actId="478"/>
          <ac:spMkLst>
            <pc:docMk/>
            <pc:sldMk cId="1833744897" sldId="569"/>
            <ac:spMk id="4" creationId="{D9E0F5B1-813C-2BC4-B4D0-CA372B8D9760}"/>
          </ac:spMkLst>
        </pc:spChg>
        <pc:spChg chg="del">
          <ac:chgData name="Stella Maria Vaz Valadares Chervenski" userId="1a9190d1-9982-454d-8d4c-c3cfc5c63bd8" providerId="ADAL" clId="{05F8C597-7648-4BBF-A7FD-4C382D8C8968}" dt="2026-05-20T01:43:26.641" v="36" actId="478"/>
          <ac:spMkLst>
            <pc:docMk/>
            <pc:sldMk cId="1833744897" sldId="569"/>
            <ac:spMk id="11" creationId="{F73A528F-AFB6-0BEA-563A-E36CC70B6B2E}"/>
          </ac:spMkLst>
        </pc:spChg>
        <pc:spChg chg="del">
          <ac:chgData name="Stella Maria Vaz Valadares Chervenski" userId="1a9190d1-9982-454d-8d4c-c3cfc5c63bd8" providerId="ADAL" clId="{05F8C597-7648-4BBF-A7FD-4C382D8C8968}" dt="2026-05-20T01:42:45.871" v="4" actId="478"/>
          <ac:spMkLst>
            <pc:docMk/>
            <pc:sldMk cId="1833744897" sldId="569"/>
            <ac:spMk id="12" creationId="{BE9541BD-9A72-EF80-7FA0-D7F9ECDDE02B}"/>
          </ac:spMkLst>
        </pc:spChg>
        <pc:spChg chg="del">
          <ac:chgData name="Stella Maria Vaz Valadares Chervenski" userId="1a9190d1-9982-454d-8d4c-c3cfc5c63bd8" providerId="ADAL" clId="{05F8C597-7648-4BBF-A7FD-4C382D8C8968}" dt="2026-05-20T01:42:43.185" v="3" actId="478"/>
          <ac:spMkLst>
            <pc:docMk/>
            <pc:sldMk cId="1833744897" sldId="569"/>
            <ac:spMk id="13" creationId="{57B64BEE-072D-5718-804E-4FFBADC3C275}"/>
          </ac:spMkLst>
        </pc:spChg>
        <pc:picChg chg="add mod">
          <ac:chgData name="Stella Maria Vaz Valadares Chervenski" userId="1a9190d1-9982-454d-8d4c-c3cfc5c63bd8" providerId="ADAL" clId="{05F8C597-7648-4BBF-A7FD-4C382D8C8968}" dt="2026-05-20T01:43:34.611" v="39" actId="1076"/>
          <ac:picMkLst>
            <pc:docMk/>
            <pc:sldMk cId="1833744897" sldId="569"/>
            <ac:picMk id="1026" creationId="{9FB285F1-B866-319D-6C38-0B5E2BC5F5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B5262-6263-416F-A306-C5FC7C2271E1}" type="datetimeFigureOut">
              <a:t>20/05/2026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B4979-9C21-4A22-8082-DCC9C703992F}" type="slidenum">
              <a:t>‹nº›</a:t>
            </a:fld>
            <a:endParaRPr lang="pt-BR"/>
          </a:p>
        </p:txBody>
      </p:sp>
    </p:spTree>
    <p:extLst>
      <p:ext uri="{BB962C8B-B14F-4D97-AF65-F5344CB8AC3E}">
        <p14:creationId xmlns:p14="http://schemas.microsoft.com/office/powerpoint/2010/main" val="35819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D3D2-3578-8E64-7894-55550F10461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2FB1B2E-2702-DF80-DF1D-BF1843DB055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2B46ED9-1C3F-9EFC-7F17-F1263EFFC376}"/>
              </a:ext>
            </a:extLst>
          </p:cNvPr>
          <p:cNvSpPr>
            <a:spLocks noGrp="1"/>
          </p:cNvSpPr>
          <p:nvPr>
            <p:ph type="body" idx="1"/>
          </p:nvPr>
        </p:nvSpPr>
        <p:spPr/>
        <p:txBody>
          <a:bodyPr/>
          <a:lstStyle/>
          <a:p>
            <a:r>
              <a:rPr lang="en-US" err="1"/>
              <a:t>Também</a:t>
            </a:r>
            <a:r>
              <a:rPr lang="en-US"/>
              <a:t> </a:t>
            </a:r>
            <a:r>
              <a:rPr lang="en-US" err="1"/>
              <a:t>preciamos</a:t>
            </a:r>
            <a:r>
              <a:rPr lang="en-US"/>
              <a:t> </a:t>
            </a:r>
            <a:r>
              <a:rPr lang="en-US" err="1"/>
              <a:t>destacar</a:t>
            </a:r>
            <a:r>
              <a:rPr lang="en-US"/>
              <a:t> as </a:t>
            </a:r>
            <a:r>
              <a:rPr lang="en-US" err="1"/>
              <a:t>publicações</a:t>
            </a:r>
            <a:r>
              <a:rPr lang="en-US"/>
              <a:t> do </a:t>
            </a:r>
            <a:r>
              <a:rPr lang="en-US" err="1"/>
              <a:t>Senado</a:t>
            </a:r>
            <a:r>
              <a:rPr lang="en-US"/>
              <a:t> Federal, </a:t>
            </a:r>
            <a:r>
              <a:rPr lang="en-US" err="1"/>
              <a:t>que</a:t>
            </a:r>
            <a:r>
              <a:rPr lang="en-US"/>
              <a:t> </a:t>
            </a:r>
            <a:r>
              <a:rPr lang="en-US" err="1"/>
              <a:t>estão</a:t>
            </a:r>
            <a:r>
              <a:rPr lang="en-US"/>
              <a:t> </a:t>
            </a:r>
            <a:r>
              <a:rPr lang="en-US" err="1"/>
              <a:t>dispníves</a:t>
            </a:r>
            <a:r>
              <a:rPr lang="en-US"/>
              <a:t> </a:t>
            </a:r>
            <a:r>
              <a:rPr lang="en-US" err="1"/>
              <a:t>na</a:t>
            </a:r>
            <a:r>
              <a:rPr lang="en-US"/>
              <a:t> Biblioteca Digital do </a:t>
            </a:r>
            <a:r>
              <a:rPr lang="en-US" err="1"/>
              <a:t>Senado</a:t>
            </a:r>
            <a:r>
              <a:rPr lang="en-US"/>
              <a:t>,</a:t>
            </a:r>
            <a:br>
              <a:rPr lang="en-US">
                <a:cs typeface="+mn-lt"/>
              </a:rPr>
            </a:br>
            <a:r>
              <a:rPr lang="en-US"/>
              <a:t>As </a:t>
            </a:r>
            <a:r>
              <a:rPr lang="en-US" err="1"/>
              <a:t>publicações</a:t>
            </a:r>
            <a:r>
              <a:rPr lang="en-US"/>
              <a:t> </a:t>
            </a:r>
            <a:r>
              <a:rPr lang="en-US" err="1"/>
              <a:t>também</a:t>
            </a:r>
            <a:r>
              <a:rPr lang="en-US"/>
              <a:t> </a:t>
            </a:r>
            <a:r>
              <a:rPr lang="en-US" err="1"/>
              <a:t>cumprem</a:t>
            </a:r>
            <a:r>
              <a:rPr lang="en-US"/>
              <a:t> </a:t>
            </a:r>
            <a:r>
              <a:rPr lang="en-US" err="1"/>
              <a:t>uma</a:t>
            </a:r>
            <a:r>
              <a:rPr lang="en-US"/>
              <a:t> </a:t>
            </a:r>
            <a:r>
              <a:rPr lang="en-US" err="1"/>
              <a:t>função</a:t>
            </a:r>
            <a:r>
              <a:rPr lang="en-US"/>
              <a:t> </a:t>
            </a:r>
            <a:r>
              <a:rPr lang="en-US" err="1"/>
              <a:t>importante</a:t>
            </a:r>
            <a:r>
              <a:rPr lang="en-US"/>
              <a:t> de </a:t>
            </a:r>
            <a:r>
              <a:rPr lang="en-US" b="1" err="1"/>
              <a:t>formação</a:t>
            </a:r>
            <a:r>
              <a:rPr lang="en-US" b="1"/>
              <a:t> </a:t>
            </a:r>
            <a:r>
              <a:rPr lang="en-US" b="1" err="1"/>
              <a:t>continuada</a:t>
            </a:r>
            <a:r>
              <a:rPr lang="en-US"/>
              <a:t>, </a:t>
            </a:r>
            <a:r>
              <a:rPr lang="en-US" err="1"/>
              <a:t>ao</a:t>
            </a:r>
            <a:r>
              <a:rPr lang="en-US"/>
              <a:t> </a:t>
            </a:r>
            <a:r>
              <a:rPr lang="en-US" err="1"/>
              <a:t>oferecer</a:t>
            </a:r>
            <a:r>
              <a:rPr lang="en-US"/>
              <a:t> </a:t>
            </a:r>
            <a:r>
              <a:rPr lang="en-US" err="1"/>
              <a:t>fundamentos</a:t>
            </a:r>
            <a:r>
              <a:rPr lang="en-US"/>
              <a:t> </a:t>
            </a:r>
            <a:r>
              <a:rPr lang="en-US" err="1"/>
              <a:t>conceituais</a:t>
            </a:r>
            <a:r>
              <a:rPr lang="en-US"/>
              <a:t>, </a:t>
            </a:r>
            <a:r>
              <a:rPr lang="en-US" err="1"/>
              <a:t>diagnósticos</a:t>
            </a:r>
            <a:r>
              <a:rPr lang="en-US"/>
              <a:t> e </a:t>
            </a:r>
            <a:r>
              <a:rPr lang="en-US" err="1"/>
              <a:t>marcos</a:t>
            </a:r>
            <a:r>
              <a:rPr lang="en-US"/>
              <a:t> </a:t>
            </a:r>
            <a:r>
              <a:rPr lang="en-US" err="1"/>
              <a:t>normativos</a:t>
            </a:r>
            <a:r>
              <a:rPr lang="en-US"/>
              <a:t> </a:t>
            </a:r>
            <a:r>
              <a:rPr lang="en-US" err="1"/>
              <a:t>que</a:t>
            </a:r>
            <a:r>
              <a:rPr lang="en-US"/>
              <a:t> </a:t>
            </a:r>
            <a:r>
              <a:rPr lang="en-US" err="1"/>
              <a:t>qualificam</a:t>
            </a:r>
            <a:r>
              <a:rPr lang="en-US"/>
              <a:t> o debate </a:t>
            </a:r>
            <a:r>
              <a:rPr lang="en-US" err="1"/>
              <a:t>sobre</a:t>
            </a:r>
            <a:r>
              <a:rPr lang="en-US"/>
              <a:t> </a:t>
            </a:r>
            <a:r>
              <a:rPr lang="en-US" err="1"/>
              <a:t>diversidade</a:t>
            </a:r>
            <a:r>
              <a:rPr lang="en-US"/>
              <a:t>, </a:t>
            </a:r>
            <a:r>
              <a:rPr lang="en-US" err="1"/>
              <a:t>equidade</a:t>
            </a:r>
            <a:r>
              <a:rPr lang="en-US"/>
              <a:t> e </a:t>
            </a:r>
            <a:r>
              <a:rPr lang="en-US" err="1"/>
              <a:t>inclusão</a:t>
            </a:r>
            <a:r>
              <a:rPr lang="en-US"/>
              <a:t> no </a:t>
            </a:r>
            <a:r>
              <a:rPr lang="en-US" err="1"/>
              <a:t>serviço</a:t>
            </a:r>
            <a:r>
              <a:rPr lang="en-US"/>
              <a:t> </a:t>
            </a:r>
            <a:r>
              <a:rPr lang="en-US" err="1"/>
              <a:t>público</a:t>
            </a:r>
            <a:r>
              <a:rPr lang="en-US"/>
              <a:t>. AS PUBLICAÇÕES </a:t>
            </a:r>
            <a:r>
              <a:rPr lang="en-US" err="1"/>
              <a:t>nos</a:t>
            </a:r>
            <a:r>
              <a:rPr lang="en-US"/>
              <a:t> </a:t>
            </a:r>
            <a:r>
              <a:rPr lang="en-US" err="1"/>
              <a:t>ajudam</a:t>
            </a:r>
            <a:r>
              <a:rPr lang="en-US"/>
              <a:t> a </a:t>
            </a:r>
            <a:r>
              <a:rPr lang="en-US" err="1"/>
              <a:t>construirmos</a:t>
            </a:r>
            <a:r>
              <a:rPr lang="en-US"/>
              <a:t> </a:t>
            </a:r>
            <a:r>
              <a:rPr lang="en-US" err="1"/>
              <a:t>outras</a:t>
            </a:r>
            <a:r>
              <a:rPr lang="en-US"/>
              <a:t> </a:t>
            </a:r>
            <a:r>
              <a:rPr lang="en-US" err="1"/>
              <a:t>lentes</a:t>
            </a:r>
            <a:r>
              <a:rPr lang="en-US"/>
              <a:t> para </a:t>
            </a:r>
            <a:r>
              <a:rPr lang="en-US" err="1"/>
              <a:t>exergar</a:t>
            </a:r>
            <a:r>
              <a:rPr lang="en-US"/>
              <a:t> o </a:t>
            </a:r>
            <a:r>
              <a:rPr lang="en-US" err="1"/>
              <a:t>mundo</a:t>
            </a:r>
            <a:r>
              <a:rPr lang="en-US"/>
              <a:t>.</a:t>
            </a:r>
            <a:endParaRPr lang="en-US">
              <a:ea typeface="Calibri"/>
              <a:cs typeface="Calibri"/>
            </a:endParaRPr>
          </a:p>
          <a:p>
            <a:r>
              <a:rPr lang="en-US"/>
              <a:t>Por </a:t>
            </a:r>
            <a:r>
              <a:rPr lang="en-US" err="1"/>
              <a:t>fim</a:t>
            </a:r>
            <a:r>
              <a:rPr lang="en-US"/>
              <a:t>, </a:t>
            </a:r>
            <a:r>
              <a:rPr lang="en-US" err="1"/>
              <a:t>ao</a:t>
            </a:r>
            <a:r>
              <a:rPr lang="en-US"/>
              <a:t> </a:t>
            </a:r>
            <a:r>
              <a:rPr lang="en-US" err="1"/>
              <a:t>disponibilizar</a:t>
            </a:r>
            <a:r>
              <a:rPr lang="en-US"/>
              <a:t> esses </a:t>
            </a:r>
            <a:r>
              <a:rPr lang="en-US" err="1"/>
              <a:t>conteúdos</a:t>
            </a:r>
            <a:r>
              <a:rPr lang="en-US"/>
              <a:t> </a:t>
            </a:r>
            <a:r>
              <a:rPr lang="en-US" err="1"/>
              <a:t>em</a:t>
            </a:r>
            <a:r>
              <a:rPr lang="en-US"/>
              <a:t> </a:t>
            </a:r>
            <a:r>
              <a:rPr lang="en-US" err="1"/>
              <a:t>ambiente</a:t>
            </a:r>
            <a:r>
              <a:rPr lang="en-US"/>
              <a:t> </a:t>
            </a:r>
            <a:r>
              <a:rPr lang="en-US" err="1"/>
              <a:t>público</a:t>
            </a:r>
            <a:r>
              <a:rPr lang="en-US"/>
              <a:t> e </a:t>
            </a:r>
            <a:r>
              <a:rPr lang="en-US" err="1"/>
              <a:t>institucional</a:t>
            </a:r>
            <a:r>
              <a:rPr lang="en-US"/>
              <a:t>, </a:t>
            </a:r>
            <a:r>
              <a:rPr lang="en-US" err="1"/>
              <a:t>ampliamos</a:t>
            </a:r>
            <a:r>
              <a:rPr lang="en-US"/>
              <a:t> o </a:t>
            </a:r>
            <a:r>
              <a:rPr lang="en-US" err="1"/>
              <a:t>acesso</a:t>
            </a:r>
            <a:r>
              <a:rPr lang="en-US"/>
              <a:t> à </a:t>
            </a:r>
            <a:r>
              <a:rPr lang="en-US" err="1"/>
              <a:t>informação</a:t>
            </a:r>
            <a:r>
              <a:rPr lang="en-US"/>
              <a:t> e </a:t>
            </a:r>
            <a:r>
              <a:rPr lang="en-US" err="1"/>
              <a:t>reforçamos</a:t>
            </a:r>
            <a:r>
              <a:rPr lang="en-US"/>
              <a:t> o </a:t>
            </a:r>
            <a:r>
              <a:rPr lang="en-US" err="1"/>
              <a:t>ompromisso</a:t>
            </a:r>
            <a:r>
              <a:rPr lang="en-US"/>
              <a:t> com a </a:t>
            </a:r>
            <a:r>
              <a:rPr lang="en-US" err="1"/>
              <a:t>trnsformação</a:t>
            </a:r>
            <a:r>
              <a:rPr lang="en-US"/>
              <a:t> cultural </a:t>
            </a:r>
            <a:r>
              <a:rPr lang="en-US" err="1"/>
              <a:t>necessária</a:t>
            </a:r>
            <a:r>
              <a:rPr lang="en-US"/>
              <a:t> para </a:t>
            </a:r>
            <a:r>
              <a:rPr lang="en-US" err="1"/>
              <a:t>alcançarmos</a:t>
            </a:r>
            <a:r>
              <a:rPr lang="en-US"/>
              <a:t> a </a:t>
            </a:r>
            <a:r>
              <a:rPr lang="en-US" err="1"/>
              <a:t>equidad.e</a:t>
            </a:r>
            <a:r>
              <a:rPr lang="en-US"/>
              <a:t> </a:t>
            </a:r>
            <a:endParaRPr lang="en-US">
              <a:ea typeface="Calibri"/>
              <a:cs typeface="Calibri"/>
            </a:endParaRPr>
          </a:p>
          <a:p>
            <a:endParaRPr lang="en-US"/>
          </a:p>
        </p:txBody>
      </p:sp>
      <p:sp>
        <p:nvSpPr>
          <p:cNvPr id="4" name="Espaço Reservado para Número de Slide 3">
            <a:extLst>
              <a:ext uri="{FF2B5EF4-FFF2-40B4-BE49-F238E27FC236}">
                <a16:creationId xmlns:a16="http://schemas.microsoft.com/office/drawing/2014/main" id="{82F139F2-8C46-458C-7A0F-DC6E01118F4C}"/>
              </a:ext>
            </a:extLst>
          </p:cNvPr>
          <p:cNvSpPr>
            <a:spLocks noGrp="1"/>
          </p:cNvSpPr>
          <p:nvPr>
            <p:ph type="sldNum" sz="quarter" idx="5"/>
          </p:nvPr>
        </p:nvSpPr>
        <p:spPr/>
        <p:txBody>
          <a:bodyPr/>
          <a:lstStyle/>
          <a:p>
            <a:fld id="{E0DF1D99-1888-4863-B073-A489FCB230DC}" type="slidenum">
              <a:rPr lang="pt-BR" smtClean="0"/>
              <a:t>5</a:t>
            </a:fld>
            <a:endParaRPr lang="pt-BR"/>
          </a:p>
        </p:txBody>
      </p:sp>
    </p:spTree>
    <p:extLst>
      <p:ext uri="{BB962C8B-B14F-4D97-AF65-F5344CB8AC3E}">
        <p14:creationId xmlns:p14="http://schemas.microsoft.com/office/powerpoint/2010/main" val="206764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AA3E-316B-1D03-C531-8F96F1A359C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1B46346-E1DE-80F9-0B4F-88D1B95EEEF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457F082-1B81-326C-0636-0D9EE14DD64E}"/>
              </a:ext>
            </a:extLst>
          </p:cNvPr>
          <p:cNvSpPr>
            <a:spLocks noGrp="1"/>
          </p:cNvSpPr>
          <p:nvPr>
            <p:ph type="body" idx="1"/>
          </p:nvPr>
        </p:nvSpPr>
        <p:spPr/>
        <p:txBody>
          <a:bodyPr/>
          <a:lstStyle/>
          <a:p>
            <a:r>
              <a:rPr lang="en-US" err="1"/>
              <a:t>Também</a:t>
            </a:r>
            <a:r>
              <a:rPr lang="en-US"/>
              <a:t> </a:t>
            </a:r>
            <a:r>
              <a:rPr lang="en-US" err="1"/>
              <a:t>preciamos</a:t>
            </a:r>
            <a:r>
              <a:rPr lang="en-US"/>
              <a:t> </a:t>
            </a:r>
            <a:r>
              <a:rPr lang="en-US" err="1"/>
              <a:t>destacar</a:t>
            </a:r>
            <a:r>
              <a:rPr lang="en-US"/>
              <a:t> as </a:t>
            </a:r>
            <a:r>
              <a:rPr lang="en-US" err="1"/>
              <a:t>publicações</a:t>
            </a:r>
            <a:r>
              <a:rPr lang="en-US"/>
              <a:t> do </a:t>
            </a:r>
            <a:r>
              <a:rPr lang="en-US" err="1"/>
              <a:t>Senado</a:t>
            </a:r>
            <a:r>
              <a:rPr lang="en-US"/>
              <a:t> Federal, </a:t>
            </a:r>
            <a:r>
              <a:rPr lang="en-US" err="1"/>
              <a:t>que</a:t>
            </a:r>
            <a:r>
              <a:rPr lang="en-US"/>
              <a:t> </a:t>
            </a:r>
            <a:r>
              <a:rPr lang="en-US" err="1"/>
              <a:t>estão</a:t>
            </a:r>
            <a:r>
              <a:rPr lang="en-US"/>
              <a:t> </a:t>
            </a:r>
            <a:r>
              <a:rPr lang="en-US" err="1"/>
              <a:t>dispníves</a:t>
            </a:r>
            <a:r>
              <a:rPr lang="en-US"/>
              <a:t> </a:t>
            </a:r>
            <a:r>
              <a:rPr lang="en-US" err="1"/>
              <a:t>na</a:t>
            </a:r>
            <a:r>
              <a:rPr lang="en-US"/>
              <a:t> Biblioteca Digital do </a:t>
            </a:r>
            <a:r>
              <a:rPr lang="en-US" err="1"/>
              <a:t>Senado</a:t>
            </a:r>
            <a:r>
              <a:rPr lang="en-US"/>
              <a:t>,</a:t>
            </a:r>
            <a:br>
              <a:rPr lang="en-US">
                <a:cs typeface="+mn-lt"/>
              </a:rPr>
            </a:br>
            <a:r>
              <a:rPr lang="en-US"/>
              <a:t>As </a:t>
            </a:r>
            <a:r>
              <a:rPr lang="en-US" err="1"/>
              <a:t>publicações</a:t>
            </a:r>
            <a:r>
              <a:rPr lang="en-US"/>
              <a:t> </a:t>
            </a:r>
            <a:r>
              <a:rPr lang="en-US" err="1"/>
              <a:t>também</a:t>
            </a:r>
            <a:r>
              <a:rPr lang="en-US"/>
              <a:t> </a:t>
            </a:r>
            <a:r>
              <a:rPr lang="en-US" err="1"/>
              <a:t>cumprem</a:t>
            </a:r>
            <a:r>
              <a:rPr lang="en-US"/>
              <a:t> </a:t>
            </a:r>
            <a:r>
              <a:rPr lang="en-US" err="1"/>
              <a:t>uma</a:t>
            </a:r>
            <a:r>
              <a:rPr lang="en-US"/>
              <a:t> </a:t>
            </a:r>
            <a:r>
              <a:rPr lang="en-US" err="1"/>
              <a:t>função</a:t>
            </a:r>
            <a:r>
              <a:rPr lang="en-US"/>
              <a:t> </a:t>
            </a:r>
            <a:r>
              <a:rPr lang="en-US" err="1"/>
              <a:t>importante</a:t>
            </a:r>
            <a:r>
              <a:rPr lang="en-US"/>
              <a:t> de </a:t>
            </a:r>
            <a:r>
              <a:rPr lang="en-US" b="1" err="1"/>
              <a:t>formação</a:t>
            </a:r>
            <a:r>
              <a:rPr lang="en-US" b="1"/>
              <a:t> </a:t>
            </a:r>
            <a:r>
              <a:rPr lang="en-US" b="1" err="1"/>
              <a:t>continuada</a:t>
            </a:r>
            <a:r>
              <a:rPr lang="en-US"/>
              <a:t>, </a:t>
            </a:r>
            <a:r>
              <a:rPr lang="en-US" err="1"/>
              <a:t>ao</a:t>
            </a:r>
            <a:r>
              <a:rPr lang="en-US"/>
              <a:t> </a:t>
            </a:r>
            <a:r>
              <a:rPr lang="en-US" err="1"/>
              <a:t>oferecer</a:t>
            </a:r>
            <a:r>
              <a:rPr lang="en-US"/>
              <a:t> </a:t>
            </a:r>
            <a:r>
              <a:rPr lang="en-US" err="1"/>
              <a:t>fundamentos</a:t>
            </a:r>
            <a:r>
              <a:rPr lang="en-US"/>
              <a:t> </a:t>
            </a:r>
            <a:r>
              <a:rPr lang="en-US" err="1"/>
              <a:t>conceituais</a:t>
            </a:r>
            <a:r>
              <a:rPr lang="en-US"/>
              <a:t>, </a:t>
            </a:r>
            <a:r>
              <a:rPr lang="en-US" err="1"/>
              <a:t>diagnósticos</a:t>
            </a:r>
            <a:r>
              <a:rPr lang="en-US"/>
              <a:t> e </a:t>
            </a:r>
            <a:r>
              <a:rPr lang="en-US" err="1"/>
              <a:t>marcos</a:t>
            </a:r>
            <a:r>
              <a:rPr lang="en-US"/>
              <a:t> </a:t>
            </a:r>
            <a:r>
              <a:rPr lang="en-US" err="1"/>
              <a:t>normativos</a:t>
            </a:r>
            <a:r>
              <a:rPr lang="en-US"/>
              <a:t> </a:t>
            </a:r>
            <a:r>
              <a:rPr lang="en-US" err="1"/>
              <a:t>que</a:t>
            </a:r>
            <a:r>
              <a:rPr lang="en-US"/>
              <a:t> </a:t>
            </a:r>
            <a:r>
              <a:rPr lang="en-US" err="1"/>
              <a:t>qualificam</a:t>
            </a:r>
            <a:r>
              <a:rPr lang="en-US"/>
              <a:t> o debate </a:t>
            </a:r>
            <a:r>
              <a:rPr lang="en-US" err="1"/>
              <a:t>sobre</a:t>
            </a:r>
            <a:r>
              <a:rPr lang="en-US"/>
              <a:t> </a:t>
            </a:r>
            <a:r>
              <a:rPr lang="en-US" err="1"/>
              <a:t>diversidade</a:t>
            </a:r>
            <a:r>
              <a:rPr lang="en-US"/>
              <a:t>, </a:t>
            </a:r>
            <a:r>
              <a:rPr lang="en-US" err="1"/>
              <a:t>equidade</a:t>
            </a:r>
            <a:r>
              <a:rPr lang="en-US"/>
              <a:t> e </a:t>
            </a:r>
            <a:r>
              <a:rPr lang="en-US" err="1"/>
              <a:t>inclusão</a:t>
            </a:r>
            <a:r>
              <a:rPr lang="en-US"/>
              <a:t> no </a:t>
            </a:r>
            <a:r>
              <a:rPr lang="en-US" err="1"/>
              <a:t>serviço</a:t>
            </a:r>
            <a:r>
              <a:rPr lang="en-US"/>
              <a:t> </a:t>
            </a:r>
            <a:r>
              <a:rPr lang="en-US" err="1"/>
              <a:t>público</a:t>
            </a:r>
            <a:r>
              <a:rPr lang="en-US"/>
              <a:t>. AS PUBLICAÇÕES </a:t>
            </a:r>
            <a:r>
              <a:rPr lang="en-US" err="1"/>
              <a:t>nos</a:t>
            </a:r>
            <a:r>
              <a:rPr lang="en-US"/>
              <a:t> </a:t>
            </a:r>
            <a:r>
              <a:rPr lang="en-US" err="1"/>
              <a:t>ajudam</a:t>
            </a:r>
            <a:r>
              <a:rPr lang="en-US"/>
              <a:t> a </a:t>
            </a:r>
            <a:r>
              <a:rPr lang="en-US" err="1"/>
              <a:t>construirmos</a:t>
            </a:r>
            <a:r>
              <a:rPr lang="en-US"/>
              <a:t> </a:t>
            </a:r>
            <a:r>
              <a:rPr lang="en-US" err="1"/>
              <a:t>outras</a:t>
            </a:r>
            <a:r>
              <a:rPr lang="en-US"/>
              <a:t> </a:t>
            </a:r>
            <a:r>
              <a:rPr lang="en-US" err="1"/>
              <a:t>lentes</a:t>
            </a:r>
            <a:r>
              <a:rPr lang="en-US"/>
              <a:t> para </a:t>
            </a:r>
            <a:r>
              <a:rPr lang="en-US" err="1"/>
              <a:t>exergar</a:t>
            </a:r>
            <a:r>
              <a:rPr lang="en-US"/>
              <a:t> o </a:t>
            </a:r>
            <a:r>
              <a:rPr lang="en-US" err="1"/>
              <a:t>mundo</a:t>
            </a:r>
            <a:r>
              <a:rPr lang="en-US"/>
              <a:t>.</a:t>
            </a:r>
            <a:endParaRPr lang="en-US">
              <a:ea typeface="Calibri"/>
              <a:cs typeface="Calibri"/>
            </a:endParaRPr>
          </a:p>
          <a:p>
            <a:r>
              <a:rPr lang="en-US"/>
              <a:t>Por </a:t>
            </a:r>
            <a:r>
              <a:rPr lang="en-US" err="1"/>
              <a:t>fim</a:t>
            </a:r>
            <a:r>
              <a:rPr lang="en-US"/>
              <a:t>, </a:t>
            </a:r>
            <a:r>
              <a:rPr lang="en-US" err="1"/>
              <a:t>ao</a:t>
            </a:r>
            <a:r>
              <a:rPr lang="en-US"/>
              <a:t> </a:t>
            </a:r>
            <a:r>
              <a:rPr lang="en-US" err="1"/>
              <a:t>disponibilizar</a:t>
            </a:r>
            <a:r>
              <a:rPr lang="en-US"/>
              <a:t> esses </a:t>
            </a:r>
            <a:r>
              <a:rPr lang="en-US" err="1"/>
              <a:t>conteúdos</a:t>
            </a:r>
            <a:r>
              <a:rPr lang="en-US"/>
              <a:t> </a:t>
            </a:r>
            <a:r>
              <a:rPr lang="en-US" err="1"/>
              <a:t>em</a:t>
            </a:r>
            <a:r>
              <a:rPr lang="en-US"/>
              <a:t> </a:t>
            </a:r>
            <a:r>
              <a:rPr lang="en-US" err="1"/>
              <a:t>ambiente</a:t>
            </a:r>
            <a:r>
              <a:rPr lang="en-US"/>
              <a:t> </a:t>
            </a:r>
            <a:r>
              <a:rPr lang="en-US" err="1"/>
              <a:t>público</a:t>
            </a:r>
            <a:r>
              <a:rPr lang="en-US"/>
              <a:t> e </a:t>
            </a:r>
            <a:r>
              <a:rPr lang="en-US" err="1"/>
              <a:t>institucional</a:t>
            </a:r>
            <a:r>
              <a:rPr lang="en-US"/>
              <a:t>, </a:t>
            </a:r>
            <a:r>
              <a:rPr lang="en-US" err="1"/>
              <a:t>ampliamos</a:t>
            </a:r>
            <a:r>
              <a:rPr lang="en-US"/>
              <a:t> o </a:t>
            </a:r>
            <a:r>
              <a:rPr lang="en-US" err="1"/>
              <a:t>acesso</a:t>
            </a:r>
            <a:r>
              <a:rPr lang="en-US"/>
              <a:t> à </a:t>
            </a:r>
            <a:r>
              <a:rPr lang="en-US" err="1"/>
              <a:t>informação</a:t>
            </a:r>
            <a:r>
              <a:rPr lang="en-US"/>
              <a:t> e </a:t>
            </a:r>
            <a:r>
              <a:rPr lang="en-US" err="1"/>
              <a:t>reforçamos</a:t>
            </a:r>
            <a:r>
              <a:rPr lang="en-US"/>
              <a:t> o </a:t>
            </a:r>
            <a:r>
              <a:rPr lang="en-US" err="1"/>
              <a:t>ompromisso</a:t>
            </a:r>
            <a:r>
              <a:rPr lang="en-US"/>
              <a:t> com a </a:t>
            </a:r>
            <a:r>
              <a:rPr lang="en-US" err="1"/>
              <a:t>trnsformação</a:t>
            </a:r>
            <a:r>
              <a:rPr lang="en-US"/>
              <a:t> cultural </a:t>
            </a:r>
            <a:r>
              <a:rPr lang="en-US" err="1"/>
              <a:t>necessária</a:t>
            </a:r>
            <a:r>
              <a:rPr lang="en-US"/>
              <a:t> para </a:t>
            </a:r>
            <a:r>
              <a:rPr lang="en-US" err="1"/>
              <a:t>alcançarmos</a:t>
            </a:r>
            <a:r>
              <a:rPr lang="en-US"/>
              <a:t> a </a:t>
            </a:r>
            <a:r>
              <a:rPr lang="en-US" err="1"/>
              <a:t>equidad.e</a:t>
            </a:r>
            <a:r>
              <a:rPr lang="en-US"/>
              <a:t> </a:t>
            </a:r>
            <a:endParaRPr lang="en-US">
              <a:ea typeface="Calibri"/>
              <a:cs typeface="Calibri"/>
            </a:endParaRPr>
          </a:p>
          <a:p>
            <a:endParaRPr lang="en-US"/>
          </a:p>
        </p:txBody>
      </p:sp>
      <p:sp>
        <p:nvSpPr>
          <p:cNvPr id="4" name="Espaço Reservado para Número de Slide 3">
            <a:extLst>
              <a:ext uri="{FF2B5EF4-FFF2-40B4-BE49-F238E27FC236}">
                <a16:creationId xmlns:a16="http://schemas.microsoft.com/office/drawing/2014/main" id="{BA0A78EC-CEE9-6838-B9F0-653439CF385B}"/>
              </a:ext>
            </a:extLst>
          </p:cNvPr>
          <p:cNvSpPr>
            <a:spLocks noGrp="1"/>
          </p:cNvSpPr>
          <p:nvPr>
            <p:ph type="sldNum" sz="quarter" idx="5"/>
          </p:nvPr>
        </p:nvSpPr>
        <p:spPr/>
        <p:txBody>
          <a:bodyPr/>
          <a:lstStyle/>
          <a:p>
            <a:fld id="{E0DF1D99-1888-4863-B073-A489FCB230DC}" type="slidenum">
              <a:rPr lang="pt-BR" smtClean="0"/>
              <a:t>25</a:t>
            </a:fld>
            <a:endParaRPr lang="pt-BR"/>
          </a:p>
        </p:txBody>
      </p:sp>
    </p:spTree>
    <p:extLst>
      <p:ext uri="{BB962C8B-B14F-4D97-AF65-F5344CB8AC3E}">
        <p14:creationId xmlns:p14="http://schemas.microsoft.com/office/powerpoint/2010/main" val="3488788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8DB7E-AE60-9C5B-B1C3-92E11521DB5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FBF1387-04EE-235E-0586-1CA7C5FFBE8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371F6B2-BE29-6D16-6179-F22BEC412270}"/>
              </a:ext>
            </a:extLst>
          </p:cNvPr>
          <p:cNvSpPr>
            <a:spLocks noGrp="1"/>
          </p:cNvSpPr>
          <p:nvPr>
            <p:ph type="body" idx="1"/>
          </p:nvPr>
        </p:nvSpPr>
        <p:spPr/>
        <p:txBody>
          <a:bodyPr/>
          <a:lstStyle/>
          <a:p>
            <a:r>
              <a:rPr lang="en-US" err="1"/>
              <a:t>Também</a:t>
            </a:r>
            <a:r>
              <a:rPr lang="en-US"/>
              <a:t> </a:t>
            </a:r>
            <a:r>
              <a:rPr lang="en-US" err="1"/>
              <a:t>preciamos</a:t>
            </a:r>
            <a:r>
              <a:rPr lang="en-US"/>
              <a:t> </a:t>
            </a:r>
            <a:r>
              <a:rPr lang="en-US" err="1"/>
              <a:t>destacar</a:t>
            </a:r>
            <a:r>
              <a:rPr lang="en-US"/>
              <a:t> as </a:t>
            </a:r>
            <a:r>
              <a:rPr lang="en-US" err="1"/>
              <a:t>publicações</a:t>
            </a:r>
            <a:r>
              <a:rPr lang="en-US"/>
              <a:t> do </a:t>
            </a:r>
            <a:r>
              <a:rPr lang="en-US" err="1"/>
              <a:t>Senado</a:t>
            </a:r>
            <a:r>
              <a:rPr lang="en-US"/>
              <a:t> Federal, </a:t>
            </a:r>
            <a:r>
              <a:rPr lang="en-US" err="1"/>
              <a:t>que</a:t>
            </a:r>
            <a:r>
              <a:rPr lang="en-US"/>
              <a:t> </a:t>
            </a:r>
            <a:r>
              <a:rPr lang="en-US" err="1"/>
              <a:t>estão</a:t>
            </a:r>
            <a:r>
              <a:rPr lang="en-US"/>
              <a:t> </a:t>
            </a:r>
            <a:r>
              <a:rPr lang="en-US" err="1"/>
              <a:t>dispníves</a:t>
            </a:r>
            <a:r>
              <a:rPr lang="en-US"/>
              <a:t> </a:t>
            </a:r>
            <a:r>
              <a:rPr lang="en-US" err="1"/>
              <a:t>na</a:t>
            </a:r>
            <a:r>
              <a:rPr lang="en-US"/>
              <a:t> Biblioteca Digital do </a:t>
            </a:r>
            <a:r>
              <a:rPr lang="en-US" err="1"/>
              <a:t>Senado</a:t>
            </a:r>
            <a:r>
              <a:rPr lang="en-US"/>
              <a:t>,</a:t>
            </a:r>
            <a:br>
              <a:rPr lang="en-US">
                <a:cs typeface="+mn-lt"/>
              </a:rPr>
            </a:br>
            <a:r>
              <a:rPr lang="en-US"/>
              <a:t>As </a:t>
            </a:r>
            <a:r>
              <a:rPr lang="en-US" err="1"/>
              <a:t>publicações</a:t>
            </a:r>
            <a:r>
              <a:rPr lang="en-US"/>
              <a:t> </a:t>
            </a:r>
            <a:r>
              <a:rPr lang="en-US" err="1"/>
              <a:t>também</a:t>
            </a:r>
            <a:r>
              <a:rPr lang="en-US"/>
              <a:t> </a:t>
            </a:r>
            <a:r>
              <a:rPr lang="en-US" err="1"/>
              <a:t>cumprem</a:t>
            </a:r>
            <a:r>
              <a:rPr lang="en-US"/>
              <a:t> </a:t>
            </a:r>
            <a:r>
              <a:rPr lang="en-US" err="1"/>
              <a:t>uma</a:t>
            </a:r>
            <a:r>
              <a:rPr lang="en-US"/>
              <a:t> </a:t>
            </a:r>
            <a:r>
              <a:rPr lang="en-US" err="1"/>
              <a:t>função</a:t>
            </a:r>
            <a:r>
              <a:rPr lang="en-US"/>
              <a:t> </a:t>
            </a:r>
            <a:r>
              <a:rPr lang="en-US" err="1"/>
              <a:t>importante</a:t>
            </a:r>
            <a:r>
              <a:rPr lang="en-US"/>
              <a:t> de </a:t>
            </a:r>
            <a:r>
              <a:rPr lang="en-US" b="1" err="1"/>
              <a:t>formação</a:t>
            </a:r>
            <a:r>
              <a:rPr lang="en-US" b="1"/>
              <a:t> </a:t>
            </a:r>
            <a:r>
              <a:rPr lang="en-US" b="1" err="1"/>
              <a:t>continuada</a:t>
            </a:r>
            <a:r>
              <a:rPr lang="en-US"/>
              <a:t>, </a:t>
            </a:r>
            <a:r>
              <a:rPr lang="en-US" err="1"/>
              <a:t>ao</a:t>
            </a:r>
            <a:r>
              <a:rPr lang="en-US"/>
              <a:t> </a:t>
            </a:r>
            <a:r>
              <a:rPr lang="en-US" err="1"/>
              <a:t>oferecer</a:t>
            </a:r>
            <a:r>
              <a:rPr lang="en-US"/>
              <a:t> </a:t>
            </a:r>
            <a:r>
              <a:rPr lang="en-US" err="1"/>
              <a:t>fundamentos</a:t>
            </a:r>
            <a:r>
              <a:rPr lang="en-US"/>
              <a:t> </a:t>
            </a:r>
            <a:r>
              <a:rPr lang="en-US" err="1"/>
              <a:t>conceituais</a:t>
            </a:r>
            <a:r>
              <a:rPr lang="en-US"/>
              <a:t>, </a:t>
            </a:r>
            <a:r>
              <a:rPr lang="en-US" err="1"/>
              <a:t>diagnósticos</a:t>
            </a:r>
            <a:r>
              <a:rPr lang="en-US"/>
              <a:t> e </a:t>
            </a:r>
            <a:r>
              <a:rPr lang="en-US" err="1"/>
              <a:t>marcos</a:t>
            </a:r>
            <a:r>
              <a:rPr lang="en-US"/>
              <a:t> </a:t>
            </a:r>
            <a:r>
              <a:rPr lang="en-US" err="1"/>
              <a:t>normativos</a:t>
            </a:r>
            <a:r>
              <a:rPr lang="en-US"/>
              <a:t> </a:t>
            </a:r>
            <a:r>
              <a:rPr lang="en-US" err="1"/>
              <a:t>que</a:t>
            </a:r>
            <a:r>
              <a:rPr lang="en-US"/>
              <a:t> </a:t>
            </a:r>
            <a:r>
              <a:rPr lang="en-US" err="1"/>
              <a:t>qualificam</a:t>
            </a:r>
            <a:r>
              <a:rPr lang="en-US"/>
              <a:t> o debate </a:t>
            </a:r>
            <a:r>
              <a:rPr lang="en-US" err="1"/>
              <a:t>sobre</a:t>
            </a:r>
            <a:r>
              <a:rPr lang="en-US"/>
              <a:t> </a:t>
            </a:r>
            <a:r>
              <a:rPr lang="en-US" err="1"/>
              <a:t>diversidade</a:t>
            </a:r>
            <a:r>
              <a:rPr lang="en-US"/>
              <a:t>, </a:t>
            </a:r>
            <a:r>
              <a:rPr lang="en-US" err="1"/>
              <a:t>equidade</a:t>
            </a:r>
            <a:r>
              <a:rPr lang="en-US"/>
              <a:t> e </a:t>
            </a:r>
            <a:r>
              <a:rPr lang="en-US" err="1"/>
              <a:t>inclusão</a:t>
            </a:r>
            <a:r>
              <a:rPr lang="en-US"/>
              <a:t> no </a:t>
            </a:r>
            <a:r>
              <a:rPr lang="en-US" err="1"/>
              <a:t>serviço</a:t>
            </a:r>
            <a:r>
              <a:rPr lang="en-US"/>
              <a:t> </a:t>
            </a:r>
            <a:r>
              <a:rPr lang="en-US" err="1"/>
              <a:t>público</a:t>
            </a:r>
            <a:r>
              <a:rPr lang="en-US"/>
              <a:t>. AS PUBLICAÇÕES </a:t>
            </a:r>
            <a:r>
              <a:rPr lang="en-US" err="1"/>
              <a:t>nos</a:t>
            </a:r>
            <a:r>
              <a:rPr lang="en-US"/>
              <a:t> </a:t>
            </a:r>
            <a:r>
              <a:rPr lang="en-US" err="1"/>
              <a:t>ajudam</a:t>
            </a:r>
            <a:r>
              <a:rPr lang="en-US"/>
              <a:t> a </a:t>
            </a:r>
            <a:r>
              <a:rPr lang="en-US" err="1"/>
              <a:t>construirmos</a:t>
            </a:r>
            <a:r>
              <a:rPr lang="en-US"/>
              <a:t> </a:t>
            </a:r>
            <a:r>
              <a:rPr lang="en-US" err="1"/>
              <a:t>outras</a:t>
            </a:r>
            <a:r>
              <a:rPr lang="en-US"/>
              <a:t> </a:t>
            </a:r>
            <a:r>
              <a:rPr lang="en-US" err="1"/>
              <a:t>lentes</a:t>
            </a:r>
            <a:r>
              <a:rPr lang="en-US"/>
              <a:t> para </a:t>
            </a:r>
            <a:r>
              <a:rPr lang="en-US" err="1"/>
              <a:t>exergar</a:t>
            </a:r>
            <a:r>
              <a:rPr lang="en-US"/>
              <a:t> o </a:t>
            </a:r>
            <a:r>
              <a:rPr lang="en-US" err="1"/>
              <a:t>mundo</a:t>
            </a:r>
            <a:r>
              <a:rPr lang="en-US"/>
              <a:t>.</a:t>
            </a:r>
            <a:endParaRPr lang="en-US">
              <a:ea typeface="Calibri"/>
              <a:cs typeface="Calibri"/>
            </a:endParaRPr>
          </a:p>
          <a:p>
            <a:r>
              <a:rPr lang="en-US"/>
              <a:t>Por </a:t>
            </a:r>
            <a:r>
              <a:rPr lang="en-US" err="1"/>
              <a:t>fim</a:t>
            </a:r>
            <a:r>
              <a:rPr lang="en-US"/>
              <a:t>, </a:t>
            </a:r>
            <a:r>
              <a:rPr lang="en-US" err="1"/>
              <a:t>ao</a:t>
            </a:r>
            <a:r>
              <a:rPr lang="en-US"/>
              <a:t> </a:t>
            </a:r>
            <a:r>
              <a:rPr lang="en-US" err="1"/>
              <a:t>disponibilizar</a:t>
            </a:r>
            <a:r>
              <a:rPr lang="en-US"/>
              <a:t> esses </a:t>
            </a:r>
            <a:r>
              <a:rPr lang="en-US" err="1"/>
              <a:t>conteúdos</a:t>
            </a:r>
            <a:r>
              <a:rPr lang="en-US"/>
              <a:t> </a:t>
            </a:r>
            <a:r>
              <a:rPr lang="en-US" err="1"/>
              <a:t>em</a:t>
            </a:r>
            <a:r>
              <a:rPr lang="en-US"/>
              <a:t> </a:t>
            </a:r>
            <a:r>
              <a:rPr lang="en-US" err="1"/>
              <a:t>ambiente</a:t>
            </a:r>
            <a:r>
              <a:rPr lang="en-US"/>
              <a:t> </a:t>
            </a:r>
            <a:r>
              <a:rPr lang="en-US" err="1"/>
              <a:t>público</a:t>
            </a:r>
            <a:r>
              <a:rPr lang="en-US"/>
              <a:t> e </a:t>
            </a:r>
            <a:r>
              <a:rPr lang="en-US" err="1"/>
              <a:t>institucional</a:t>
            </a:r>
            <a:r>
              <a:rPr lang="en-US"/>
              <a:t>, </a:t>
            </a:r>
            <a:r>
              <a:rPr lang="en-US" err="1"/>
              <a:t>ampliamos</a:t>
            </a:r>
            <a:r>
              <a:rPr lang="en-US"/>
              <a:t> o </a:t>
            </a:r>
            <a:r>
              <a:rPr lang="en-US" err="1"/>
              <a:t>acesso</a:t>
            </a:r>
            <a:r>
              <a:rPr lang="en-US"/>
              <a:t> à </a:t>
            </a:r>
            <a:r>
              <a:rPr lang="en-US" err="1"/>
              <a:t>informação</a:t>
            </a:r>
            <a:r>
              <a:rPr lang="en-US"/>
              <a:t> e </a:t>
            </a:r>
            <a:r>
              <a:rPr lang="en-US" err="1"/>
              <a:t>reforçamos</a:t>
            </a:r>
            <a:r>
              <a:rPr lang="en-US"/>
              <a:t> o </a:t>
            </a:r>
            <a:r>
              <a:rPr lang="en-US" err="1"/>
              <a:t>ompromisso</a:t>
            </a:r>
            <a:r>
              <a:rPr lang="en-US"/>
              <a:t> com a </a:t>
            </a:r>
            <a:r>
              <a:rPr lang="en-US" err="1"/>
              <a:t>trnsformação</a:t>
            </a:r>
            <a:r>
              <a:rPr lang="en-US"/>
              <a:t> cultural </a:t>
            </a:r>
            <a:r>
              <a:rPr lang="en-US" err="1"/>
              <a:t>necessária</a:t>
            </a:r>
            <a:r>
              <a:rPr lang="en-US"/>
              <a:t> para </a:t>
            </a:r>
            <a:r>
              <a:rPr lang="en-US" err="1"/>
              <a:t>alcançarmos</a:t>
            </a:r>
            <a:r>
              <a:rPr lang="en-US"/>
              <a:t> a </a:t>
            </a:r>
            <a:r>
              <a:rPr lang="en-US" err="1"/>
              <a:t>equidad.e</a:t>
            </a:r>
            <a:r>
              <a:rPr lang="en-US"/>
              <a:t> </a:t>
            </a:r>
            <a:endParaRPr lang="en-US">
              <a:ea typeface="Calibri"/>
              <a:cs typeface="Calibri"/>
            </a:endParaRPr>
          </a:p>
          <a:p>
            <a:endParaRPr lang="en-US"/>
          </a:p>
        </p:txBody>
      </p:sp>
      <p:sp>
        <p:nvSpPr>
          <p:cNvPr id="4" name="Espaço Reservado para Número de Slide 3">
            <a:extLst>
              <a:ext uri="{FF2B5EF4-FFF2-40B4-BE49-F238E27FC236}">
                <a16:creationId xmlns:a16="http://schemas.microsoft.com/office/drawing/2014/main" id="{F42D71EB-F88B-F517-29B0-4E29B3C1A465}"/>
              </a:ext>
            </a:extLst>
          </p:cNvPr>
          <p:cNvSpPr>
            <a:spLocks noGrp="1"/>
          </p:cNvSpPr>
          <p:nvPr>
            <p:ph type="sldNum" sz="quarter" idx="5"/>
          </p:nvPr>
        </p:nvSpPr>
        <p:spPr/>
        <p:txBody>
          <a:bodyPr/>
          <a:lstStyle/>
          <a:p>
            <a:fld id="{E0DF1D99-1888-4863-B073-A489FCB230DC}" type="slidenum">
              <a:rPr lang="pt-BR" smtClean="0"/>
              <a:t>26</a:t>
            </a:fld>
            <a:endParaRPr lang="pt-BR"/>
          </a:p>
        </p:txBody>
      </p:sp>
    </p:spTree>
    <p:extLst>
      <p:ext uri="{BB962C8B-B14F-4D97-AF65-F5344CB8AC3E}">
        <p14:creationId xmlns:p14="http://schemas.microsoft.com/office/powerpoint/2010/main" val="61839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29304-66F6-DDA4-DDA3-102A1D0A052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051D485-5B8F-C41A-DDEE-1C3D7C3C316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467CF9A-C7ED-C79E-9773-D6DA98D781E8}"/>
              </a:ext>
            </a:extLst>
          </p:cNvPr>
          <p:cNvSpPr>
            <a:spLocks noGrp="1"/>
          </p:cNvSpPr>
          <p:nvPr>
            <p:ph type="body" idx="1"/>
          </p:nvPr>
        </p:nvSpPr>
        <p:spPr/>
        <p:txBody>
          <a:bodyPr/>
          <a:lstStyle/>
          <a:p>
            <a:r>
              <a:rPr lang="en-US" err="1"/>
              <a:t>Também</a:t>
            </a:r>
            <a:r>
              <a:rPr lang="en-US"/>
              <a:t> </a:t>
            </a:r>
            <a:r>
              <a:rPr lang="en-US" err="1"/>
              <a:t>preciamos</a:t>
            </a:r>
            <a:r>
              <a:rPr lang="en-US"/>
              <a:t> </a:t>
            </a:r>
            <a:r>
              <a:rPr lang="en-US" err="1"/>
              <a:t>destacar</a:t>
            </a:r>
            <a:r>
              <a:rPr lang="en-US"/>
              <a:t> as </a:t>
            </a:r>
            <a:r>
              <a:rPr lang="en-US" err="1"/>
              <a:t>publicações</a:t>
            </a:r>
            <a:r>
              <a:rPr lang="en-US"/>
              <a:t> do </a:t>
            </a:r>
            <a:r>
              <a:rPr lang="en-US" err="1"/>
              <a:t>Senado</a:t>
            </a:r>
            <a:r>
              <a:rPr lang="en-US"/>
              <a:t> Federal, </a:t>
            </a:r>
            <a:r>
              <a:rPr lang="en-US" err="1"/>
              <a:t>que</a:t>
            </a:r>
            <a:r>
              <a:rPr lang="en-US"/>
              <a:t> </a:t>
            </a:r>
            <a:r>
              <a:rPr lang="en-US" err="1"/>
              <a:t>estão</a:t>
            </a:r>
            <a:r>
              <a:rPr lang="en-US"/>
              <a:t> </a:t>
            </a:r>
            <a:r>
              <a:rPr lang="en-US" err="1"/>
              <a:t>dispníves</a:t>
            </a:r>
            <a:r>
              <a:rPr lang="en-US"/>
              <a:t> </a:t>
            </a:r>
            <a:r>
              <a:rPr lang="en-US" err="1"/>
              <a:t>na</a:t>
            </a:r>
            <a:r>
              <a:rPr lang="en-US"/>
              <a:t> Biblioteca Digital do </a:t>
            </a:r>
            <a:r>
              <a:rPr lang="en-US" err="1"/>
              <a:t>Senado</a:t>
            </a:r>
            <a:r>
              <a:rPr lang="en-US"/>
              <a:t>,</a:t>
            </a:r>
            <a:br>
              <a:rPr lang="en-US">
                <a:cs typeface="+mn-lt"/>
              </a:rPr>
            </a:br>
            <a:r>
              <a:rPr lang="en-US"/>
              <a:t>As </a:t>
            </a:r>
            <a:r>
              <a:rPr lang="en-US" err="1"/>
              <a:t>publicações</a:t>
            </a:r>
            <a:r>
              <a:rPr lang="en-US"/>
              <a:t> </a:t>
            </a:r>
            <a:r>
              <a:rPr lang="en-US" err="1"/>
              <a:t>também</a:t>
            </a:r>
            <a:r>
              <a:rPr lang="en-US"/>
              <a:t> </a:t>
            </a:r>
            <a:r>
              <a:rPr lang="en-US" err="1"/>
              <a:t>cumprem</a:t>
            </a:r>
            <a:r>
              <a:rPr lang="en-US"/>
              <a:t> </a:t>
            </a:r>
            <a:r>
              <a:rPr lang="en-US" err="1"/>
              <a:t>uma</a:t>
            </a:r>
            <a:r>
              <a:rPr lang="en-US"/>
              <a:t> </a:t>
            </a:r>
            <a:r>
              <a:rPr lang="en-US" err="1"/>
              <a:t>função</a:t>
            </a:r>
            <a:r>
              <a:rPr lang="en-US"/>
              <a:t> </a:t>
            </a:r>
            <a:r>
              <a:rPr lang="en-US" err="1"/>
              <a:t>importante</a:t>
            </a:r>
            <a:r>
              <a:rPr lang="en-US"/>
              <a:t> de </a:t>
            </a:r>
            <a:r>
              <a:rPr lang="en-US" b="1" err="1"/>
              <a:t>formação</a:t>
            </a:r>
            <a:r>
              <a:rPr lang="en-US" b="1"/>
              <a:t> </a:t>
            </a:r>
            <a:r>
              <a:rPr lang="en-US" b="1" err="1"/>
              <a:t>continuada</a:t>
            </a:r>
            <a:r>
              <a:rPr lang="en-US"/>
              <a:t>, </a:t>
            </a:r>
            <a:r>
              <a:rPr lang="en-US" err="1"/>
              <a:t>ao</a:t>
            </a:r>
            <a:r>
              <a:rPr lang="en-US"/>
              <a:t> </a:t>
            </a:r>
            <a:r>
              <a:rPr lang="en-US" err="1"/>
              <a:t>oferecer</a:t>
            </a:r>
            <a:r>
              <a:rPr lang="en-US"/>
              <a:t> </a:t>
            </a:r>
            <a:r>
              <a:rPr lang="en-US" err="1"/>
              <a:t>fundamentos</a:t>
            </a:r>
            <a:r>
              <a:rPr lang="en-US"/>
              <a:t> </a:t>
            </a:r>
            <a:r>
              <a:rPr lang="en-US" err="1"/>
              <a:t>conceituais</a:t>
            </a:r>
            <a:r>
              <a:rPr lang="en-US"/>
              <a:t>, </a:t>
            </a:r>
            <a:r>
              <a:rPr lang="en-US" err="1"/>
              <a:t>diagnósticos</a:t>
            </a:r>
            <a:r>
              <a:rPr lang="en-US"/>
              <a:t> e </a:t>
            </a:r>
            <a:r>
              <a:rPr lang="en-US" err="1"/>
              <a:t>marcos</a:t>
            </a:r>
            <a:r>
              <a:rPr lang="en-US"/>
              <a:t> </a:t>
            </a:r>
            <a:r>
              <a:rPr lang="en-US" err="1"/>
              <a:t>normativos</a:t>
            </a:r>
            <a:r>
              <a:rPr lang="en-US"/>
              <a:t> </a:t>
            </a:r>
            <a:r>
              <a:rPr lang="en-US" err="1"/>
              <a:t>que</a:t>
            </a:r>
            <a:r>
              <a:rPr lang="en-US"/>
              <a:t> </a:t>
            </a:r>
            <a:r>
              <a:rPr lang="en-US" err="1"/>
              <a:t>qualificam</a:t>
            </a:r>
            <a:r>
              <a:rPr lang="en-US"/>
              <a:t> o debate </a:t>
            </a:r>
            <a:r>
              <a:rPr lang="en-US" err="1"/>
              <a:t>sobre</a:t>
            </a:r>
            <a:r>
              <a:rPr lang="en-US"/>
              <a:t> </a:t>
            </a:r>
            <a:r>
              <a:rPr lang="en-US" err="1"/>
              <a:t>diversidade</a:t>
            </a:r>
            <a:r>
              <a:rPr lang="en-US"/>
              <a:t>, </a:t>
            </a:r>
            <a:r>
              <a:rPr lang="en-US" err="1"/>
              <a:t>equidade</a:t>
            </a:r>
            <a:r>
              <a:rPr lang="en-US"/>
              <a:t> e </a:t>
            </a:r>
            <a:r>
              <a:rPr lang="en-US" err="1"/>
              <a:t>inclusão</a:t>
            </a:r>
            <a:r>
              <a:rPr lang="en-US"/>
              <a:t> no </a:t>
            </a:r>
            <a:r>
              <a:rPr lang="en-US" err="1"/>
              <a:t>serviço</a:t>
            </a:r>
            <a:r>
              <a:rPr lang="en-US"/>
              <a:t> </a:t>
            </a:r>
            <a:r>
              <a:rPr lang="en-US" err="1"/>
              <a:t>público</a:t>
            </a:r>
            <a:r>
              <a:rPr lang="en-US"/>
              <a:t>. AS PUBLICAÇÕES </a:t>
            </a:r>
            <a:r>
              <a:rPr lang="en-US" err="1"/>
              <a:t>nos</a:t>
            </a:r>
            <a:r>
              <a:rPr lang="en-US"/>
              <a:t> </a:t>
            </a:r>
            <a:r>
              <a:rPr lang="en-US" err="1"/>
              <a:t>ajudam</a:t>
            </a:r>
            <a:r>
              <a:rPr lang="en-US"/>
              <a:t> a </a:t>
            </a:r>
            <a:r>
              <a:rPr lang="en-US" err="1"/>
              <a:t>construirmos</a:t>
            </a:r>
            <a:r>
              <a:rPr lang="en-US"/>
              <a:t> </a:t>
            </a:r>
            <a:r>
              <a:rPr lang="en-US" err="1"/>
              <a:t>outras</a:t>
            </a:r>
            <a:r>
              <a:rPr lang="en-US"/>
              <a:t> </a:t>
            </a:r>
            <a:r>
              <a:rPr lang="en-US" err="1"/>
              <a:t>lentes</a:t>
            </a:r>
            <a:r>
              <a:rPr lang="en-US"/>
              <a:t> para </a:t>
            </a:r>
            <a:r>
              <a:rPr lang="en-US" err="1"/>
              <a:t>exergar</a:t>
            </a:r>
            <a:r>
              <a:rPr lang="en-US"/>
              <a:t> o </a:t>
            </a:r>
            <a:r>
              <a:rPr lang="en-US" err="1"/>
              <a:t>mundo</a:t>
            </a:r>
            <a:r>
              <a:rPr lang="en-US"/>
              <a:t>.</a:t>
            </a:r>
            <a:endParaRPr lang="en-US">
              <a:ea typeface="Calibri"/>
              <a:cs typeface="Calibri"/>
            </a:endParaRPr>
          </a:p>
          <a:p>
            <a:r>
              <a:rPr lang="en-US"/>
              <a:t>Por </a:t>
            </a:r>
            <a:r>
              <a:rPr lang="en-US" err="1"/>
              <a:t>fim</a:t>
            </a:r>
            <a:r>
              <a:rPr lang="en-US"/>
              <a:t>, </a:t>
            </a:r>
            <a:r>
              <a:rPr lang="en-US" err="1"/>
              <a:t>ao</a:t>
            </a:r>
            <a:r>
              <a:rPr lang="en-US"/>
              <a:t> </a:t>
            </a:r>
            <a:r>
              <a:rPr lang="en-US" err="1"/>
              <a:t>disponibilizar</a:t>
            </a:r>
            <a:r>
              <a:rPr lang="en-US"/>
              <a:t> esses </a:t>
            </a:r>
            <a:r>
              <a:rPr lang="en-US" err="1"/>
              <a:t>conteúdos</a:t>
            </a:r>
            <a:r>
              <a:rPr lang="en-US"/>
              <a:t> </a:t>
            </a:r>
            <a:r>
              <a:rPr lang="en-US" err="1"/>
              <a:t>em</a:t>
            </a:r>
            <a:r>
              <a:rPr lang="en-US"/>
              <a:t> </a:t>
            </a:r>
            <a:r>
              <a:rPr lang="en-US" err="1"/>
              <a:t>ambiente</a:t>
            </a:r>
            <a:r>
              <a:rPr lang="en-US"/>
              <a:t> </a:t>
            </a:r>
            <a:r>
              <a:rPr lang="en-US" err="1"/>
              <a:t>público</a:t>
            </a:r>
            <a:r>
              <a:rPr lang="en-US"/>
              <a:t> e </a:t>
            </a:r>
            <a:r>
              <a:rPr lang="en-US" err="1"/>
              <a:t>institucional</a:t>
            </a:r>
            <a:r>
              <a:rPr lang="en-US"/>
              <a:t>, </a:t>
            </a:r>
            <a:r>
              <a:rPr lang="en-US" err="1"/>
              <a:t>ampliamos</a:t>
            </a:r>
            <a:r>
              <a:rPr lang="en-US"/>
              <a:t> o </a:t>
            </a:r>
            <a:r>
              <a:rPr lang="en-US" err="1"/>
              <a:t>acesso</a:t>
            </a:r>
            <a:r>
              <a:rPr lang="en-US"/>
              <a:t> à </a:t>
            </a:r>
            <a:r>
              <a:rPr lang="en-US" err="1"/>
              <a:t>informação</a:t>
            </a:r>
            <a:r>
              <a:rPr lang="en-US"/>
              <a:t> e </a:t>
            </a:r>
            <a:r>
              <a:rPr lang="en-US" err="1"/>
              <a:t>reforçamos</a:t>
            </a:r>
            <a:r>
              <a:rPr lang="en-US"/>
              <a:t> o </a:t>
            </a:r>
            <a:r>
              <a:rPr lang="en-US" err="1"/>
              <a:t>ompromisso</a:t>
            </a:r>
            <a:r>
              <a:rPr lang="en-US"/>
              <a:t> com a </a:t>
            </a:r>
            <a:r>
              <a:rPr lang="en-US" err="1"/>
              <a:t>trnsformação</a:t>
            </a:r>
            <a:r>
              <a:rPr lang="en-US"/>
              <a:t> cultural </a:t>
            </a:r>
            <a:r>
              <a:rPr lang="en-US" err="1"/>
              <a:t>necessária</a:t>
            </a:r>
            <a:r>
              <a:rPr lang="en-US"/>
              <a:t> para </a:t>
            </a:r>
            <a:r>
              <a:rPr lang="en-US" err="1"/>
              <a:t>alcançarmos</a:t>
            </a:r>
            <a:r>
              <a:rPr lang="en-US"/>
              <a:t> a </a:t>
            </a:r>
            <a:r>
              <a:rPr lang="en-US" err="1"/>
              <a:t>equidad.e</a:t>
            </a:r>
            <a:r>
              <a:rPr lang="en-US"/>
              <a:t> </a:t>
            </a:r>
            <a:endParaRPr lang="en-US">
              <a:ea typeface="Calibri"/>
              <a:cs typeface="Calibri"/>
            </a:endParaRPr>
          </a:p>
          <a:p>
            <a:endParaRPr lang="en-US"/>
          </a:p>
        </p:txBody>
      </p:sp>
      <p:sp>
        <p:nvSpPr>
          <p:cNvPr id="4" name="Espaço Reservado para Número de Slide 3">
            <a:extLst>
              <a:ext uri="{FF2B5EF4-FFF2-40B4-BE49-F238E27FC236}">
                <a16:creationId xmlns:a16="http://schemas.microsoft.com/office/drawing/2014/main" id="{7D5AE264-A2DE-C783-5B4A-95C3A82D7B5A}"/>
              </a:ext>
            </a:extLst>
          </p:cNvPr>
          <p:cNvSpPr>
            <a:spLocks noGrp="1"/>
          </p:cNvSpPr>
          <p:nvPr>
            <p:ph type="sldNum" sz="quarter" idx="5"/>
          </p:nvPr>
        </p:nvSpPr>
        <p:spPr/>
        <p:txBody>
          <a:bodyPr/>
          <a:lstStyle/>
          <a:p>
            <a:fld id="{E0DF1D99-1888-4863-B073-A489FCB230DC}" type="slidenum">
              <a:rPr lang="pt-BR" smtClean="0"/>
              <a:t>28</a:t>
            </a:fld>
            <a:endParaRPr lang="pt-BR"/>
          </a:p>
        </p:txBody>
      </p:sp>
    </p:spTree>
    <p:extLst>
      <p:ext uri="{BB962C8B-B14F-4D97-AF65-F5344CB8AC3E}">
        <p14:creationId xmlns:p14="http://schemas.microsoft.com/office/powerpoint/2010/main" val="3283744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14F9F-3949-3E3E-76A3-EA3EE8AC19B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78FDA8A-102E-DA7D-E2A4-1523C38419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7B56A7-62BC-1E61-7678-6893B348BE15}"/>
              </a:ext>
            </a:extLst>
          </p:cNvPr>
          <p:cNvSpPr>
            <a:spLocks noGrp="1"/>
          </p:cNvSpPr>
          <p:nvPr>
            <p:ph type="body" idx="1"/>
          </p:nvPr>
        </p:nvSpPr>
        <p:spPr/>
        <p:txBody>
          <a:bodyPr/>
          <a:lstStyle/>
          <a:p>
            <a:r>
              <a:rPr lang="en-US">
                <a:solidFill>
                  <a:srgbClr val="333333"/>
                </a:solidFill>
                <a:highlight>
                  <a:srgbClr val="FFFFFF"/>
                </a:highlight>
              </a:rPr>
              <a:t> E o </a:t>
            </a:r>
            <a:r>
              <a:rPr lang="en-US" err="1">
                <a:solidFill>
                  <a:srgbClr val="333333"/>
                </a:solidFill>
                <a:highlight>
                  <a:srgbClr val="FFFFFF"/>
                </a:highlight>
              </a:rPr>
              <a:t>que</a:t>
            </a:r>
            <a:r>
              <a:rPr lang="en-US">
                <a:solidFill>
                  <a:srgbClr val="333333"/>
                </a:solidFill>
                <a:highlight>
                  <a:srgbClr val="FFFFFF"/>
                </a:highlight>
              </a:rPr>
              <a:t> </a:t>
            </a:r>
            <a:r>
              <a:rPr lang="en-US" err="1">
                <a:solidFill>
                  <a:srgbClr val="333333"/>
                </a:solidFill>
                <a:highlight>
                  <a:srgbClr val="FFFFFF"/>
                </a:highlight>
              </a:rPr>
              <a:t>acontece</a:t>
            </a:r>
            <a:r>
              <a:rPr lang="en-US">
                <a:solidFill>
                  <a:srgbClr val="333333"/>
                </a:solidFill>
                <a:highlight>
                  <a:srgbClr val="FFFFFF"/>
                </a:highlight>
              </a:rPr>
              <a:t> </a:t>
            </a:r>
            <a:r>
              <a:rPr lang="en-US" err="1">
                <a:solidFill>
                  <a:srgbClr val="333333"/>
                </a:solidFill>
                <a:highlight>
                  <a:srgbClr val="FFFFFF"/>
                </a:highlight>
              </a:rPr>
              <a:t>quando</a:t>
            </a:r>
            <a:r>
              <a:rPr lang="en-US">
                <a:solidFill>
                  <a:srgbClr val="333333"/>
                </a:solidFill>
                <a:highlight>
                  <a:srgbClr val="FFFFFF"/>
                </a:highlight>
              </a:rPr>
              <a:t> o </a:t>
            </a:r>
            <a:r>
              <a:rPr lang="en-US" err="1">
                <a:solidFill>
                  <a:srgbClr val="333333"/>
                </a:solidFill>
                <a:highlight>
                  <a:srgbClr val="FFFFFF"/>
                </a:highlight>
              </a:rPr>
              <a:t>serviço</a:t>
            </a:r>
            <a:r>
              <a:rPr lang="en-US">
                <a:solidFill>
                  <a:srgbClr val="333333"/>
                </a:solidFill>
                <a:highlight>
                  <a:srgbClr val="FFFFFF"/>
                </a:highlight>
              </a:rPr>
              <a:t> </a:t>
            </a:r>
            <a:r>
              <a:rPr lang="en-US" err="1">
                <a:solidFill>
                  <a:srgbClr val="333333"/>
                </a:solidFill>
                <a:highlight>
                  <a:srgbClr val="FFFFFF"/>
                </a:highlight>
              </a:rPr>
              <a:t>público</a:t>
            </a:r>
            <a:r>
              <a:rPr lang="en-US">
                <a:solidFill>
                  <a:srgbClr val="333333"/>
                </a:solidFill>
                <a:highlight>
                  <a:srgbClr val="FFFFFF"/>
                </a:highlight>
              </a:rPr>
              <a:t> </a:t>
            </a:r>
            <a:r>
              <a:rPr lang="en-US" err="1">
                <a:solidFill>
                  <a:srgbClr val="333333"/>
                </a:solidFill>
                <a:highlight>
                  <a:srgbClr val="FFFFFF"/>
                </a:highlight>
              </a:rPr>
              <a:t>retrata</a:t>
            </a:r>
            <a:r>
              <a:rPr lang="en-US">
                <a:solidFill>
                  <a:srgbClr val="333333"/>
                </a:solidFill>
                <a:highlight>
                  <a:srgbClr val="FFFFFF"/>
                </a:highlight>
              </a:rPr>
              <a:t> a </a:t>
            </a:r>
            <a:r>
              <a:rPr lang="en-US" err="1">
                <a:solidFill>
                  <a:srgbClr val="333333"/>
                </a:solidFill>
                <a:highlight>
                  <a:srgbClr val="FFFFFF"/>
                </a:highlight>
              </a:rPr>
              <a:t>demografia</a:t>
            </a:r>
            <a:r>
              <a:rPr lang="en-US">
                <a:solidFill>
                  <a:srgbClr val="333333"/>
                </a:solidFill>
                <a:highlight>
                  <a:srgbClr val="FFFFFF"/>
                </a:highlight>
              </a:rPr>
              <a:t> de </a:t>
            </a:r>
            <a:r>
              <a:rPr lang="en-US" err="1">
                <a:solidFill>
                  <a:srgbClr val="333333"/>
                </a:solidFill>
                <a:highlight>
                  <a:srgbClr val="FFFFFF"/>
                </a:highlight>
              </a:rPr>
              <a:t>uma</a:t>
            </a:r>
            <a:r>
              <a:rPr lang="en-US">
                <a:solidFill>
                  <a:srgbClr val="333333"/>
                </a:solidFill>
                <a:highlight>
                  <a:srgbClr val="FFFFFF"/>
                </a:highlight>
              </a:rPr>
              <a:t> </a:t>
            </a:r>
            <a:r>
              <a:rPr lang="en-US" err="1">
                <a:solidFill>
                  <a:srgbClr val="333333"/>
                </a:solidFill>
                <a:highlight>
                  <a:srgbClr val="FFFFFF"/>
                </a:highlight>
              </a:rPr>
              <a:t>população</a:t>
            </a:r>
            <a:r>
              <a:rPr lang="en-US">
                <a:solidFill>
                  <a:srgbClr val="333333"/>
                </a:solidFill>
                <a:highlight>
                  <a:srgbClr val="FFFFFF"/>
                </a:highlight>
              </a:rPr>
              <a:t> ? </a:t>
            </a:r>
            <a:r>
              <a:rPr lang="en-US" err="1">
                <a:solidFill>
                  <a:srgbClr val="333333"/>
                </a:solidFill>
                <a:highlight>
                  <a:srgbClr val="FFFFFF"/>
                </a:highlight>
              </a:rPr>
              <a:t>Falemos</a:t>
            </a:r>
            <a:r>
              <a:rPr lang="en-US">
                <a:solidFill>
                  <a:srgbClr val="333333"/>
                </a:solidFill>
                <a:highlight>
                  <a:srgbClr val="FFFFFF"/>
                </a:highlight>
              </a:rPr>
              <a:t> agora da </a:t>
            </a:r>
            <a:r>
              <a:rPr lang="en-US" err="1">
                <a:solidFill>
                  <a:srgbClr val="333333"/>
                </a:solidFill>
                <a:highlight>
                  <a:srgbClr val="FFFFFF"/>
                </a:highlight>
              </a:rPr>
              <a:t>burocracia</a:t>
            </a:r>
            <a:r>
              <a:rPr lang="en-US">
                <a:solidFill>
                  <a:srgbClr val="333333"/>
                </a:solidFill>
                <a:highlight>
                  <a:srgbClr val="FFFFFF"/>
                </a:highlight>
              </a:rPr>
              <a:t> </a:t>
            </a:r>
            <a:r>
              <a:rPr lang="en-US" err="1">
                <a:solidFill>
                  <a:srgbClr val="333333"/>
                </a:solidFill>
                <a:highlight>
                  <a:srgbClr val="FFFFFF"/>
                </a:highlight>
              </a:rPr>
              <a:t>representativa</a:t>
            </a:r>
            <a:r>
              <a:rPr lang="en-US">
                <a:solidFill>
                  <a:srgbClr val="333333"/>
                </a:solidFill>
                <a:highlight>
                  <a:srgbClr val="FFFFFF"/>
                </a:highlight>
              </a:rPr>
              <a:t>, </a:t>
            </a:r>
            <a:r>
              <a:rPr lang="en-US" err="1">
                <a:solidFill>
                  <a:srgbClr val="333333"/>
                </a:solidFill>
                <a:highlight>
                  <a:srgbClr val="FFFFFF"/>
                </a:highlight>
              </a:rPr>
              <a:t>que</a:t>
            </a:r>
            <a:r>
              <a:rPr lang="en-US">
                <a:solidFill>
                  <a:srgbClr val="333333"/>
                </a:solidFill>
                <a:highlight>
                  <a:srgbClr val="FFFFFF"/>
                </a:highlight>
              </a:rPr>
              <a:t> </a:t>
            </a:r>
            <a:r>
              <a:rPr lang="en-US" err="1">
                <a:solidFill>
                  <a:srgbClr val="333333"/>
                </a:solidFill>
                <a:highlight>
                  <a:srgbClr val="FFFFFF"/>
                </a:highlight>
              </a:rPr>
              <a:t>vem</a:t>
            </a:r>
            <a:r>
              <a:rPr lang="en-US">
                <a:solidFill>
                  <a:srgbClr val="333333"/>
                </a:solidFill>
                <a:highlight>
                  <a:srgbClr val="FFFFFF"/>
                </a:highlight>
              </a:rPr>
              <a:t> </a:t>
            </a:r>
            <a:r>
              <a:rPr lang="en-US" err="1">
                <a:solidFill>
                  <a:srgbClr val="333333"/>
                </a:solidFill>
                <a:highlight>
                  <a:srgbClr val="FFFFFF"/>
                </a:highlight>
              </a:rPr>
              <a:t>sendo</a:t>
            </a:r>
            <a:r>
              <a:rPr lang="en-US">
                <a:solidFill>
                  <a:srgbClr val="333333"/>
                </a:solidFill>
                <a:highlight>
                  <a:srgbClr val="FFFFFF"/>
                </a:highlight>
              </a:rPr>
              <a:t> </a:t>
            </a:r>
            <a:r>
              <a:rPr lang="en-US" err="1">
                <a:solidFill>
                  <a:srgbClr val="333333"/>
                </a:solidFill>
                <a:highlight>
                  <a:srgbClr val="FFFFFF"/>
                </a:highlight>
              </a:rPr>
              <a:t>estudada</a:t>
            </a:r>
            <a:r>
              <a:rPr lang="en-US">
                <a:solidFill>
                  <a:srgbClr val="333333"/>
                </a:solidFill>
                <a:highlight>
                  <a:srgbClr val="FFFFFF"/>
                </a:highlight>
              </a:rPr>
              <a:t> pela </a:t>
            </a:r>
            <a:r>
              <a:rPr lang="en-US" err="1">
                <a:solidFill>
                  <a:srgbClr val="333333"/>
                </a:solidFill>
                <a:highlight>
                  <a:srgbClr val="FFFFFF"/>
                </a:highlight>
              </a:rPr>
              <a:t>literatura</a:t>
            </a:r>
            <a:r>
              <a:rPr lang="en-US">
                <a:solidFill>
                  <a:srgbClr val="333333"/>
                </a:solidFill>
                <a:highlight>
                  <a:srgbClr val="FFFFFF"/>
                </a:highlight>
              </a:rPr>
              <a:t> </a:t>
            </a:r>
            <a:r>
              <a:rPr lang="en-US" err="1">
                <a:solidFill>
                  <a:srgbClr val="333333"/>
                </a:solidFill>
                <a:highlight>
                  <a:srgbClr val="FFFFFF"/>
                </a:highlight>
              </a:rPr>
              <a:t>desde</a:t>
            </a:r>
            <a:r>
              <a:rPr lang="en-US">
                <a:solidFill>
                  <a:srgbClr val="333333"/>
                </a:solidFill>
                <a:highlight>
                  <a:srgbClr val="FFFFFF"/>
                </a:highlight>
              </a:rPr>
              <a:t> a </a:t>
            </a:r>
            <a:r>
              <a:rPr lang="en-US" err="1">
                <a:solidFill>
                  <a:srgbClr val="333333"/>
                </a:solidFill>
                <a:highlight>
                  <a:srgbClr val="FFFFFF"/>
                </a:highlight>
              </a:rPr>
              <a:t>década</a:t>
            </a:r>
            <a:r>
              <a:rPr lang="en-US">
                <a:solidFill>
                  <a:srgbClr val="333333"/>
                </a:solidFill>
                <a:highlight>
                  <a:srgbClr val="FFFFFF"/>
                </a:highlight>
              </a:rPr>
              <a:t> de 1940, </a:t>
            </a:r>
            <a:r>
              <a:rPr lang="en-US" err="1">
                <a:solidFill>
                  <a:srgbClr val="333333"/>
                </a:solidFill>
                <a:highlight>
                  <a:srgbClr val="FFFFFF"/>
                </a:highlight>
              </a:rPr>
              <a:t>que</a:t>
            </a:r>
            <a:r>
              <a:rPr lang="en-US">
                <a:solidFill>
                  <a:srgbClr val="333333"/>
                </a:solidFill>
                <a:highlight>
                  <a:srgbClr val="FFFFFF"/>
                </a:highlight>
              </a:rPr>
              <a:t> </a:t>
            </a:r>
            <a:r>
              <a:rPr lang="en-US" err="1">
                <a:solidFill>
                  <a:srgbClr val="333333"/>
                </a:solidFill>
                <a:highlight>
                  <a:srgbClr val="FFFFFF"/>
                </a:highlight>
              </a:rPr>
              <a:t>basicamente</a:t>
            </a:r>
            <a:r>
              <a:rPr lang="en-US">
                <a:solidFill>
                  <a:srgbClr val="333333"/>
                </a:solidFill>
                <a:highlight>
                  <a:srgbClr val="FFFFFF"/>
                </a:highlight>
              </a:rPr>
              <a:t> </a:t>
            </a:r>
            <a:r>
              <a:rPr lang="en-US" err="1">
                <a:solidFill>
                  <a:srgbClr val="333333"/>
                </a:solidFill>
                <a:highlight>
                  <a:srgbClr val="FFFFFF"/>
                </a:highlight>
              </a:rPr>
              <a:t>noso</a:t>
            </a:r>
            <a:r>
              <a:rPr lang="en-US">
                <a:solidFill>
                  <a:srgbClr val="333333"/>
                </a:solidFill>
                <a:highlight>
                  <a:srgbClr val="FFFFFF"/>
                </a:highlight>
              </a:rPr>
              <a:t> </a:t>
            </a:r>
            <a:r>
              <a:rPr lang="en-US" err="1">
                <a:solidFill>
                  <a:srgbClr val="333333"/>
                </a:solidFill>
                <a:highlight>
                  <a:srgbClr val="FFFFFF"/>
                </a:highlight>
              </a:rPr>
              <a:t>lugar</a:t>
            </a:r>
            <a:r>
              <a:rPr lang="en-US">
                <a:solidFill>
                  <a:srgbClr val="333333"/>
                </a:solidFill>
                <a:highlight>
                  <a:srgbClr val="FFFFFF"/>
                </a:highlight>
              </a:rPr>
              <a:t> </a:t>
            </a:r>
            <a:r>
              <a:rPr lang="en-US" err="1">
                <a:solidFill>
                  <a:srgbClr val="333333"/>
                </a:solidFill>
                <a:highlight>
                  <a:srgbClr val="FFFFFF"/>
                </a:highlight>
              </a:rPr>
              <a:t>sociail</a:t>
            </a:r>
            <a:r>
              <a:rPr lang="en-US">
                <a:solidFill>
                  <a:srgbClr val="333333"/>
                </a:solidFill>
                <a:highlight>
                  <a:srgbClr val="FFFFFF"/>
                </a:highlight>
              </a:rPr>
              <a:t>, </a:t>
            </a:r>
            <a:r>
              <a:rPr lang="en-US" err="1">
                <a:solidFill>
                  <a:srgbClr val="333333"/>
                </a:solidFill>
                <a:highlight>
                  <a:srgbClr val="FFFFFF"/>
                </a:highlight>
              </a:rPr>
              <a:t>impacta</a:t>
            </a:r>
            <a:r>
              <a:rPr lang="en-US">
                <a:solidFill>
                  <a:srgbClr val="333333"/>
                </a:solidFill>
                <a:highlight>
                  <a:srgbClr val="FFFFFF"/>
                </a:highlight>
              </a:rPr>
              <a:t> </a:t>
            </a:r>
            <a:r>
              <a:rPr lang="en-US" err="1">
                <a:solidFill>
                  <a:srgbClr val="333333"/>
                </a:solidFill>
                <a:highlight>
                  <a:srgbClr val="FFFFFF"/>
                </a:highlight>
              </a:rPr>
              <a:t>nossa</a:t>
            </a:r>
            <a:r>
              <a:rPr lang="en-US">
                <a:solidFill>
                  <a:srgbClr val="333333"/>
                </a:solidFill>
                <a:highlight>
                  <a:srgbClr val="FFFFFF"/>
                </a:highlight>
              </a:rPr>
              <a:t> trajetoria no seviço publico</a:t>
            </a:r>
            <a:br>
              <a:rPr lang="en-US">
                <a:highlight>
                  <a:srgbClr val="FFFFFF"/>
                </a:highlight>
                <a:cs typeface="+mn-lt"/>
              </a:rPr>
            </a:br>
            <a:r>
              <a:rPr lang="en-US" err="1">
                <a:solidFill>
                  <a:srgbClr val="333333"/>
                </a:solidFill>
                <a:highlight>
                  <a:srgbClr val="FFFFFF"/>
                </a:highlight>
                <a:ea typeface="Calibri"/>
                <a:cs typeface="+mn-lt"/>
              </a:rPr>
              <a:t>hoje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burocracia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representativa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tem</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preocupação</a:t>
            </a:r>
            <a:r>
              <a:rPr lang="en-US">
                <a:solidFill>
                  <a:srgbClr val="333333"/>
                </a:solidFill>
                <a:highlight>
                  <a:srgbClr val="FFFFFF"/>
                </a:highlight>
                <a:ea typeface="Calibri"/>
                <a:cs typeface="+mn-lt"/>
              </a:rPr>
              <a:t> no modo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sreflter</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diversidade</a:t>
            </a:r>
            <a:r>
              <a:rPr lang="en-US">
                <a:solidFill>
                  <a:srgbClr val="333333"/>
                </a:solidFill>
                <a:highlight>
                  <a:srgbClr val="FFFFFF"/>
                </a:highlight>
                <a:ea typeface="Calibri"/>
                <a:cs typeface="+mn-lt"/>
              </a:rPr>
              <a:t> da </a:t>
            </a:r>
            <a:r>
              <a:rPr lang="en-US" err="1">
                <a:solidFill>
                  <a:srgbClr val="333333"/>
                </a:solidFill>
                <a:highlight>
                  <a:srgbClr val="FFFFFF"/>
                </a:highlight>
                <a:ea typeface="Calibri"/>
                <a:cs typeface="+mn-lt"/>
              </a:rPr>
              <a:t>população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partindo</a:t>
            </a:r>
            <a:r>
              <a:rPr lang="en-US">
                <a:solidFill>
                  <a:srgbClr val="333333"/>
                </a:solidFill>
                <a:highlight>
                  <a:srgbClr val="FFFFFF"/>
                </a:highlight>
                <a:ea typeface="Calibri"/>
                <a:cs typeface="+mn-lt"/>
              </a:rPr>
              <a:t> do </a:t>
            </a:r>
            <a:r>
              <a:rPr lang="en-US" err="1">
                <a:solidFill>
                  <a:srgbClr val="333333"/>
                </a:solidFill>
                <a:highlight>
                  <a:srgbClr val="FFFFFF"/>
                </a:highlight>
                <a:ea typeface="Calibri"/>
                <a:cs typeface="+mn-lt"/>
              </a:rPr>
              <a:t>reconhecimento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bagagem</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carremos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pelas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nossas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experiencias</a:t>
            </a:r>
            <a:r>
              <a:rPr lang="en-US">
                <a:solidFill>
                  <a:srgbClr val="333333"/>
                </a:solidFill>
                <a:highlight>
                  <a:srgbClr val="FFFFFF"/>
                </a:highlight>
                <a:ea typeface="Calibri"/>
                <a:cs typeface="+mn-lt"/>
              </a:rPr>
              <a:t> e </a:t>
            </a:r>
            <a:r>
              <a:rPr lang="en-US" err="1">
                <a:solidFill>
                  <a:srgbClr val="333333"/>
                </a:solidFill>
                <a:highlight>
                  <a:srgbClr val="FFFFFF"/>
                </a:highlight>
                <a:ea typeface="Calibri"/>
                <a:cs typeface="+mn-lt"/>
              </a:rPr>
              <a:t>lugar</a:t>
            </a:r>
            <a:r>
              <a:rPr lang="en-US">
                <a:solidFill>
                  <a:srgbClr val="333333"/>
                </a:solidFill>
                <a:highlight>
                  <a:srgbClr val="FFFFFF"/>
                </a:highlight>
                <a:ea typeface="Calibri"/>
                <a:cs typeface="+mn-lt"/>
              </a:rPr>
              <a:t> social </a:t>
            </a:r>
            <a:r>
              <a:rPr lang="en-US" err="1">
                <a:solidFill>
                  <a:srgbClr val="333333"/>
                </a:solidFill>
                <a:highlight>
                  <a:srgbClr val="FFFFFF"/>
                </a:highlight>
                <a:ea typeface="Calibri"/>
                <a:cs typeface="+mn-lt"/>
              </a:rPr>
              <a:t>reflete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na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capacidade</a:t>
            </a:r>
            <a:r>
              <a:rPr lang="en-US">
                <a:solidFill>
                  <a:srgbClr val="333333"/>
                </a:solidFill>
                <a:highlight>
                  <a:srgbClr val="FFFFFF"/>
                </a:highlight>
                <a:ea typeface="Calibri"/>
                <a:cs typeface="+mn-lt"/>
              </a:rPr>
              <a:t> de </a:t>
            </a:r>
            <a:r>
              <a:rPr lang="en-US" err="1">
                <a:solidFill>
                  <a:srgbClr val="333333"/>
                </a:solidFill>
                <a:highlight>
                  <a:srgbClr val="FFFFFF"/>
                </a:highlight>
                <a:ea typeface="Calibri"/>
                <a:cs typeface="+mn-lt"/>
              </a:rPr>
              <a:t>enxergamos</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realidade</a:t>
            </a:r>
            <a:r>
              <a:rPr lang="en-US">
                <a:solidFill>
                  <a:srgbClr val="333333"/>
                </a:solidFill>
                <a:highlight>
                  <a:srgbClr val="FFFFFF"/>
                </a:highlight>
                <a:ea typeface="Calibri"/>
                <a:cs typeface="+mn-lt"/>
              </a:rPr>
              <a:t> e </a:t>
            </a:r>
            <a:r>
              <a:rPr lang="en-US" err="1">
                <a:solidFill>
                  <a:srgbClr val="333333"/>
                </a:solidFill>
                <a:highlight>
                  <a:srgbClr val="FFFFFF"/>
                </a:highlight>
                <a:ea typeface="Calibri"/>
                <a:cs typeface="+mn-lt"/>
              </a:rPr>
              <a:t>propormos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políticas</a:t>
            </a:r>
            <a:r>
              <a:rPr lang="en-US">
                <a:solidFill>
                  <a:srgbClr val="333333"/>
                </a:solidFill>
                <a:highlight>
                  <a:srgbClr val="FFFFFF"/>
                </a:highlight>
                <a:ea typeface="Calibri"/>
                <a:cs typeface="+mn-lt"/>
              </a:rPr>
              <a:t>. </a:t>
            </a:r>
            <a:br>
              <a:rPr lang="en-US">
                <a:highlight>
                  <a:srgbClr val="FFFFFF"/>
                </a:highlight>
                <a:ea typeface="Calibri"/>
                <a:cs typeface="+mn-lt"/>
              </a:rPr>
            </a:br>
            <a:r>
              <a:rPr lang="en-US">
                <a:solidFill>
                  <a:srgbClr val="333333"/>
                </a:solidFill>
                <a:highlight>
                  <a:srgbClr val="FFFFFF"/>
                </a:highlight>
                <a:ea typeface="Calibri"/>
                <a:cs typeface="+mn-lt"/>
              </a:rPr>
              <a:t>o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literatura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encontrou</a:t>
            </a:r>
            <a:r>
              <a:rPr lang="en-US">
                <a:solidFill>
                  <a:srgbClr val="333333"/>
                </a:solidFill>
                <a:highlight>
                  <a:srgbClr val="FFFFFF"/>
                </a:highlight>
                <a:ea typeface="Calibri"/>
                <a:cs typeface="+mn-lt"/>
              </a:rPr>
              <a:t> </a:t>
            </a:r>
            <a:br>
              <a:rPr lang="en-US">
                <a:highlight>
                  <a:srgbClr val="FFFFFF"/>
                </a:highlight>
                <a:ea typeface="Calibri"/>
                <a:cs typeface="+mn-lt"/>
              </a:rPr>
            </a:br>
            <a:r>
              <a:rPr lang="en-US" err="1">
                <a:solidFill>
                  <a:srgbClr val="333333"/>
                </a:solidFill>
                <a:highlight>
                  <a:srgbClr val="FFFFFF"/>
                </a:highlight>
                <a:ea typeface="Calibri"/>
                <a:cs typeface="+mn-lt"/>
              </a:rPr>
              <a:t>Entã</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percebemos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diversidade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equidade</a:t>
            </a:r>
            <a:r>
              <a:rPr lang="en-US">
                <a:solidFill>
                  <a:srgbClr val="333333"/>
                </a:solidFill>
                <a:highlight>
                  <a:srgbClr val="FFFFFF"/>
                </a:highlight>
                <a:ea typeface="Calibri"/>
                <a:cs typeface="+mn-lt"/>
              </a:rPr>
              <a:t>  e </a:t>
            </a:r>
            <a:r>
              <a:rPr lang="en-US" err="1">
                <a:solidFill>
                  <a:srgbClr val="333333"/>
                </a:solidFill>
                <a:highlight>
                  <a:srgbClr val="FFFFFF"/>
                </a:highlight>
                <a:ea typeface="Calibri"/>
                <a:cs typeface="+mn-lt"/>
              </a:rPr>
              <a:t>inclusão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melhora</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capacidade</a:t>
            </a:r>
            <a:r>
              <a:rPr lang="en-US">
                <a:solidFill>
                  <a:srgbClr val="333333"/>
                </a:solidFill>
                <a:highlight>
                  <a:srgbClr val="FFFFFF"/>
                </a:highlight>
                <a:ea typeface="Calibri"/>
                <a:cs typeface="+mn-lt"/>
              </a:rPr>
              <a:t> de </a:t>
            </a:r>
            <a:r>
              <a:rPr lang="en-US" err="1">
                <a:solidFill>
                  <a:srgbClr val="333333"/>
                </a:solidFill>
                <a:highlight>
                  <a:srgbClr val="FFFFFF"/>
                </a:highlight>
                <a:ea typeface="Calibri"/>
                <a:cs typeface="+mn-lt"/>
              </a:rPr>
              <a:t>resposta</a:t>
            </a:r>
            <a:r>
              <a:rPr lang="en-US">
                <a:solidFill>
                  <a:srgbClr val="333333"/>
                </a:solidFill>
                <a:highlight>
                  <a:srgbClr val="FFFFFF"/>
                </a:highlight>
                <a:ea typeface="Calibri"/>
                <a:cs typeface="+mn-lt"/>
              </a:rPr>
              <a:t> do </a:t>
            </a:r>
            <a:r>
              <a:rPr lang="en-US" err="1">
                <a:solidFill>
                  <a:srgbClr val="333333"/>
                </a:solidFill>
                <a:highlight>
                  <a:srgbClr val="FFFFFF"/>
                </a:highlight>
                <a:ea typeface="Calibri"/>
                <a:cs typeface="+mn-lt"/>
              </a:rPr>
              <a:t>serviço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publico</a:t>
            </a:r>
            <a:r>
              <a:rPr lang="en-US">
                <a:solidFill>
                  <a:srgbClr val="333333"/>
                </a:solidFill>
                <a:highlight>
                  <a:srgbClr val="FFFFFF"/>
                </a:highlight>
                <a:ea typeface="Calibri"/>
                <a:cs typeface="+mn-lt"/>
              </a:rPr>
              <a:t> e a </a:t>
            </a:r>
            <a:r>
              <a:rPr lang="en-US" err="1">
                <a:solidFill>
                  <a:srgbClr val="333333"/>
                </a:solidFill>
                <a:highlight>
                  <a:srgbClr val="FFFFFF"/>
                </a:highlight>
                <a:ea typeface="Calibri"/>
                <a:cs typeface="+mn-lt"/>
              </a:rPr>
              <a:t>relação</a:t>
            </a:r>
            <a:r>
              <a:rPr lang="en-US">
                <a:solidFill>
                  <a:srgbClr val="333333"/>
                </a:solidFill>
                <a:highlight>
                  <a:srgbClr val="FFFFFF"/>
                </a:highlight>
                <a:ea typeface="Calibri"/>
                <a:cs typeface="+mn-lt"/>
              </a:rPr>
              <a:t> com a </a:t>
            </a:r>
            <a:r>
              <a:rPr lang="en-US" err="1">
                <a:solidFill>
                  <a:srgbClr val="333333"/>
                </a:solidFill>
                <a:highlight>
                  <a:srgbClr val="FFFFFF"/>
                </a:highlight>
                <a:ea typeface="Calibri"/>
                <a:cs typeface="+mn-lt"/>
              </a:rPr>
              <a:t>sociedade</a:t>
            </a:r>
            <a:r>
              <a:rPr lang="en-US">
                <a:solidFill>
                  <a:srgbClr val="333333"/>
                </a:solidFill>
                <a:highlight>
                  <a:srgbClr val="FFFFFF"/>
                </a:highlight>
                <a:ea typeface="Calibri"/>
                <a:cs typeface="+mn-lt"/>
              </a:rPr>
              <a:t> </a:t>
            </a:r>
          </a:p>
          <a:p>
            <a:r>
              <a:rPr lang="en-US">
                <a:solidFill>
                  <a:srgbClr val="333333"/>
                </a:solidFill>
                <a:highlight>
                  <a:srgbClr val="FFFFFF"/>
                </a:highlight>
              </a:rPr>
              <a:t>A </a:t>
            </a:r>
            <a:r>
              <a:rPr lang="en-US" err="1">
                <a:solidFill>
                  <a:srgbClr val="333333"/>
                </a:solidFill>
                <a:highlight>
                  <a:srgbClr val="FFFFFF"/>
                </a:highlight>
              </a:rPr>
              <a:t>teoria</a:t>
            </a:r>
            <a:r>
              <a:rPr lang="en-US">
                <a:solidFill>
                  <a:srgbClr val="333333"/>
                </a:solidFill>
                <a:highlight>
                  <a:srgbClr val="FFFFFF"/>
                </a:highlight>
              </a:rPr>
              <a:t> da </a:t>
            </a:r>
            <a:r>
              <a:rPr lang="en-US" err="1">
                <a:solidFill>
                  <a:srgbClr val="333333"/>
                </a:solidFill>
                <a:highlight>
                  <a:srgbClr val="FFFFFF"/>
                </a:highlight>
              </a:rPr>
              <a:t>burocracia</a:t>
            </a:r>
            <a:r>
              <a:rPr lang="en-US">
                <a:solidFill>
                  <a:srgbClr val="333333"/>
                </a:solidFill>
                <a:highlight>
                  <a:srgbClr val="FFFFFF"/>
                </a:highlight>
              </a:rPr>
              <a:t> </a:t>
            </a:r>
            <a:r>
              <a:rPr lang="en-US" err="1">
                <a:solidFill>
                  <a:srgbClr val="333333"/>
                </a:solidFill>
                <a:highlight>
                  <a:srgbClr val="FFFFFF"/>
                </a:highlight>
              </a:rPr>
              <a:t>representativa</a:t>
            </a:r>
            <a:r>
              <a:rPr lang="en-US">
                <a:solidFill>
                  <a:srgbClr val="333333"/>
                </a:solidFill>
                <a:highlight>
                  <a:srgbClr val="FFFFFF"/>
                </a:highlight>
              </a:rPr>
              <a:t> </a:t>
            </a:r>
            <a:r>
              <a:rPr lang="en-US" err="1">
                <a:solidFill>
                  <a:srgbClr val="333333"/>
                </a:solidFill>
                <a:highlight>
                  <a:srgbClr val="FFFFFF"/>
                </a:highlight>
              </a:rPr>
              <a:t>procura</a:t>
            </a:r>
            <a:r>
              <a:rPr lang="en-US">
                <a:solidFill>
                  <a:srgbClr val="333333"/>
                </a:solidFill>
                <a:highlight>
                  <a:srgbClr val="FFFFFF"/>
                </a:highlight>
              </a:rPr>
              <a:t> </a:t>
            </a:r>
            <a:r>
              <a:rPr lang="en-US" err="1">
                <a:solidFill>
                  <a:srgbClr val="333333"/>
                </a:solidFill>
                <a:highlight>
                  <a:srgbClr val="FFFFFF"/>
                </a:highlight>
              </a:rPr>
              <a:t>fazer</a:t>
            </a:r>
            <a:r>
              <a:rPr lang="en-US">
                <a:solidFill>
                  <a:srgbClr val="333333"/>
                </a:solidFill>
                <a:highlight>
                  <a:srgbClr val="FFFFFF"/>
                </a:highlight>
              </a:rPr>
              <a:t> com </a:t>
            </a:r>
            <a:r>
              <a:rPr lang="en-US" err="1">
                <a:solidFill>
                  <a:srgbClr val="333333"/>
                </a:solidFill>
                <a:highlight>
                  <a:srgbClr val="FFFFFF"/>
                </a:highlight>
              </a:rPr>
              <a:t>que</a:t>
            </a:r>
            <a:r>
              <a:rPr lang="en-US">
                <a:solidFill>
                  <a:srgbClr val="333333"/>
                </a:solidFill>
                <a:highlight>
                  <a:srgbClr val="FFFFFF"/>
                </a:highlight>
              </a:rPr>
              <a:t> as </a:t>
            </a:r>
            <a:r>
              <a:rPr lang="en-US" err="1">
                <a:solidFill>
                  <a:srgbClr val="333333"/>
                </a:solidFill>
                <a:highlight>
                  <a:srgbClr val="FFFFFF"/>
                </a:highlight>
              </a:rPr>
              <a:t>decisões</a:t>
            </a:r>
            <a:r>
              <a:rPr lang="en-US">
                <a:solidFill>
                  <a:srgbClr val="333333"/>
                </a:solidFill>
                <a:highlight>
                  <a:srgbClr val="FFFFFF"/>
                </a:highlight>
              </a:rPr>
              <a:t> </a:t>
            </a:r>
            <a:r>
              <a:rPr lang="en-US" err="1">
                <a:solidFill>
                  <a:srgbClr val="333333"/>
                </a:solidFill>
                <a:highlight>
                  <a:srgbClr val="FFFFFF"/>
                </a:highlight>
              </a:rPr>
              <a:t>públicas</a:t>
            </a:r>
            <a:r>
              <a:rPr lang="en-US">
                <a:solidFill>
                  <a:srgbClr val="333333"/>
                </a:solidFill>
                <a:highlight>
                  <a:srgbClr val="FFFFFF"/>
                </a:highlight>
              </a:rPr>
              <a:t> se </a:t>
            </a:r>
            <a:r>
              <a:rPr lang="en-US" err="1">
                <a:solidFill>
                  <a:srgbClr val="333333"/>
                </a:solidFill>
                <a:highlight>
                  <a:srgbClr val="FFFFFF"/>
                </a:highlight>
              </a:rPr>
              <a:t>tornem</a:t>
            </a:r>
            <a:r>
              <a:rPr lang="en-US">
                <a:solidFill>
                  <a:srgbClr val="333333"/>
                </a:solidFill>
                <a:highlight>
                  <a:srgbClr val="FFFFFF"/>
                </a:highlight>
              </a:rPr>
              <a:t> </a:t>
            </a:r>
            <a:r>
              <a:rPr lang="en-US" err="1">
                <a:solidFill>
                  <a:srgbClr val="333333"/>
                </a:solidFill>
                <a:highlight>
                  <a:srgbClr val="FFFFFF"/>
                </a:highlight>
              </a:rPr>
              <a:t>menos</a:t>
            </a:r>
            <a:r>
              <a:rPr lang="en-US">
                <a:solidFill>
                  <a:srgbClr val="333333"/>
                </a:solidFill>
                <a:highlight>
                  <a:srgbClr val="FFFFFF"/>
                </a:highlight>
              </a:rPr>
              <a:t> </a:t>
            </a:r>
            <a:r>
              <a:rPr lang="en-US" err="1">
                <a:solidFill>
                  <a:srgbClr val="333333"/>
                </a:solidFill>
                <a:highlight>
                  <a:srgbClr val="FFFFFF"/>
                </a:highlight>
              </a:rPr>
              <a:t>enviesadas</a:t>
            </a:r>
            <a:r>
              <a:rPr lang="en-US">
                <a:solidFill>
                  <a:srgbClr val="333333"/>
                </a:solidFill>
                <a:highlight>
                  <a:srgbClr val="FFFFFF"/>
                </a:highlight>
              </a:rPr>
              <a:t>. Uma </a:t>
            </a:r>
            <a:r>
              <a:rPr lang="en-US" err="1">
                <a:solidFill>
                  <a:srgbClr val="333333"/>
                </a:solidFill>
                <a:highlight>
                  <a:srgbClr val="FFFFFF"/>
                </a:highlight>
              </a:rPr>
              <a:t>perspectiva</a:t>
            </a:r>
            <a:r>
              <a:rPr lang="en-US">
                <a:solidFill>
                  <a:srgbClr val="333333"/>
                </a:solidFill>
                <a:highlight>
                  <a:srgbClr val="FFFFFF"/>
                </a:highlight>
              </a:rPr>
              <a:t> </a:t>
            </a:r>
            <a:r>
              <a:rPr lang="en-US" err="1">
                <a:solidFill>
                  <a:srgbClr val="333333"/>
                </a:solidFill>
                <a:highlight>
                  <a:srgbClr val="FFFFFF"/>
                </a:highlight>
              </a:rPr>
              <a:t>neutra</a:t>
            </a:r>
            <a:r>
              <a:rPr lang="en-US">
                <a:solidFill>
                  <a:srgbClr val="333333"/>
                </a:solidFill>
                <a:highlight>
                  <a:srgbClr val="FFFFFF"/>
                </a:highlight>
              </a:rPr>
              <a:t> de </a:t>
            </a:r>
            <a:r>
              <a:rPr lang="en-US" err="1">
                <a:solidFill>
                  <a:srgbClr val="333333"/>
                </a:solidFill>
                <a:highlight>
                  <a:srgbClr val="FFFFFF"/>
                </a:highlight>
              </a:rPr>
              <a:t>regras</a:t>
            </a:r>
            <a:r>
              <a:rPr lang="en-US">
                <a:solidFill>
                  <a:srgbClr val="333333"/>
                </a:solidFill>
                <a:highlight>
                  <a:srgbClr val="FFFFFF"/>
                </a:highlight>
              </a:rPr>
              <a:t> para </a:t>
            </a:r>
            <a:r>
              <a:rPr lang="en-US" err="1">
                <a:solidFill>
                  <a:srgbClr val="333333"/>
                </a:solidFill>
                <a:highlight>
                  <a:srgbClr val="FFFFFF"/>
                </a:highlight>
              </a:rPr>
              <a:t>programas</a:t>
            </a:r>
            <a:r>
              <a:rPr lang="en-US">
                <a:solidFill>
                  <a:srgbClr val="333333"/>
                </a:solidFill>
                <a:highlight>
                  <a:srgbClr val="FFFFFF"/>
                </a:highlight>
              </a:rPr>
              <a:t> e </a:t>
            </a:r>
            <a:r>
              <a:rPr lang="en-US" err="1">
                <a:solidFill>
                  <a:srgbClr val="333333"/>
                </a:solidFill>
                <a:highlight>
                  <a:srgbClr val="FFFFFF"/>
                </a:highlight>
              </a:rPr>
              <a:t>políticas</a:t>
            </a:r>
            <a:r>
              <a:rPr lang="en-US">
                <a:solidFill>
                  <a:srgbClr val="333333"/>
                </a:solidFill>
                <a:highlight>
                  <a:srgbClr val="FFFFFF"/>
                </a:highlight>
              </a:rPr>
              <a:t> </a:t>
            </a:r>
            <a:r>
              <a:rPr lang="en-US" err="1">
                <a:solidFill>
                  <a:srgbClr val="333333"/>
                </a:solidFill>
                <a:highlight>
                  <a:srgbClr val="FFFFFF"/>
                </a:highlight>
              </a:rPr>
              <a:t>públicas</a:t>
            </a:r>
            <a:r>
              <a:rPr lang="en-US">
                <a:solidFill>
                  <a:srgbClr val="333333"/>
                </a:solidFill>
                <a:highlight>
                  <a:srgbClr val="FFFFFF"/>
                </a:highlight>
              </a:rPr>
              <a:t> é </a:t>
            </a:r>
            <a:r>
              <a:rPr lang="en-US" err="1">
                <a:solidFill>
                  <a:srgbClr val="333333"/>
                </a:solidFill>
                <a:highlight>
                  <a:srgbClr val="FFFFFF"/>
                </a:highlight>
              </a:rPr>
              <a:t>uma</a:t>
            </a:r>
            <a:r>
              <a:rPr lang="en-US">
                <a:solidFill>
                  <a:srgbClr val="333333"/>
                </a:solidFill>
                <a:highlight>
                  <a:srgbClr val="FFFFFF"/>
                </a:highlight>
              </a:rPr>
              <a:t> </a:t>
            </a:r>
            <a:r>
              <a:rPr lang="en-US" err="1">
                <a:solidFill>
                  <a:srgbClr val="333333"/>
                </a:solidFill>
                <a:highlight>
                  <a:srgbClr val="FFFFFF"/>
                </a:highlight>
              </a:rPr>
              <a:t>reafirmação</a:t>
            </a:r>
            <a:r>
              <a:rPr lang="en-US">
                <a:solidFill>
                  <a:srgbClr val="333333"/>
                </a:solidFill>
                <a:highlight>
                  <a:srgbClr val="FFFFFF"/>
                </a:highlight>
              </a:rPr>
              <a:t> das </a:t>
            </a:r>
            <a:r>
              <a:rPr lang="en-US" err="1">
                <a:solidFill>
                  <a:srgbClr val="333333"/>
                </a:solidFill>
                <a:highlight>
                  <a:srgbClr val="FFFFFF"/>
                </a:highlight>
              </a:rPr>
              <a:t>desigualdades</a:t>
            </a:r>
            <a:r>
              <a:rPr lang="en-US">
                <a:solidFill>
                  <a:srgbClr val="333333"/>
                </a:solidFill>
                <a:highlight>
                  <a:srgbClr val="FFFFFF"/>
                </a:highlight>
              </a:rPr>
              <a:t> </a:t>
            </a:r>
            <a:r>
              <a:rPr lang="en-US" err="1">
                <a:solidFill>
                  <a:srgbClr val="333333"/>
                </a:solidFill>
                <a:highlight>
                  <a:srgbClr val="FFFFFF"/>
                </a:highlight>
              </a:rPr>
              <a:t>existentes</a:t>
            </a:r>
            <a:r>
              <a:rPr lang="en-US">
                <a:solidFill>
                  <a:srgbClr val="333333"/>
                </a:solidFill>
                <a:highlight>
                  <a:srgbClr val="FFFFFF"/>
                </a:highlight>
              </a:rPr>
              <a:t> entre </a:t>
            </a:r>
            <a:r>
              <a:rPr lang="en-US" err="1">
                <a:solidFill>
                  <a:srgbClr val="333333"/>
                </a:solidFill>
                <a:highlight>
                  <a:srgbClr val="FFFFFF"/>
                </a:highlight>
              </a:rPr>
              <a:t>raças</a:t>
            </a:r>
            <a:r>
              <a:rPr lang="en-US">
                <a:solidFill>
                  <a:srgbClr val="333333"/>
                </a:solidFill>
                <a:highlight>
                  <a:srgbClr val="FFFFFF"/>
                </a:highlight>
              </a:rPr>
              <a:t>, </a:t>
            </a:r>
            <a:r>
              <a:rPr lang="en-US" err="1">
                <a:solidFill>
                  <a:srgbClr val="333333"/>
                </a:solidFill>
                <a:highlight>
                  <a:srgbClr val="FFFFFF"/>
                </a:highlight>
              </a:rPr>
              <a:t>etnias</a:t>
            </a:r>
            <a:r>
              <a:rPr lang="en-US">
                <a:solidFill>
                  <a:srgbClr val="333333"/>
                </a:solidFill>
                <a:highlight>
                  <a:srgbClr val="FFFFFF"/>
                </a:highlight>
              </a:rPr>
              <a:t> e </a:t>
            </a:r>
            <a:r>
              <a:rPr lang="en-US" err="1">
                <a:solidFill>
                  <a:srgbClr val="333333"/>
                </a:solidFill>
                <a:highlight>
                  <a:srgbClr val="FFFFFF"/>
                </a:highlight>
              </a:rPr>
              <a:t>gêneros</a:t>
            </a:r>
            <a:r>
              <a:rPr lang="en-US">
                <a:solidFill>
                  <a:srgbClr val="333333"/>
                </a:solidFill>
                <a:highlight>
                  <a:srgbClr val="FFFFFF"/>
                </a:highlight>
              </a:rPr>
              <a:t> (MEIER, 2019).  </a:t>
            </a:r>
            <a:br>
              <a:rPr lang="en-US">
                <a:highlight>
                  <a:srgbClr val="FFFFFF"/>
                </a:highlight>
                <a:ea typeface="Calibri"/>
                <a:cs typeface="+mn-lt"/>
              </a:rPr>
            </a:br>
            <a:endParaRPr lang="en-US">
              <a:solidFill>
                <a:srgbClr val="333333"/>
              </a:solidFill>
              <a:highlight>
                <a:srgbClr val="FFFFFF"/>
              </a:highlight>
              <a:ea typeface="Calibri"/>
              <a:cs typeface="Calibri"/>
            </a:endParaRPr>
          </a:p>
        </p:txBody>
      </p:sp>
      <p:sp>
        <p:nvSpPr>
          <p:cNvPr id="4" name="Espaço Reservado para Número de Slide 3">
            <a:extLst>
              <a:ext uri="{FF2B5EF4-FFF2-40B4-BE49-F238E27FC236}">
                <a16:creationId xmlns:a16="http://schemas.microsoft.com/office/drawing/2014/main" id="{81AEB56B-767C-750D-2698-A2A7B13669AD}"/>
              </a:ext>
            </a:extLst>
          </p:cNvPr>
          <p:cNvSpPr>
            <a:spLocks noGrp="1"/>
          </p:cNvSpPr>
          <p:nvPr>
            <p:ph type="sldNum" sz="quarter" idx="5"/>
          </p:nvPr>
        </p:nvSpPr>
        <p:spPr/>
        <p:txBody>
          <a:bodyPr/>
          <a:lstStyle/>
          <a:p>
            <a:pPr rtl="0"/>
            <a:fld id="{10895658-EA1F-4910-80AB-4DA76E167475}" type="slidenum">
              <a:rPr lang="pt-BR" smtClean="0"/>
              <a:t>28</a:t>
            </a:fld>
            <a:endParaRPr lang="pt-BR"/>
          </a:p>
        </p:txBody>
      </p:sp>
    </p:spTree>
    <p:extLst>
      <p:ext uri="{BB962C8B-B14F-4D97-AF65-F5344CB8AC3E}">
        <p14:creationId xmlns:p14="http://schemas.microsoft.com/office/powerpoint/2010/main" val="67191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r>
              <a:rPr lang="pt-BR" dirty="0"/>
              <a:t>Falar de diversidade, equidade e inclusão no serviço público é falar de </a:t>
            </a:r>
            <a:r>
              <a:rPr lang="pt-BR" b="1" dirty="0"/>
              <a:t>cumprimento constitucional</a:t>
            </a:r>
            <a:r>
              <a:rPr lang="pt-BR" dirty="0"/>
              <a:t>. Destacamos isso porque em alguns contextos se trata esta agenda </a:t>
            </a:r>
            <a:r>
              <a:rPr lang="pt-BR" dirty="0" err="1"/>
              <a:t>ocmo</a:t>
            </a:r>
            <a:r>
              <a:rPr lang="pt-BR" dirty="0"/>
              <a:t> o compromisso individual de alguns, especialmente mulheres, pessoas negras, mas estamos aqui falando de um dever </a:t>
            </a:r>
            <a:endParaRPr lang="pt-BR" dirty="0">
              <a:ea typeface="Calibri"/>
              <a:cs typeface="Calibri"/>
            </a:endParaRPr>
          </a:p>
          <a:p>
            <a:r>
              <a:rPr lang="pt-BR" dirty="0"/>
              <a:t>A Constituição Federal de 1988 estabelece como fundamento da República a </a:t>
            </a:r>
            <a:r>
              <a:rPr lang="pt-BR" b="1" dirty="0"/>
              <a:t>dignidade da pessoa humana</a:t>
            </a:r>
            <a:r>
              <a:rPr lang="pt-BR" dirty="0"/>
              <a:t> e define como objetivos centrais a construção de uma sociedade </a:t>
            </a:r>
            <a:r>
              <a:rPr lang="pt-BR" b="1" dirty="0"/>
              <a:t>livre, justa e solidária</a:t>
            </a:r>
            <a:r>
              <a:rPr lang="pt-BR" dirty="0"/>
              <a:t>, a </a:t>
            </a:r>
            <a:r>
              <a:rPr lang="pt-BR" b="1" dirty="0"/>
              <a:t>redução das desigualdades</a:t>
            </a:r>
            <a:r>
              <a:rPr lang="pt-BR" dirty="0"/>
              <a:t> e a promoção do bem de todas as pessoas, </a:t>
            </a:r>
            <a:r>
              <a:rPr lang="pt-BR" b="1" dirty="0"/>
              <a:t>sem qualquer forma de discriminação</a:t>
            </a:r>
            <a:r>
              <a:rPr lang="pt-BR" dirty="0"/>
              <a:t>.</a:t>
            </a:r>
          </a:p>
          <a:p>
            <a:r>
              <a:rPr lang="pt-BR" dirty="0"/>
              <a:t> </a:t>
            </a:r>
            <a:endParaRPr lang="pt-BR" dirty="0">
              <a:ea typeface="Calibri"/>
              <a:cs typeface="Calibri"/>
            </a:endParaRPr>
          </a:p>
          <a:p>
            <a:endParaRPr lang="pt-BR" dirty="0">
              <a:ea typeface="Calibri"/>
              <a:cs typeface="Calibri"/>
            </a:endParaRPr>
          </a:p>
        </p:txBody>
      </p:sp>
      <p:sp>
        <p:nvSpPr>
          <p:cNvPr id="4" name="Espaço Reservado para o Número do Slide 3"/>
          <p:cNvSpPr>
            <a:spLocks noGrp="1"/>
          </p:cNvSpPr>
          <p:nvPr>
            <p:ph type="sldNum" sz="quarter" idx="5"/>
          </p:nvPr>
        </p:nvSpPr>
        <p:spPr/>
        <p:txBody>
          <a:bodyPr rtlCol="0"/>
          <a:lstStyle>
            <a:defPPr>
              <a:defRPr lang="pt-BR"/>
            </a:defPPr>
          </a:lstStyle>
          <a:p>
            <a:pPr rtl="0"/>
            <a:fld id="{10895658-EA1F-4910-80AB-4DA76E167475}" type="slidenum">
              <a:rPr lang="pt-BR" smtClean="0"/>
              <a:t>7</a:t>
            </a:fld>
            <a:endParaRPr lang="pt-BR"/>
          </a:p>
        </p:txBody>
      </p:sp>
    </p:spTree>
    <p:extLst>
      <p:ext uri="{BB962C8B-B14F-4D97-AF65-F5344CB8AC3E}">
        <p14:creationId xmlns:p14="http://schemas.microsoft.com/office/powerpoint/2010/main" val="248261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r>
              <a:rPr lang="pt-BR" dirty="0"/>
              <a:t>Falar de diversidade, equidade e inclusão no serviço público é falar de </a:t>
            </a:r>
            <a:r>
              <a:rPr lang="pt-BR" b="1" dirty="0"/>
              <a:t>cumprimento constitucional</a:t>
            </a:r>
            <a:r>
              <a:rPr lang="pt-BR" dirty="0"/>
              <a:t>. Destacamos isso porque em alguns contextos se trata esta agenda </a:t>
            </a:r>
            <a:r>
              <a:rPr lang="pt-BR" dirty="0" err="1"/>
              <a:t>ocmo</a:t>
            </a:r>
            <a:r>
              <a:rPr lang="pt-BR" dirty="0"/>
              <a:t> o compromisso individual de alguns, especialmente mulheres, pessoas negras, mas estamos aqui falando de um dever </a:t>
            </a:r>
            <a:endParaRPr lang="pt-BR" dirty="0">
              <a:ea typeface="Calibri"/>
              <a:cs typeface="Calibri"/>
            </a:endParaRPr>
          </a:p>
          <a:p>
            <a:r>
              <a:rPr lang="pt-BR" dirty="0"/>
              <a:t>A Constituição Federal de 1988 estabelece como fundamento da República a </a:t>
            </a:r>
            <a:r>
              <a:rPr lang="pt-BR" b="1" dirty="0"/>
              <a:t>dignidade da pessoa humana</a:t>
            </a:r>
            <a:r>
              <a:rPr lang="pt-BR" dirty="0"/>
              <a:t> e define como objetivos centrais a construção de uma sociedade </a:t>
            </a:r>
            <a:r>
              <a:rPr lang="pt-BR" b="1" dirty="0"/>
              <a:t>livre, justa e solidária</a:t>
            </a:r>
            <a:r>
              <a:rPr lang="pt-BR" dirty="0"/>
              <a:t>, a </a:t>
            </a:r>
            <a:r>
              <a:rPr lang="pt-BR" b="1" dirty="0"/>
              <a:t>redução das desigualdades</a:t>
            </a:r>
            <a:r>
              <a:rPr lang="pt-BR" dirty="0"/>
              <a:t> e a promoção do bem de todas as pessoas, </a:t>
            </a:r>
            <a:r>
              <a:rPr lang="pt-BR" b="1" dirty="0"/>
              <a:t>sem qualquer forma de discriminação</a:t>
            </a:r>
            <a:r>
              <a:rPr lang="pt-BR" dirty="0"/>
              <a:t>.</a:t>
            </a:r>
          </a:p>
          <a:p>
            <a:r>
              <a:rPr lang="pt-BR" dirty="0"/>
              <a:t> </a:t>
            </a:r>
            <a:endParaRPr lang="pt-BR" dirty="0">
              <a:ea typeface="Calibri"/>
              <a:cs typeface="Calibri"/>
            </a:endParaRPr>
          </a:p>
          <a:p>
            <a:endParaRPr lang="pt-BR" dirty="0">
              <a:ea typeface="Calibri"/>
              <a:cs typeface="Calibri"/>
            </a:endParaRPr>
          </a:p>
        </p:txBody>
      </p:sp>
      <p:sp>
        <p:nvSpPr>
          <p:cNvPr id="4" name="Espaço Reservado para o Número do Slide 3"/>
          <p:cNvSpPr>
            <a:spLocks noGrp="1"/>
          </p:cNvSpPr>
          <p:nvPr>
            <p:ph type="sldNum" sz="quarter" idx="5"/>
          </p:nvPr>
        </p:nvSpPr>
        <p:spPr/>
        <p:txBody>
          <a:bodyPr rtlCol="0"/>
          <a:lstStyle>
            <a:defPPr>
              <a:defRPr lang="pt-BR"/>
            </a:defPPr>
          </a:lstStyle>
          <a:p>
            <a:pPr rtl="0"/>
            <a:fld id="{10895658-EA1F-4910-80AB-4DA76E167475}" type="slidenum">
              <a:rPr lang="pt-BR" smtClean="0"/>
              <a:t>8</a:t>
            </a:fld>
            <a:endParaRPr lang="pt-BR"/>
          </a:p>
        </p:txBody>
      </p:sp>
    </p:spTree>
    <p:extLst>
      <p:ext uri="{BB962C8B-B14F-4D97-AF65-F5344CB8AC3E}">
        <p14:creationId xmlns:p14="http://schemas.microsoft.com/office/powerpoint/2010/main" val="59432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r>
              <a:rPr lang="en-US"/>
              <a:t>Antes de </a:t>
            </a:r>
            <a:r>
              <a:rPr lang="en-US" err="1"/>
              <a:t>avançarmos</a:t>
            </a:r>
            <a:r>
              <a:rPr lang="en-US"/>
              <a:t>, é </a:t>
            </a:r>
            <a:r>
              <a:rPr lang="en-US" err="1"/>
              <a:t>importante</a:t>
            </a:r>
            <a:r>
              <a:rPr lang="en-US"/>
              <a:t>  </a:t>
            </a:r>
            <a:r>
              <a:rPr lang="en-US" err="1"/>
              <a:t>apresentar</a:t>
            </a:r>
            <a:r>
              <a:rPr lang="en-US"/>
              <a:t> o </a:t>
            </a:r>
            <a:r>
              <a:rPr lang="en-US" err="1"/>
              <a:t>que</a:t>
            </a:r>
            <a:r>
              <a:rPr lang="en-US"/>
              <a:t> </a:t>
            </a:r>
            <a:r>
              <a:rPr lang="en-US" err="1"/>
              <a:t>estoudizendo</a:t>
            </a:r>
            <a:r>
              <a:rPr lang="en-US"/>
              <a:t>  </a:t>
            </a:r>
            <a:r>
              <a:rPr lang="en-US" err="1"/>
              <a:t>quando</a:t>
            </a:r>
            <a:r>
              <a:rPr lang="en-US"/>
              <a:t> me </a:t>
            </a:r>
            <a:r>
              <a:rPr lang="en-US" err="1"/>
              <a:t>refiro</a:t>
            </a:r>
            <a:r>
              <a:rPr lang="en-US" b="1"/>
              <a:t> </a:t>
            </a:r>
            <a:r>
              <a:rPr lang="en-US" b="1" err="1"/>
              <a:t>diversidade</a:t>
            </a:r>
            <a:r>
              <a:rPr lang="en-US" b="1"/>
              <a:t>, </a:t>
            </a:r>
            <a:r>
              <a:rPr lang="en-US" b="1" err="1"/>
              <a:t>equidade</a:t>
            </a:r>
            <a:r>
              <a:rPr lang="en-US" b="1"/>
              <a:t> e </a:t>
            </a:r>
            <a:r>
              <a:rPr lang="en-US" b="1" err="1"/>
              <a:t>inclusão</a:t>
            </a:r>
            <a:r>
              <a:rPr lang="en-US"/>
              <a:t>,  </a:t>
            </a:r>
            <a:endParaRPr lang="pt-BR"/>
          </a:p>
          <a:p>
            <a:r>
              <a:rPr lang="en-US"/>
              <a:t>Quando </a:t>
            </a:r>
            <a:r>
              <a:rPr lang="en-US" err="1"/>
              <a:t>falamos</a:t>
            </a:r>
            <a:r>
              <a:rPr lang="en-US"/>
              <a:t> </a:t>
            </a:r>
            <a:r>
              <a:rPr lang="en-US" err="1"/>
              <a:t>em</a:t>
            </a:r>
            <a:r>
              <a:rPr lang="en-US"/>
              <a:t> </a:t>
            </a:r>
            <a:r>
              <a:rPr lang="en-US" b="1" err="1"/>
              <a:t>diversidade</a:t>
            </a:r>
            <a:r>
              <a:rPr lang="en-US"/>
              <a:t>, </a:t>
            </a:r>
            <a:r>
              <a:rPr lang="en-US" err="1"/>
              <a:t>estamos</a:t>
            </a:r>
            <a:r>
              <a:rPr lang="en-US"/>
              <a:t> </a:t>
            </a:r>
            <a:r>
              <a:rPr lang="en-US" err="1"/>
              <a:t>reconhecendo</a:t>
            </a:r>
            <a:r>
              <a:rPr lang="en-US"/>
              <a:t>  as </a:t>
            </a:r>
            <a:r>
              <a:rPr lang="en-US" err="1"/>
              <a:t>multiplas</a:t>
            </a:r>
            <a:r>
              <a:rPr lang="en-US"/>
              <a:t> formas de </a:t>
            </a:r>
            <a:r>
              <a:rPr lang="en-US" err="1"/>
              <a:t>existitir</a:t>
            </a:r>
            <a:r>
              <a:rPr lang="en-US"/>
              <a:t> no </a:t>
            </a:r>
            <a:r>
              <a:rPr lang="en-US" err="1"/>
              <a:t>mundo</a:t>
            </a:r>
            <a:r>
              <a:rPr lang="en-US"/>
              <a:t>.  </a:t>
            </a:r>
            <a:r>
              <a:rPr lang="pt-BR">
                <a:highlight>
                  <a:srgbClr val="FFFFFF"/>
                </a:highlight>
              </a:rPr>
              <a:t> A  olharmos em nosso entorno e a trajetória de cada um é fácil perceber diversidade com marca da humanidade ..temos diferentes padrões corporais, raças, classe, idade crenças,</a:t>
            </a:r>
            <a:r>
              <a:rPr lang="en-US"/>
              <a:t> </a:t>
            </a:r>
            <a:r>
              <a:rPr lang="en-US" err="1"/>
              <a:t>Diversidade</a:t>
            </a:r>
            <a:r>
              <a:rPr lang="en-US"/>
              <a:t> é um dado da </a:t>
            </a:r>
            <a:r>
              <a:rPr lang="en-US" err="1"/>
              <a:t>realidade</a:t>
            </a:r>
            <a:r>
              <a:rPr lang="en-US"/>
              <a:t>, </a:t>
            </a:r>
            <a:r>
              <a:rPr lang="en-US" err="1"/>
              <a:t>ela</a:t>
            </a:r>
            <a:r>
              <a:rPr lang="en-US"/>
              <a:t> </a:t>
            </a:r>
            <a:r>
              <a:rPr lang="en-US" err="1"/>
              <a:t>já</a:t>
            </a:r>
            <a:r>
              <a:rPr lang="en-US"/>
              <a:t> </a:t>
            </a:r>
            <a:r>
              <a:rPr lang="en-US" err="1"/>
              <a:t>existe</a:t>
            </a:r>
            <a:r>
              <a:rPr lang="en-US"/>
              <a:t>.</a:t>
            </a:r>
            <a:br>
              <a:rPr lang="en-US">
                <a:ea typeface="Calibri"/>
                <a:cs typeface="+mn-lt"/>
              </a:rPr>
            </a:br>
            <a:r>
              <a:rPr lang="en-US">
                <a:ea typeface="Calibri"/>
                <a:cs typeface="Calibri"/>
              </a:rPr>
              <a:t>Se </a:t>
            </a:r>
            <a:r>
              <a:rPr lang="en-US" err="1">
                <a:ea typeface="Calibri"/>
                <a:cs typeface="Calibri"/>
              </a:rPr>
              <a:t>pensarmos</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diversidade</a:t>
            </a:r>
            <a:r>
              <a:rPr lang="en-US">
                <a:ea typeface="Calibri"/>
                <a:cs typeface="Calibri"/>
              </a:rPr>
              <a:t> no </a:t>
            </a:r>
            <a:r>
              <a:rPr lang="en-US" err="1">
                <a:ea typeface="Calibri"/>
                <a:cs typeface="Calibri"/>
              </a:rPr>
              <a:t>mundo</a:t>
            </a:r>
            <a:r>
              <a:rPr lang="en-US">
                <a:ea typeface="Calibri"/>
                <a:cs typeface="Calibri"/>
              </a:rPr>
              <a:t> de </a:t>
            </a:r>
            <a:r>
              <a:rPr lang="en-US" err="1">
                <a:ea typeface="Calibri"/>
                <a:cs typeface="Calibri"/>
              </a:rPr>
              <a:t>trabalho</a:t>
            </a:r>
            <a:r>
              <a:rPr lang="en-US">
                <a:ea typeface="Calibri"/>
                <a:cs typeface="Calibri"/>
              </a:rPr>
              <a:t>, </a:t>
            </a:r>
            <a:r>
              <a:rPr lang="en-US" err="1">
                <a:ea typeface="Calibri"/>
                <a:cs typeface="Calibri"/>
              </a:rPr>
              <a:t>estamos</a:t>
            </a:r>
            <a:r>
              <a:rPr lang="en-US">
                <a:ea typeface="Calibri"/>
                <a:cs typeface="Calibri"/>
              </a:rPr>
              <a:t> </a:t>
            </a:r>
            <a:r>
              <a:rPr lang="en-US" err="1">
                <a:ea typeface="Calibri"/>
                <a:cs typeface="Calibri"/>
              </a:rPr>
              <a:t>falando</a:t>
            </a:r>
            <a:r>
              <a:rPr lang="en-US">
                <a:ea typeface="Calibri"/>
                <a:cs typeface="Calibri"/>
              </a:rPr>
              <a:t> da </a:t>
            </a:r>
            <a:r>
              <a:rPr lang="en-US" err="1">
                <a:ea typeface="Calibri"/>
                <a:cs typeface="Calibri"/>
              </a:rPr>
              <a:t>demografia</a:t>
            </a:r>
            <a:r>
              <a:rPr lang="en-US">
                <a:ea typeface="Calibri"/>
                <a:cs typeface="Calibri"/>
              </a:rPr>
              <a:t> </a:t>
            </a:r>
            <a:r>
              <a:rPr lang="en-US" err="1">
                <a:ea typeface="Calibri"/>
                <a:cs typeface="Calibri"/>
              </a:rPr>
              <a:t>desta</a:t>
            </a:r>
            <a:r>
              <a:rPr lang="en-US">
                <a:ea typeface="Calibri"/>
                <a:cs typeface="Calibri"/>
              </a:rPr>
              <a:t> </a:t>
            </a:r>
            <a:r>
              <a:rPr lang="en-US" err="1">
                <a:ea typeface="Calibri"/>
                <a:cs typeface="Calibri"/>
              </a:rPr>
              <a:t>força</a:t>
            </a:r>
            <a:r>
              <a:rPr lang="en-US">
                <a:ea typeface="Calibri"/>
                <a:cs typeface="Calibri"/>
              </a:rPr>
              <a:t> de </a:t>
            </a:r>
            <a:r>
              <a:rPr lang="en-US" err="1">
                <a:ea typeface="Calibri"/>
                <a:cs typeface="Calibri"/>
              </a:rPr>
              <a:t>trabalho</a:t>
            </a:r>
            <a:r>
              <a:rPr lang="en-US">
                <a:ea typeface="Calibri"/>
                <a:cs typeface="Calibri"/>
              </a:rPr>
              <a:t>;</a:t>
            </a:r>
          </a:p>
          <a:p>
            <a:r>
              <a:rPr lang="en-US" err="1"/>
              <a:t>Equidade</a:t>
            </a:r>
            <a:r>
              <a:rPr lang="en-US"/>
              <a:t>: agora </a:t>
            </a:r>
            <a:r>
              <a:rPr lang="en-US" err="1"/>
              <a:t>partindo</a:t>
            </a:r>
            <a:r>
              <a:rPr lang="en-US"/>
              <a:t> para </a:t>
            </a:r>
            <a:r>
              <a:rPr lang="en-US" err="1"/>
              <a:t>equidade</a:t>
            </a:r>
            <a:r>
              <a:rPr lang="en-US"/>
              <a:t> </a:t>
            </a:r>
            <a:r>
              <a:rPr lang="en-US" err="1"/>
              <a:t>questão</a:t>
            </a:r>
            <a:r>
              <a:rPr lang="en-US"/>
              <a:t> é </a:t>
            </a:r>
            <a:r>
              <a:rPr lang="en-US" err="1"/>
              <a:t>que</a:t>
            </a:r>
            <a:r>
              <a:rPr lang="en-US"/>
              <a:t> as </a:t>
            </a:r>
            <a:r>
              <a:rPr lang="en-US" err="1"/>
              <a:t>diferentes</a:t>
            </a:r>
            <a:r>
              <a:rPr lang="en-US"/>
              <a:t> </a:t>
            </a:r>
            <a:r>
              <a:rPr lang="en-US" err="1"/>
              <a:t>maneiras</a:t>
            </a:r>
            <a:r>
              <a:rPr lang="en-US"/>
              <a:t> de </a:t>
            </a:r>
            <a:r>
              <a:rPr lang="en-US" err="1"/>
              <a:t>existir</a:t>
            </a:r>
            <a:r>
              <a:rPr lang="en-US"/>
              <a:t> no </a:t>
            </a:r>
            <a:r>
              <a:rPr lang="en-US" err="1"/>
              <a:t>mundo</a:t>
            </a:r>
            <a:r>
              <a:rPr lang="en-US"/>
              <a:t> </a:t>
            </a:r>
            <a:r>
              <a:rPr lang="en-US" err="1"/>
              <a:t>significam</a:t>
            </a:r>
            <a:r>
              <a:rPr lang="en-US"/>
              <a:t> </a:t>
            </a:r>
            <a:r>
              <a:rPr lang="en-US" err="1"/>
              <a:t>diferentes</a:t>
            </a:r>
            <a:r>
              <a:rPr lang="en-US"/>
              <a:t> </a:t>
            </a:r>
            <a:r>
              <a:rPr lang="en-US" err="1"/>
              <a:t>lugares</a:t>
            </a:r>
            <a:r>
              <a:rPr lang="en-US"/>
              <a:t> </a:t>
            </a:r>
            <a:r>
              <a:rPr lang="en-US" err="1"/>
              <a:t>sociais</a:t>
            </a:r>
            <a:r>
              <a:rPr lang="en-US"/>
              <a:t> e </a:t>
            </a:r>
            <a:r>
              <a:rPr lang="en-US" err="1"/>
              <a:t>oportunidades</a:t>
            </a:r>
            <a:endParaRPr lang="en-US" err="1">
              <a:ea typeface="Calibri"/>
              <a:cs typeface="Calibri"/>
            </a:endParaRPr>
          </a:p>
          <a:p>
            <a:r>
              <a:rPr lang="en-US" err="1"/>
              <a:t>Equidade</a:t>
            </a:r>
            <a:r>
              <a:rPr lang="en-US"/>
              <a:t> </a:t>
            </a:r>
            <a:r>
              <a:rPr lang="en-US" err="1"/>
              <a:t>significa</a:t>
            </a:r>
            <a:r>
              <a:rPr lang="en-US"/>
              <a:t> </a:t>
            </a:r>
            <a:r>
              <a:rPr lang="en-US" err="1"/>
              <a:t>reconhecer</a:t>
            </a:r>
            <a:r>
              <a:rPr lang="en-US"/>
              <a:t> </a:t>
            </a:r>
            <a:r>
              <a:rPr lang="en-US" err="1"/>
              <a:t>que</a:t>
            </a:r>
            <a:r>
              <a:rPr lang="en-US"/>
              <a:t> </a:t>
            </a:r>
            <a:r>
              <a:rPr lang="en-US" b="1"/>
              <a:t>as </a:t>
            </a:r>
            <a:r>
              <a:rPr lang="en-US" b="1" err="1"/>
              <a:t>pessoas</a:t>
            </a:r>
            <a:r>
              <a:rPr lang="en-US" b="1"/>
              <a:t> </a:t>
            </a:r>
            <a:r>
              <a:rPr lang="en-US" b="1" err="1"/>
              <a:t>não</a:t>
            </a:r>
            <a:r>
              <a:rPr lang="en-US" b="1"/>
              <a:t> partem do </a:t>
            </a:r>
            <a:r>
              <a:rPr lang="en-US" b="1" err="1"/>
              <a:t>mesmo</a:t>
            </a:r>
            <a:r>
              <a:rPr lang="en-US" b="1"/>
              <a:t> </a:t>
            </a:r>
            <a:r>
              <a:rPr lang="en-US" b="1" err="1"/>
              <a:t>lugar</a:t>
            </a:r>
            <a:r>
              <a:rPr lang="en-US"/>
              <a:t> e </a:t>
            </a:r>
            <a:r>
              <a:rPr lang="en-US" err="1"/>
              <a:t>que</a:t>
            </a:r>
            <a:r>
              <a:rPr lang="en-US"/>
              <a:t>, </a:t>
            </a:r>
            <a:r>
              <a:rPr lang="en-US" err="1"/>
              <a:t>portanto</a:t>
            </a:r>
            <a:r>
              <a:rPr lang="en-US"/>
              <a:t>, </a:t>
            </a:r>
            <a:r>
              <a:rPr lang="en-US" err="1"/>
              <a:t>tratar</a:t>
            </a:r>
            <a:r>
              <a:rPr lang="en-US"/>
              <a:t> </a:t>
            </a:r>
            <a:r>
              <a:rPr lang="en-US" err="1"/>
              <a:t>todo</a:t>
            </a:r>
            <a:r>
              <a:rPr lang="en-US"/>
              <a:t> </a:t>
            </a:r>
            <a:r>
              <a:rPr lang="en-US" err="1"/>
              <a:t>mundo</a:t>
            </a:r>
            <a:r>
              <a:rPr lang="en-US"/>
              <a:t> </a:t>
            </a:r>
            <a:r>
              <a:rPr lang="en-US" err="1"/>
              <a:t>exatamente</a:t>
            </a:r>
            <a:r>
              <a:rPr lang="en-US"/>
              <a:t> da </a:t>
            </a:r>
            <a:r>
              <a:rPr lang="en-US" err="1"/>
              <a:t>mesma</a:t>
            </a:r>
            <a:r>
              <a:rPr lang="en-US"/>
              <a:t> forma </a:t>
            </a:r>
            <a:r>
              <a:rPr lang="en-US" err="1"/>
              <a:t>pode</a:t>
            </a:r>
            <a:r>
              <a:rPr lang="en-US"/>
              <a:t> </a:t>
            </a:r>
            <a:r>
              <a:rPr lang="en-US" err="1"/>
              <a:t>aprofundar</a:t>
            </a:r>
            <a:r>
              <a:rPr lang="en-US"/>
              <a:t> </a:t>
            </a:r>
            <a:r>
              <a:rPr lang="en-US" err="1"/>
              <a:t>desigualdades</a:t>
            </a:r>
            <a:r>
              <a:rPr lang="en-US"/>
              <a:t>. </a:t>
            </a:r>
            <a:r>
              <a:rPr lang="en-US" err="1"/>
              <a:t>Trabalhar</a:t>
            </a:r>
            <a:r>
              <a:rPr lang="en-US"/>
              <a:t> com </a:t>
            </a:r>
            <a:r>
              <a:rPr lang="en-US" err="1"/>
              <a:t>equidade</a:t>
            </a:r>
            <a:r>
              <a:rPr lang="en-US"/>
              <a:t> é </a:t>
            </a:r>
            <a:r>
              <a:rPr lang="en-US" err="1"/>
              <a:t>construir</a:t>
            </a:r>
            <a:r>
              <a:rPr lang="en-US"/>
              <a:t> </a:t>
            </a:r>
            <a:r>
              <a:rPr lang="en-US" err="1"/>
              <a:t>políticas</a:t>
            </a:r>
            <a:r>
              <a:rPr lang="en-US"/>
              <a:t> </a:t>
            </a:r>
            <a:r>
              <a:rPr lang="en-US" err="1"/>
              <a:t>que</a:t>
            </a:r>
            <a:r>
              <a:rPr lang="en-US"/>
              <a:t> </a:t>
            </a:r>
            <a:r>
              <a:rPr lang="en-US" err="1"/>
              <a:t>considerem</a:t>
            </a:r>
            <a:r>
              <a:rPr lang="en-US"/>
              <a:t> </a:t>
            </a:r>
            <a:r>
              <a:rPr lang="en-US" err="1"/>
              <a:t>essas</a:t>
            </a:r>
            <a:r>
              <a:rPr lang="en-US"/>
              <a:t> </a:t>
            </a:r>
            <a:r>
              <a:rPr lang="en-US" err="1"/>
              <a:t>especificidades</a:t>
            </a:r>
            <a:r>
              <a:rPr lang="en-US"/>
              <a:t> </a:t>
            </a:r>
            <a:r>
              <a:rPr lang="en-US" err="1"/>
              <a:t>em</a:t>
            </a:r>
            <a:r>
              <a:rPr lang="en-US"/>
              <a:t> </a:t>
            </a:r>
            <a:r>
              <a:rPr lang="en-US" err="1"/>
              <a:t>busca</a:t>
            </a:r>
            <a:r>
              <a:rPr lang="en-US"/>
              <a:t> de </a:t>
            </a:r>
            <a:r>
              <a:rPr lang="en-US" err="1"/>
              <a:t>justiça</a:t>
            </a:r>
            <a:r>
              <a:rPr lang="en-US"/>
              <a:t> social.</a:t>
            </a:r>
            <a:br>
              <a:rPr lang="en-US">
                <a:cs typeface="+mn-lt"/>
              </a:rPr>
            </a:br>
            <a:r>
              <a:rPr lang="en-US" err="1">
                <a:ea typeface="Calibri"/>
                <a:cs typeface="Calibri"/>
              </a:rPr>
              <a:t>Então</a:t>
            </a:r>
            <a:r>
              <a:rPr lang="en-US">
                <a:ea typeface="Calibri"/>
                <a:cs typeface="Calibri"/>
              </a:rPr>
              <a:t> </a:t>
            </a:r>
            <a:r>
              <a:rPr lang="en-US" err="1">
                <a:ea typeface="Calibri"/>
                <a:cs typeface="Calibri"/>
              </a:rPr>
              <a:t>equidade</a:t>
            </a:r>
            <a:r>
              <a:rPr lang="en-US">
                <a:ea typeface="Calibri"/>
                <a:cs typeface="Calibri"/>
              </a:rPr>
              <a:t> </a:t>
            </a:r>
            <a:r>
              <a:rPr lang="en-US" err="1">
                <a:ea typeface="Calibri"/>
                <a:cs typeface="Calibri"/>
              </a:rPr>
              <a:t>está</a:t>
            </a:r>
            <a:r>
              <a:rPr lang="en-US">
                <a:ea typeface="Calibri"/>
                <a:cs typeface="Calibri"/>
              </a:rPr>
              <a:t> </a:t>
            </a:r>
            <a:r>
              <a:rPr lang="en-US" err="1">
                <a:ea typeface="Calibri"/>
                <a:cs typeface="Calibri"/>
              </a:rPr>
              <a:t>relacionado</a:t>
            </a:r>
            <a:r>
              <a:rPr lang="en-US">
                <a:ea typeface="Calibri"/>
                <a:cs typeface="Calibri"/>
              </a:rPr>
              <a:t> à </a:t>
            </a:r>
            <a:r>
              <a:rPr lang="en-US" err="1">
                <a:ea typeface="Calibri"/>
                <a:cs typeface="Calibri"/>
              </a:rPr>
              <a:t>estruturas</a:t>
            </a:r>
            <a:r>
              <a:rPr lang="en-US">
                <a:ea typeface="Calibri"/>
                <a:cs typeface="Calibri"/>
              </a:rPr>
              <a:t>, as </a:t>
            </a:r>
            <a:r>
              <a:rPr lang="en-US" err="1">
                <a:ea typeface="Calibri"/>
                <a:cs typeface="Calibri"/>
              </a:rPr>
              <a:t>diferentes</a:t>
            </a:r>
            <a:r>
              <a:rPr lang="en-US">
                <a:ea typeface="Calibri"/>
                <a:cs typeface="Calibri"/>
              </a:rPr>
              <a:t> </a:t>
            </a:r>
            <a:r>
              <a:rPr lang="en-US" err="1">
                <a:ea typeface="Calibri"/>
                <a:cs typeface="Calibri"/>
              </a:rPr>
              <a:t>ferramenteas</a:t>
            </a:r>
            <a:r>
              <a:rPr lang="en-US">
                <a:ea typeface="Calibri"/>
                <a:cs typeface="Calibri"/>
              </a:rPr>
              <a:t> </a:t>
            </a:r>
            <a:r>
              <a:rPr lang="en-US" err="1">
                <a:ea typeface="Calibri"/>
                <a:cs typeface="Calibri"/>
              </a:rPr>
              <a:t>que</a:t>
            </a:r>
            <a:r>
              <a:rPr lang="en-US">
                <a:ea typeface="Calibri"/>
                <a:cs typeface="Calibri"/>
              </a:rPr>
              <a:t> as </a:t>
            </a:r>
            <a:r>
              <a:rPr lang="en-US" err="1">
                <a:ea typeface="Calibri"/>
                <a:cs typeface="Calibri"/>
              </a:rPr>
              <a:t>pessoas</a:t>
            </a:r>
            <a:r>
              <a:rPr lang="en-US">
                <a:ea typeface="Calibri"/>
                <a:cs typeface="Calibri"/>
              </a:rPr>
              <a:t> </a:t>
            </a:r>
            <a:r>
              <a:rPr lang="en-US" err="1">
                <a:ea typeface="Calibri"/>
                <a:cs typeface="Calibri"/>
              </a:rPr>
              <a:t>necessitam</a:t>
            </a:r>
          </a:p>
          <a:p>
            <a:r>
              <a:rPr lang="en-US" err="1"/>
              <a:t>Já</a:t>
            </a:r>
            <a:r>
              <a:rPr lang="en-US"/>
              <a:t> a </a:t>
            </a:r>
            <a:r>
              <a:rPr lang="en-US" b="1" err="1"/>
              <a:t>inclusão</a:t>
            </a:r>
            <a:r>
              <a:rPr lang="en-US"/>
              <a:t> </a:t>
            </a:r>
            <a:r>
              <a:rPr lang="en-US" err="1"/>
              <a:t>diz</a:t>
            </a:r>
            <a:r>
              <a:rPr lang="en-US"/>
              <a:t> </a:t>
            </a:r>
            <a:r>
              <a:rPr lang="en-US" err="1"/>
              <a:t>respeito</a:t>
            </a:r>
            <a:r>
              <a:rPr lang="en-US"/>
              <a:t> </a:t>
            </a:r>
            <a:r>
              <a:rPr lang="en-US" err="1"/>
              <a:t>ao</a:t>
            </a:r>
            <a:r>
              <a:rPr lang="en-US"/>
              <a:t> modo </a:t>
            </a:r>
            <a:r>
              <a:rPr lang="en-US" err="1"/>
              <a:t>como</a:t>
            </a:r>
            <a:r>
              <a:rPr lang="en-US"/>
              <a:t> as </a:t>
            </a:r>
            <a:r>
              <a:rPr lang="en-US" err="1"/>
              <a:t>instituições</a:t>
            </a:r>
            <a:r>
              <a:rPr lang="en-US"/>
              <a:t> </a:t>
            </a:r>
            <a:r>
              <a:rPr lang="en-US" err="1"/>
              <a:t>funcionam</a:t>
            </a:r>
            <a:r>
              <a:rPr lang="en-US"/>
              <a:t> no </a:t>
            </a:r>
            <a:r>
              <a:rPr lang="en-US" err="1"/>
              <a:t>dia</a:t>
            </a:r>
            <a:r>
              <a:rPr lang="en-US"/>
              <a:t> a dia. </a:t>
            </a:r>
            <a:r>
              <a:rPr lang="en-US" err="1"/>
              <a:t>Não</a:t>
            </a:r>
            <a:r>
              <a:rPr lang="en-US"/>
              <a:t> basta </a:t>
            </a:r>
            <a:r>
              <a:rPr lang="en-US" err="1"/>
              <a:t>que</a:t>
            </a:r>
            <a:r>
              <a:rPr lang="en-US"/>
              <a:t> </a:t>
            </a:r>
            <a:r>
              <a:rPr lang="en-US" err="1"/>
              <a:t>pessoas</a:t>
            </a:r>
            <a:r>
              <a:rPr lang="en-US"/>
              <a:t> </a:t>
            </a:r>
            <a:r>
              <a:rPr lang="en-US" err="1"/>
              <a:t>diversas</a:t>
            </a:r>
            <a:r>
              <a:rPr lang="en-US"/>
              <a:t> </a:t>
            </a:r>
            <a:r>
              <a:rPr lang="en-US" err="1"/>
              <a:t>estejam</a:t>
            </a:r>
            <a:r>
              <a:rPr lang="en-US"/>
              <a:t> </a:t>
            </a:r>
            <a:r>
              <a:rPr lang="en-US" err="1"/>
              <a:t>presentes</a:t>
            </a:r>
            <a:r>
              <a:rPr lang="en-US"/>
              <a:t>; é </a:t>
            </a:r>
            <a:r>
              <a:rPr lang="en-US" err="1"/>
              <a:t>preciso</a:t>
            </a:r>
            <a:r>
              <a:rPr lang="en-US"/>
              <a:t> </a:t>
            </a:r>
            <a:r>
              <a:rPr lang="en-US" err="1"/>
              <a:t>garantir</a:t>
            </a:r>
            <a:r>
              <a:rPr lang="en-US"/>
              <a:t> </a:t>
            </a:r>
            <a:r>
              <a:rPr lang="en-US" err="1"/>
              <a:t>que</a:t>
            </a:r>
            <a:r>
              <a:rPr lang="en-US"/>
              <a:t> </a:t>
            </a:r>
            <a:r>
              <a:rPr lang="en-US" err="1"/>
              <a:t>elas</a:t>
            </a:r>
            <a:r>
              <a:rPr lang="en-US"/>
              <a:t> </a:t>
            </a:r>
            <a:r>
              <a:rPr lang="en-US" b="1" err="1"/>
              <a:t>participem</a:t>
            </a:r>
            <a:r>
              <a:rPr lang="en-US" b="1"/>
              <a:t>, </a:t>
            </a:r>
            <a:r>
              <a:rPr lang="en-US" b="1" err="1"/>
              <a:t>tenham</a:t>
            </a:r>
            <a:r>
              <a:rPr lang="en-US" b="1"/>
              <a:t> </a:t>
            </a:r>
            <a:r>
              <a:rPr lang="en-US" b="1" err="1"/>
              <a:t>voz</a:t>
            </a:r>
            <a:r>
              <a:rPr lang="en-US" b="1"/>
              <a:t>, </a:t>
            </a:r>
            <a:r>
              <a:rPr lang="en-US" b="1" err="1"/>
              <a:t>sejam</a:t>
            </a:r>
            <a:r>
              <a:rPr lang="en-US" b="1"/>
              <a:t> </a:t>
            </a:r>
            <a:r>
              <a:rPr lang="en-US" b="1" err="1"/>
              <a:t>ouvidas</a:t>
            </a:r>
            <a:r>
              <a:rPr lang="en-US" b="1"/>
              <a:t> e </a:t>
            </a:r>
            <a:r>
              <a:rPr lang="en-US" b="1" err="1"/>
              <a:t>valorizadas</a:t>
            </a:r>
            <a:r>
              <a:rPr lang="en-US"/>
              <a:t>, </a:t>
            </a:r>
            <a:r>
              <a:rPr lang="en-US" err="1"/>
              <a:t>sem</a:t>
            </a:r>
            <a:r>
              <a:rPr lang="en-US"/>
              <a:t> </a:t>
            </a:r>
            <a:r>
              <a:rPr lang="en-US" err="1"/>
              <a:t>precisar</a:t>
            </a:r>
            <a:r>
              <a:rPr lang="en-US"/>
              <a:t> se </a:t>
            </a:r>
            <a:r>
              <a:rPr lang="en-US" err="1"/>
              <a:t>adequar</a:t>
            </a:r>
            <a:r>
              <a:rPr lang="en-US"/>
              <a:t> a um </a:t>
            </a:r>
            <a:r>
              <a:rPr lang="en-US" err="1"/>
              <a:t>padrão</a:t>
            </a:r>
            <a:r>
              <a:rPr lang="en-US"/>
              <a:t> </a:t>
            </a:r>
            <a:r>
              <a:rPr lang="en-US" err="1"/>
              <a:t>único</a:t>
            </a:r>
            <a:r>
              <a:rPr lang="en-US"/>
              <a:t>, mas </a:t>
            </a:r>
            <a:r>
              <a:rPr lang="en-US" err="1"/>
              <a:t>que</a:t>
            </a:r>
            <a:r>
              <a:rPr lang="en-US"/>
              <a:t> </a:t>
            </a:r>
            <a:r>
              <a:rPr lang="en-US" err="1"/>
              <a:t>possam</a:t>
            </a:r>
            <a:r>
              <a:rPr lang="en-US"/>
              <a:t> </a:t>
            </a:r>
            <a:r>
              <a:rPr lang="en-US" err="1"/>
              <a:t>existir</a:t>
            </a:r>
            <a:r>
              <a:rPr lang="en-US"/>
              <a:t> </a:t>
            </a:r>
            <a:r>
              <a:rPr lang="en-US" err="1"/>
              <a:t>plenamente</a:t>
            </a:r>
            <a:br>
              <a:rPr lang="en-US">
                <a:ea typeface="Calibri"/>
                <a:cs typeface="+mn-lt"/>
              </a:rPr>
            </a:br>
            <a:r>
              <a:rPr lang="en-US">
                <a:ea typeface="Calibri"/>
                <a:cs typeface="+mn-lt"/>
              </a:rPr>
              <a:t>Se </a:t>
            </a:r>
            <a:r>
              <a:rPr lang="en-US" err="1">
                <a:ea typeface="Calibri"/>
                <a:cs typeface="+mn-lt"/>
              </a:rPr>
              <a:t>diversidade</a:t>
            </a:r>
            <a:r>
              <a:rPr lang="en-US">
                <a:ea typeface="Calibri"/>
                <a:cs typeface="+mn-lt"/>
              </a:rPr>
              <a:t> é </a:t>
            </a:r>
            <a:r>
              <a:rPr lang="en-US" err="1">
                <a:ea typeface="Calibri"/>
                <a:cs typeface="+mn-lt"/>
              </a:rPr>
              <a:t>sobre</a:t>
            </a:r>
            <a:r>
              <a:rPr lang="en-US">
                <a:ea typeface="Calibri"/>
                <a:cs typeface="+mn-lt"/>
              </a:rPr>
              <a:t> quem </a:t>
            </a:r>
            <a:r>
              <a:rPr lang="en-US" err="1">
                <a:ea typeface="Calibri"/>
                <a:cs typeface="+mn-lt"/>
              </a:rPr>
              <a:t>está</a:t>
            </a:r>
            <a:r>
              <a:rPr lang="en-US">
                <a:ea typeface="Calibri"/>
                <a:cs typeface="+mn-lt"/>
              </a:rPr>
              <a:t> no </a:t>
            </a:r>
            <a:r>
              <a:rPr lang="en-US" err="1">
                <a:ea typeface="Calibri"/>
                <a:cs typeface="+mn-lt"/>
              </a:rPr>
              <a:t>ambiente</a:t>
            </a:r>
            <a:r>
              <a:rPr lang="en-US">
                <a:ea typeface="Calibri"/>
                <a:cs typeface="+mn-lt"/>
              </a:rPr>
              <a:t> de </a:t>
            </a:r>
            <a:r>
              <a:rPr lang="en-US" err="1">
                <a:ea typeface="Calibri"/>
                <a:cs typeface="+mn-lt"/>
              </a:rPr>
              <a:t>trabalho</a:t>
            </a:r>
            <a:r>
              <a:rPr lang="en-US">
                <a:ea typeface="Calibri"/>
                <a:cs typeface="+mn-lt"/>
              </a:rPr>
              <a:t>, </a:t>
            </a:r>
            <a:r>
              <a:rPr lang="en-US" err="1">
                <a:ea typeface="Calibri"/>
                <a:cs typeface="+mn-lt"/>
              </a:rPr>
              <a:t>inclusão</a:t>
            </a:r>
            <a:r>
              <a:rPr lang="en-US">
                <a:ea typeface="Calibri"/>
                <a:cs typeface="+mn-lt"/>
              </a:rPr>
              <a:t> </a:t>
            </a:r>
            <a:r>
              <a:rPr lang="en-US" err="1">
                <a:ea typeface="Calibri"/>
                <a:cs typeface="+mn-lt"/>
              </a:rPr>
              <a:t>nos</a:t>
            </a:r>
            <a:r>
              <a:rPr lang="en-US">
                <a:ea typeface="Calibri"/>
                <a:cs typeface="+mn-lt"/>
              </a:rPr>
              <a:t> </a:t>
            </a:r>
            <a:r>
              <a:rPr lang="en-US" err="1">
                <a:ea typeface="Calibri"/>
                <a:cs typeface="+mn-lt"/>
              </a:rPr>
              <a:t>convoca</a:t>
            </a:r>
            <a:r>
              <a:rPr lang="en-US">
                <a:ea typeface="Calibri"/>
                <a:cs typeface="+mn-lt"/>
              </a:rPr>
              <a:t> a </a:t>
            </a:r>
            <a:r>
              <a:rPr lang="en-US" err="1">
                <a:ea typeface="Calibri"/>
                <a:cs typeface="+mn-lt"/>
              </a:rPr>
              <a:t>pensar</a:t>
            </a:r>
            <a:r>
              <a:rPr lang="en-US">
                <a:ea typeface="Calibri"/>
                <a:cs typeface="+mn-lt"/>
              </a:rPr>
              <a:t> </a:t>
            </a:r>
            <a:r>
              <a:rPr lang="en-US" err="1">
                <a:ea typeface="Calibri"/>
                <a:cs typeface="+mn-lt"/>
              </a:rPr>
              <a:t>como</a:t>
            </a:r>
            <a:r>
              <a:rPr lang="en-US">
                <a:ea typeface="Calibri"/>
                <a:cs typeface="+mn-lt"/>
              </a:rPr>
              <a:t> as </a:t>
            </a:r>
            <a:r>
              <a:rPr lang="en-US" err="1">
                <a:ea typeface="Calibri"/>
                <a:cs typeface="+mn-lt"/>
              </a:rPr>
              <a:t>pessoas</a:t>
            </a:r>
            <a:r>
              <a:rPr lang="en-US">
                <a:ea typeface="Calibri"/>
                <a:cs typeface="+mn-lt"/>
              </a:rPr>
              <a:t> </a:t>
            </a:r>
            <a:r>
              <a:rPr lang="en-US" err="1">
                <a:ea typeface="Calibri"/>
                <a:cs typeface="+mn-lt"/>
              </a:rPr>
              <a:t>estão</a:t>
            </a:r>
            <a:r>
              <a:rPr lang="en-US">
                <a:ea typeface="Calibri"/>
                <a:cs typeface="+mn-lt"/>
              </a:rPr>
              <a:t>, se </a:t>
            </a:r>
            <a:r>
              <a:rPr lang="en-US" err="1">
                <a:ea typeface="Calibri"/>
                <a:cs typeface="+mn-lt"/>
              </a:rPr>
              <a:t>grupos</a:t>
            </a:r>
            <a:r>
              <a:rPr lang="en-US">
                <a:ea typeface="Calibri"/>
                <a:cs typeface="+mn-lt"/>
              </a:rPr>
              <a:t> </a:t>
            </a:r>
            <a:r>
              <a:rPr lang="en-US" err="1">
                <a:ea typeface="Calibri"/>
                <a:cs typeface="+mn-lt"/>
              </a:rPr>
              <a:t>historicamentes</a:t>
            </a:r>
            <a:r>
              <a:rPr lang="en-US">
                <a:ea typeface="Calibri"/>
                <a:cs typeface="+mn-lt"/>
              </a:rPr>
              <a:t> </a:t>
            </a:r>
            <a:r>
              <a:rPr lang="en-US" err="1">
                <a:ea typeface="Calibri"/>
                <a:cs typeface="+mn-lt"/>
              </a:rPr>
              <a:t>discrimanos</a:t>
            </a:r>
            <a:r>
              <a:rPr lang="en-US">
                <a:ea typeface="Calibri"/>
                <a:cs typeface="+mn-lt"/>
              </a:rPr>
              <a:t> se </a:t>
            </a:r>
            <a:r>
              <a:rPr lang="en-US" err="1">
                <a:ea typeface="Calibri"/>
                <a:cs typeface="+mn-lt"/>
              </a:rPr>
              <a:t>sentem</a:t>
            </a:r>
            <a:r>
              <a:rPr lang="en-US">
                <a:ea typeface="Calibri"/>
                <a:cs typeface="+mn-lt"/>
              </a:rPr>
              <a:t> </a:t>
            </a:r>
            <a:r>
              <a:rPr lang="en-US" err="1">
                <a:ea typeface="Calibri"/>
                <a:cs typeface="+mn-lt"/>
              </a:rPr>
              <a:t>pertencentem</a:t>
            </a:r>
            <a:r>
              <a:rPr lang="en-US">
                <a:ea typeface="Calibri"/>
                <a:cs typeface="+mn-lt"/>
              </a:rPr>
              <a:t> </a:t>
            </a:r>
            <a:r>
              <a:rPr lang="en-US" err="1">
                <a:ea typeface="Calibri"/>
                <a:cs typeface="+mn-lt"/>
              </a:rPr>
              <a:t>aquele</a:t>
            </a:r>
            <a:r>
              <a:rPr lang="en-US">
                <a:ea typeface="Calibri"/>
                <a:cs typeface="+mn-lt"/>
              </a:rPr>
              <a:t> </a:t>
            </a:r>
            <a:r>
              <a:rPr lang="en-US" err="1">
                <a:ea typeface="Calibri"/>
                <a:cs typeface="+mn-lt"/>
              </a:rPr>
              <a:t>ambeinte</a:t>
            </a:r>
            <a:r>
              <a:rPr lang="en-US">
                <a:ea typeface="Calibri"/>
                <a:cs typeface="+mn-lt"/>
              </a:rPr>
              <a:t>, se sente </a:t>
            </a:r>
            <a:r>
              <a:rPr lang="en-US" err="1">
                <a:ea typeface="Calibri"/>
                <a:cs typeface="+mn-lt"/>
              </a:rPr>
              <a:t>seguros</a:t>
            </a:r>
            <a:r>
              <a:rPr lang="en-US">
                <a:ea typeface="Calibri"/>
                <a:cs typeface="+mn-lt"/>
              </a:rPr>
              <a:t>, se </a:t>
            </a:r>
            <a:r>
              <a:rPr lang="en-US" err="1">
                <a:ea typeface="Calibri"/>
                <a:cs typeface="+mn-lt"/>
              </a:rPr>
              <a:t>sao</a:t>
            </a:r>
            <a:r>
              <a:rPr lang="en-US">
                <a:ea typeface="Calibri"/>
                <a:cs typeface="+mn-lt"/>
              </a:rPr>
              <a:t> </a:t>
            </a:r>
            <a:r>
              <a:rPr lang="en-US" err="1">
                <a:ea typeface="Calibri"/>
                <a:cs typeface="+mn-lt"/>
              </a:rPr>
              <a:t>ouvd</a:t>
            </a:r>
          </a:p>
          <a:p>
            <a:br>
              <a:rPr lang="en-US">
                <a:cs typeface="+mn-lt"/>
              </a:rPr>
            </a:br>
            <a:r>
              <a:rPr lang="pt-BR">
                <a:highlight>
                  <a:srgbClr val="FFFFFF"/>
                </a:highlight>
              </a:rPr>
              <a:t> </a:t>
            </a:r>
            <a:endParaRPr lang="pt-BR"/>
          </a:p>
        </p:txBody>
      </p:sp>
      <p:sp>
        <p:nvSpPr>
          <p:cNvPr id="4" name="Espaço Reservado para o Número do Slide 3"/>
          <p:cNvSpPr>
            <a:spLocks noGrp="1"/>
          </p:cNvSpPr>
          <p:nvPr>
            <p:ph type="sldNum" sz="quarter" idx="5"/>
          </p:nvPr>
        </p:nvSpPr>
        <p:spPr/>
        <p:txBody>
          <a:bodyPr rtlCol="0"/>
          <a:lstStyle>
            <a:defPPr>
              <a:defRPr lang="pt-BR"/>
            </a:defPPr>
          </a:lstStyle>
          <a:p>
            <a:pPr rtl="0"/>
            <a:fld id="{10895658-EA1F-4910-80AB-4DA76E167475}" type="slidenum">
              <a:rPr lang="pt-BR" smtClean="0"/>
              <a:t>10</a:t>
            </a:fld>
            <a:endParaRPr lang="pt-BR"/>
          </a:p>
        </p:txBody>
      </p:sp>
    </p:spTree>
    <p:extLst>
      <p:ext uri="{BB962C8B-B14F-4D97-AF65-F5344CB8AC3E}">
        <p14:creationId xmlns:p14="http://schemas.microsoft.com/office/powerpoint/2010/main" val="321771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r>
              <a:rPr lang="pt-BR">
                <a:ea typeface="Calibri"/>
                <a:cs typeface="Calibri"/>
              </a:rPr>
              <a:t>Dando sequencia, </a:t>
            </a:r>
            <a:r>
              <a:rPr lang="pt-BR" err="1">
                <a:ea typeface="Calibri"/>
                <a:cs typeface="Calibri"/>
              </a:rPr>
              <a:t>zemos</a:t>
            </a:r>
            <a:r>
              <a:rPr lang="pt-BR">
                <a:ea typeface="Calibri"/>
                <a:cs typeface="Calibri"/>
              </a:rPr>
              <a:t> aqui um quadro para compreendermos onde acontece desigualdades tanto de gênero como de raça na sociedade </a:t>
            </a:r>
            <a:r>
              <a:rPr lang="pt-BR" err="1">
                <a:ea typeface="Calibri"/>
                <a:cs typeface="Calibri"/>
              </a:rPr>
              <a:t>brasielirase</a:t>
            </a:r>
            <a:r>
              <a:rPr lang="pt-BR">
                <a:ea typeface="Calibri"/>
                <a:cs typeface="Calibri"/>
              </a:rPr>
              <a:t> a resposta é e as dimensões da vida </a:t>
            </a:r>
            <a:r>
              <a:rPr lang="pt-BR" err="1">
                <a:ea typeface="Calibri"/>
                <a:cs typeface="Calibri"/>
              </a:rPr>
              <a:t>social..estamos</a:t>
            </a:r>
            <a:r>
              <a:rPr lang="pt-BR">
                <a:ea typeface="Calibri"/>
                <a:cs typeface="Calibri"/>
              </a:rPr>
              <a:t> falando da maneira em que se vive e que se morre no Brasil.</a:t>
            </a:r>
            <a:br>
              <a:rPr lang="pt-BR">
                <a:ea typeface="Calibri"/>
                <a:cs typeface="+mn-lt"/>
              </a:rPr>
            </a:br>
            <a:r>
              <a:rPr lang="pt-BR">
                <a:ea typeface="Calibri"/>
                <a:cs typeface="Calibri"/>
              </a:rPr>
              <a:t>Neste lide, verificamos que, apesar de todos os avanços decorrentes do critério nas cotas para acesso ao ensino superior, ainda hoje, pessoas negras </a:t>
            </a:r>
            <a:r>
              <a:rPr lang="pt-BR" err="1">
                <a:ea typeface="Calibri"/>
                <a:cs typeface="Calibri"/>
              </a:rPr>
              <a:t>detem</a:t>
            </a:r>
            <a:r>
              <a:rPr lang="pt-BR">
                <a:ea typeface="Calibri"/>
                <a:cs typeface="Calibri"/>
              </a:rPr>
              <a:t> menor </a:t>
            </a:r>
            <a:r>
              <a:rPr lang="pt-BR" err="1">
                <a:ea typeface="Calibri"/>
                <a:cs typeface="Calibri"/>
              </a:rPr>
              <a:t>graú</a:t>
            </a:r>
            <a:r>
              <a:rPr lang="pt-BR">
                <a:ea typeface="Calibri"/>
                <a:cs typeface="Calibri"/>
              </a:rPr>
              <a:t> de acesso ao ensino superior do que pessoas brancas</a:t>
            </a:r>
            <a:br>
              <a:rPr lang="pt-BR">
                <a:ea typeface="Calibri"/>
                <a:cs typeface="+mn-lt"/>
              </a:rPr>
            </a:br>
            <a:r>
              <a:rPr lang="pt-BR" err="1">
                <a:ea typeface="Calibri"/>
                <a:cs typeface="Calibri"/>
              </a:rPr>
              <a:t>vejos</a:t>
            </a:r>
            <a:r>
              <a:rPr lang="pt-BR">
                <a:ea typeface="Calibri"/>
                <a:cs typeface="Calibri"/>
              </a:rPr>
              <a:t> que também que há mulheres </a:t>
            </a:r>
            <a:r>
              <a:rPr lang="pt-BR" err="1">
                <a:ea typeface="Calibri"/>
                <a:cs typeface="Calibri"/>
              </a:rPr>
              <a:t>dedicadauase</a:t>
            </a:r>
            <a:r>
              <a:rPr lang="pt-BR">
                <a:ea typeface="Calibri"/>
                <a:cs typeface="Calibri"/>
              </a:rPr>
              <a:t> 10 horas a mais às atividades domésticas do que os homens semanalmente,  o que reflete papéis de </a:t>
            </a:r>
            <a:r>
              <a:rPr lang="pt-BR" err="1">
                <a:ea typeface="Calibri"/>
                <a:cs typeface="Calibri"/>
              </a:rPr>
              <a:t>gÊNERO</a:t>
            </a:r>
            <a:r>
              <a:rPr lang="pt-BR">
                <a:ea typeface="Calibri"/>
                <a:cs typeface="Calibri"/>
              </a:rPr>
              <a:t> na sociedade.</a:t>
            </a:r>
            <a:br>
              <a:rPr lang="pt-BR">
                <a:ea typeface="Calibri"/>
                <a:cs typeface="+mn-lt"/>
              </a:rPr>
            </a:br>
            <a:r>
              <a:rPr lang="pt-BR">
                <a:ea typeface="Calibri"/>
                <a:cs typeface="Calibri"/>
              </a:rPr>
              <a:t>Por fim, temos também dados de renda média </a:t>
            </a:r>
            <a:r>
              <a:rPr lang="pt-BR">
                <a:solidFill>
                  <a:schemeClr val="tx2">
                    <a:lumMod val="25000"/>
                  </a:schemeClr>
                </a:solidFill>
              </a:rPr>
              <a:t>022, a renda média das pessoas brancas era </a:t>
            </a:r>
            <a:r>
              <a:rPr lang="pt-BR" b="1">
                <a:solidFill>
                  <a:schemeClr val="tx2">
                    <a:lumMod val="25000"/>
                  </a:schemeClr>
                </a:solidFill>
              </a:rPr>
              <a:t>87% maior</a:t>
            </a:r>
            <a:r>
              <a:rPr lang="pt-BR">
                <a:solidFill>
                  <a:schemeClr val="tx2">
                    <a:lumMod val="25000"/>
                  </a:schemeClr>
                </a:solidFill>
              </a:rPr>
              <a:t> que a das pessoas negras, sendo que no topo da </a:t>
            </a:r>
            <a:r>
              <a:rPr lang="pt-BR" err="1">
                <a:solidFill>
                  <a:schemeClr val="tx2">
                    <a:lumMod val="25000"/>
                  </a:schemeClr>
                </a:solidFill>
              </a:rPr>
              <a:t>piramide</a:t>
            </a:r>
            <a:r>
              <a:rPr lang="pt-BR">
                <a:solidFill>
                  <a:schemeClr val="tx2">
                    <a:lumMod val="25000"/>
                  </a:schemeClr>
                </a:solidFill>
              </a:rPr>
              <a:t> estão os homens brancos e na base mulheres negras</a:t>
            </a:r>
            <a:endParaRPr lang="pt-BR">
              <a:solidFill>
                <a:srgbClr val="11151A"/>
              </a:solidFill>
              <a:ea typeface="Calibri"/>
              <a:cs typeface="Calibri"/>
            </a:endParaRPr>
          </a:p>
          <a:p>
            <a:r>
              <a:rPr lang="pt-BR">
                <a:ea typeface="Calibri"/>
                <a:cs typeface="Calibri"/>
              </a:rPr>
              <a:t>Poderíamos mostrar </a:t>
            </a:r>
            <a:r>
              <a:rPr lang="pt-BR" err="1">
                <a:ea typeface="Calibri"/>
                <a:cs typeface="Calibri"/>
              </a:rPr>
              <a:t>inumeras</a:t>
            </a:r>
            <a:r>
              <a:rPr lang="pt-BR">
                <a:ea typeface="Calibri"/>
                <a:cs typeface="Calibri"/>
              </a:rPr>
              <a:t> outras </a:t>
            </a:r>
            <a:r>
              <a:rPr lang="pt-BR" err="1">
                <a:ea typeface="Calibri"/>
                <a:cs typeface="Calibri"/>
              </a:rPr>
              <a:t>manifestaçoes</a:t>
            </a:r>
            <a:r>
              <a:rPr lang="pt-BR">
                <a:ea typeface="Calibri"/>
                <a:cs typeface="Calibri"/>
              </a:rPr>
              <a:t> que comprovem que gênero </a:t>
            </a:r>
            <a:r>
              <a:rPr lang="pt-BR" err="1">
                <a:ea typeface="Calibri"/>
                <a:cs typeface="Calibri"/>
              </a:rPr>
              <a:t>eraça</a:t>
            </a:r>
            <a:r>
              <a:rPr lang="pt-BR">
                <a:ea typeface="Calibri"/>
                <a:cs typeface="Calibri"/>
              </a:rPr>
              <a:t> organizam </a:t>
            </a:r>
            <a:r>
              <a:rPr lang="pt-BR" err="1">
                <a:ea typeface="Calibri"/>
                <a:cs typeface="Calibri"/>
              </a:rPr>
              <a:t>asociedade</a:t>
            </a:r>
          </a:p>
        </p:txBody>
      </p:sp>
      <p:sp>
        <p:nvSpPr>
          <p:cNvPr id="4" name="Espaço Reservado para o Número do Slide 3"/>
          <p:cNvSpPr>
            <a:spLocks noGrp="1"/>
          </p:cNvSpPr>
          <p:nvPr>
            <p:ph type="sldNum" sz="quarter" idx="5"/>
          </p:nvPr>
        </p:nvSpPr>
        <p:spPr/>
        <p:txBody>
          <a:bodyPr rtlCol="0"/>
          <a:lstStyle>
            <a:defPPr>
              <a:defRPr lang="pt-BR"/>
            </a:defPPr>
          </a:lstStyle>
          <a:p>
            <a:pPr rtl="0"/>
            <a:fld id="{10895658-EA1F-4910-80AB-4DA76E167475}" type="slidenum">
              <a:rPr lang="pt-BR" smtClean="0"/>
              <a:t>12</a:t>
            </a:fld>
            <a:endParaRPr lang="pt-BR"/>
          </a:p>
        </p:txBody>
      </p:sp>
    </p:spTree>
    <p:extLst>
      <p:ext uri="{BB962C8B-B14F-4D97-AF65-F5344CB8AC3E}">
        <p14:creationId xmlns:p14="http://schemas.microsoft.com/office/powerpoint/2010/main" val="311040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D29E4-4D81-5F21-0A77-C9ABA4AD3464}"/>
            </a:ext>
          </a:extLst>
        </p:cNvPr>
        <p:cNvGrpSpPr/>
        <p:nvPr/>
      </p:nvGrpSpPr>
      <p:grpSpPr>
        <a:xfrm>
          <a:off x="0" y="0"/>
          <a:ext cx="0" cy="0"/>
          <a:chOff x="0" y="0"/>
          <a:chExt cx="0" cy="0"/>
        </a:xfrm>
      </p:grpSpPr>
      <p:sp>
        <p:nvSpPr>
          <p:cNvPr id="2" name="Espaço Reservado para Imagem do Slide 1">
            <a:extLst>
              <a:ext uri="{FF2B5EF4-FFF2-40B4-BE49-F238E27FC236}">
                <a16:creationId xmlns:a16="http://schemas.microsoft.com/office/drawing/2014/main" id="{CA43CF46-E935-22DF-687A-D7590639DB80}"/>
              </a:ext>
            </a:extLst>
          </p:cNvPr>
          <p:cNvSpPr>
            <a:spLocks noGrp="1" noRot="1" noChangeAspect="1"/>
          </p:cNvSpPr>
          <p:nvPr>
            <p:ph type="sldImg"/>
          </p:nvPr>
        </p:nvSpPr>
        <p:spPr/>
      </p:sp>
      <p:sp>
        <p:nvSpPr>
          <p:cNvPr id="3" name="Espaço Reservado para Notas 2">
            <a:extLst>
              <a:ext uri="{FF2B5EF4-FFF2-40B4-BE49-F238E27FC236}">
                <a16:creationId xmlns:a16="http://schemas.microsoft.com/office/drawing/2014/main" id="{8639EDF6-5719-B2B1-228B-85C7F306EA8D}"/>
              </a:ext>
            </a:extLst>
          </p:cNvPr>
          <p:cNvSpPr>
            <a:spLocks noGrp="1"/>
          </p:cNvSpPr>
          <p:nvPr>
            <p:ph type="body" idx="1"/>
          </p:nvPr>
        </p:nvSpPr>
        <p:spPr/>
        <p:txBody>
          <a:bodyPr rtlCol="0"/>
          <a:lstStyle>
            <a:defPPr>
              <a:defRPr lang="pt-BR"/>
            </a:defPPr>
          </a:lstStyle>
          <a:p>
            <a:r>
              <a:rPr lang="pt-BR">
                <a:ea typeface="Calibri"/>
                <a:cs typeface="Calibri"/>
              </a:rPr>
              <a:t>E no serviço público ? Como essas desigualdades aparecem ? Primeiro, precisamos compreender que o serviço público não está alheio nem isolado das desigualdades que assolam o país, afinal, não somos uma ilha.</a:t>
            </a:r>
            <a:br>
              <a:rPr lang="pt-BR">
                <a:ea typeface="Calibri"/>
                <a:cs typeface="+mn-lt"/>
              </a:rPr>
            </a:br>
            <a:r>
              <a:rPr lang="pt-BR">
                <a:ea typeface="Calibri"/>
                <a:cs typeface="Calibri"/>
              </a:rPr>
              <a:t>Aqui trazemos dados do serviço publico </a:t>
            </a:r>
            <a:r>
              <a:rPr lang="pt-BR" err="1">
                <a:ea typeface="Calibri"/>
                <a:cs typeface="Calibri"/>
              </a:rPr>
              <a:t>deral</a:t>
            </a:r>
            <a:r>
              <a:rPr lang="pt-BR">
                <a:ea typeface="Calibri"/>
                <a:cs typeface="Calibri"/>
              </a:rPr>
              <a:t> Percebemos, que mulheres ainda estão </a:t>
            </a:r>
            <a:r>
              <a:rPr lang="pt-BR" err="1">
                <a:ea typeface="Calibri"/>
                <a:cs typeface="Calibri"/>
              </a:rPr>
              <a:t>subprepresentadas</a:t>
            </a:r>
            <a:r>
              <a:rPr lang="pt-BR">
                <a:ea typeface="Calibri"/>
                <a:cs typeface="Calibri"/>
              </a:rPr>
              <a:t> no serviço </a:t>
            </a:r>
            <a:r>
              <a:rPr lang="pt-BR" err="1">
                <a:ea typeface="Calibri"/>
                <a:cs typeface="Calibri"/>
              </a:rPr>
              <a:t>píublico</a:t>
            </a:r>
            <a:r>
              <a:rPr lang="pt-BR">
                <a:ea typeface="Calibri"/>
                <a:cs typeface="Calibri"/>
              </a:rPr>
              <a:t> federal, sendo apenas 41,8%. E mais do que isso, o famoso teto de vidro se faz </a:t>
            </a:r>
            <a:r>
              <a:rPr lang="pt-BR" err="1">
                <a:ea typeface="Calibri"/>
                <a:cs typeface="Calibri"/>
              </a:rPr>
              <a:t>presete</a:t>
            </a:r>
            <a:r>
              <a:rPr lang="pt-BR">
                <a:ea typeface="Calibri"/>
                <a:cs typeface="Calibri"/>
              </a:rPr>
              <a:t> no serviço publico&gt; já que nos cargos de alta liderança a presença de mulheres é ainda menor. E quando olhamos para as mulheres que conseguem romper as barreiras e alcançar estes cargos,  identificamos que a raça é um marcador, porque mulher negras e </a:t>
            </a:r>
            <a:r>
              <a:rPr lang="pt-BR" err="1">
                <a:ea typeface="Calibri"/>
                <a:cs typeface="Calibri"/>
              </a:rPr>
              <a:t>idnigenas</a:t>
            </a:r>
            <a:r>
              <a:rPr lang="pt-BR">
                <a:ea typeface="Calibri"/>
                <a:cs typeface="Calibri"/>
              </a:rPr>
              <a:t> são apenas 12% do total de mulheres.</a:t>
            </a:r>
            <a:br>
              <a:rPr lang="pt-BR">
                <a:ea typeface="Calibri"/>
                <a:cs typeface="+mn-lt"/>
              </a:rPr>
            </a:br>
            <a:r>
              <a:rPr lang="pt-BR">
                <a:ea typeface="Calibri"/>
                <a:cs typeface="Calibri"/>
              </a:rPr>
              <a:t>Na esfera federal, pessoas negras também são minoria, o que também se reflete na ocupação de funções.  </a:t>
            </a:r>
            <a:br>
              <a:rPr lang="pt-BR">
                <a:ea typeface="Calibri"/>
                <a:cs typeface="+mn-lt"/>
              </a:rPr>
            </a:br>
            <a:r>
              <a:rPr lang="pt-BR">
                <a:ea typeface="Calibri"/>
                <a:cs typeface="Calibri"/>
              </a:rPr>
              <a:t>Outro dado muito revelador é a pesquisa do MGI que revela que enquanto 38¨% das mulheres nos cargos de liderança tem filhos menores de idade, entre homens, esse percentual sobre para 66%, o que mostra a disparidade nos papéis de cuidado entre  homens e </a:t>
            </a:r>
            <a:r>
              <a:rPr lang="pt-BR" err="1">
                <a:ea typeface="Calibri"/>
                <a:cs typeface="Calibri"/>
              </a:rPr>
              <a:t>mulheres..lembram</a:t>
            </a:r>
            <a:r>
              <a:rPr lang="pt-BR">
                <a:ea typeface="Calibri"/>
                <a:cs typeface="Calibri"/>
              </a:rPr>
              <a:t> que há pouco mostramos  que mulheres realizam muito mais tarefas domésticas do que homens? Essas desigualdades na responsabilidade do cuidado se refletem nestes números </a:t>
            </a:r>
          </a:p>
        </p:txBody>
      </p:sp>
      <p:sp>
        <p:nvSpPr>
          <p:cNvPr id="4" name="Espaço Reservado para o Número do Slide 3">
            <a:extLst>
              <a:ext uri="{FF2B5EF4-FFF2-40B4-BE49-F238E27FC236}">
                <a16:creationId xmlns:a16="http://schemas.microsoft.com/office/drawing/2014/main" id="{E65D1CA6-1CCB-2388-FEE5-E5FF0B35963A}"/>
              </a:ext>
            </a:extLst>
          </p:cNvPr>
          <p:cNvSpPr>
            <a:spLocks noGrp="1"/>
          </p:cNvSpPr>
          <p:nvPr>
            <p:ph type="sldNum" sz="quarter" idx="5"/>
          </p:nvPr>
        </p:nvSpPr>
        <p:spPr/>
        <p:txBody>
          <a:bodyPr rtlCol="0"/>
          <a:lstStyle>
            <a:defPPr>
              <a:defRPr lang="pt-BR"/>
            </a:defPPr>
          </a:lstStyle>
          <a:p>
            <a:pPr rtl="0"/>
            <a:fld id="{10895658-EA1F-4910-80AB-4DA76E167475}" type="slidenum">
              <a:rPr lang="pt-BR" smtClean="0"/>
              <a:t>17</a:t>
            </a:fld>
            <a:endParaRPr lang="pt-BR"/>
          </a:p>
        </p:txBody>
      </p:sp>
    </p:spTree>
    <p:extLst>
      <p:ext uri="{BB962C8B-B14F-4D97-AF65-F5344CB8AC3E}">
        <p14:creationId xmlns:p14="http://schemas.microsoft.com/office/powerpoint/2010/main" val="322162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ea typeface="Calibri"/>
                <a:cs typeface="Calibri"/>
              </a:rPr>
              <a:t>E </a:t>
            </a:r>
            <a:r>
              <a:rPr lang="en-US" err="1">
                <a:ea typeface="Calibri"/>
                <a:cs typeface="Calibri"/>
              </a:rPr>
              <a:t>são</a:t>
            </a:r>
            <a:r>
              <a:rPr lang="en-US">
                <a:ea typeface="Calibri"/>
                <a:cs typeface="Calibri"/>
              </a:rPr>
              <a:t> </a:t>
            </a:r>
            <a:r>
              <a:rPr lang="en-US" err="1">
                <a:ea typeface="Calibri"/>
                <a:cs typeface="Calibri"/>
              </a:rPr>
              <a:t>essas</a:t>
            </a:r>
            <a:r>
              <a:rPr lang="en-US">
                <a:ea typeface="Calibri"/>
                <a:cs typeface="Calibri"/>
              </a:rPr>
              <a:t> </a:t>
            </a:r>
            <a:r>
              <a:rPr lang="en-US" err="1">
                <a:ea typeface="Calibri"/>
                <a:cs typeface="Calibri"/>
              </a:rPr>
              <a:t>normas</a:t>
            </a:r>
            <a:r>
              <a:rPr lang="en-US">
                <a:ea typeface="Calibri"/>
                <a:cs typeface="Calibri"/>
              </a:rPr>
              <a:t> e </a:t>
            </a:r>
            <a:r>
              <a:rPr lang="en-US" err="1">
                <a:ea typeface="Calibri"/>
                <a:cs typeface="Calibri"/>
              </a:rPr>
              <a:t>expectativas</a:t>
            </a:r>
            <a:r>
              <a:rPr lang="en-US">
                <a:ea typeface="Calibri"/>
                <a:cs typeface="Calibri"/>
              </a:rPr>
              <a:t> </a:t>
            </a:r>
            <a:r>
              <a:rPr lang="en-US" err="1">
                <a:ea typeface="Calibri"/>
                <a:cs typeface="Calibri"/>
              </a:rPr>
              <a:t>sociais</a:t>
            </a:r>
            <a:r>
              <a:rPr lang="en-US">
                <a:ea typeface="Calibri"/>
                <a:cs typeface="Calibri"/>
              </a:rPr>
              <a:t> </a:t>
            </a:r>
            <a:r>
              <a:rPr lang="en-US" err="1">
                <a:ea typeface="Calibri"/>
                <a:cs typeface="Calibri"/>
              </a:rPr>
              <a:t>que</a:t>
            </a:r>
            <a:r>
              <a:rPr lang="en-US">
                <a:ea typeface="Calibri"/>
                <a:cs typeface="Calibri"/>
              </a:rPr>
              <a:t> </a:t>
            </a:r>
            <a:r>
              <a:rPr lang="en-US" err="1">
                <a:ea typeface="Calibri"/>
                <a:cs typeface="Calibri"/>
              </a:rPr>
              <a:t>moldam</a:t>
            </a:r>
            <a:r>
              <a:rPr lang="en-US">
                <a:ea typeface="Calibri"/>
                <a:cs typeface="Calibri"/>
              </a:rPr>
              <a:t> as </a:t>
            </a:r>
            <a:r>
              <a:rPr lang="en-US" err="1">
                <a:ea typeface="Calibri"/>
                <a:cs typeface="Calibri"/>
              </a:rPr>
              <a:t>experiencias</a:t>
            </a:r>
            <a:r>
              <a:rPr lang="en-US">
                <a:ea typeface="Calibri"/>
                <a:cs typeface="Calibri"/>
              </a:rPr>
              <a:t> das </a:t>
            </a:r>
            <a:r>
              <a:rPr lang="en-US" err="1">
                <a:ea typeface="Calibri"/>
                <a:cs typeface="Calibri"/>
              </a:rPr>
              <a:t>mulheres</a:t>
            </a:r>
            <a:r>
              <a:rPr lang="en-US">
                <a:ea typeface="Calibri"/>
                <a:cs typeface="Calibri"/>
              </a:rPr>
              <a:t> e dos </a:t>
            </a:r>
            <a:r>
              <a:rPr lang="en-US" err="1">
                <a:ea typeface="Calibri"/>
                <a:cs typeface="Calibri"/>
              </a:rPr>
              <a:t>homens</a:t>
            </a:r>
            <a:r>
              <a:rPr lang="en-US">
                <a:ea typeface="Calibri"/>
                <a:cs typeface="Calibri"/>
              </a:rPr>
              <a:t> no </a:t>
            </a:r>
            <a:r>
              <a:rPr lang="en-US" err="1">
                <a:ea typeface="Calibri"/>
                <a:cs typeface="Calibri"/>
              </a:rPr>
              <a:t>mundo</a:t>
            </a:r>
            <a:r>
              <a:rPr lang="en-US">
                <a:ea typeface="Calibri"/>
                <a:cs typeface="Calibri"/>
              </a:rPr>
              <a:t> do </a:t>
            </a:r>
            <a:r>
              <a:rPr lang="en-US" err="1">
                <a:ea typeface="Calibri"/>
                <a:cs typeface="Calibri"/>
              </a:rPr>
              <a:t>traabalho</a:t>
            </a:r>
            <a:r>
              <a:rPr lang="en-US">
                <a:ea typeface="Calibri"/>
                <a:cs typeface="Calibri"/>
              </a:rPr>
              <a:t>. Aqui </a:t>
            </a:r>
            <a:r>
              <a:rPr lang="en-US" err="1">
                <a:ea typeface="Calibri"/>
                <a:cs typeface="Calibri"/>
              </a:rPr>
              <a:t>apresento</a:t>
            </a:r>
            <a:r>
              <a:rPr lang="en-US">
                <a:ea typeface="Calibri"/>
                <a:cs typeface="Calibri"/>
              </a:rPr>
              <a:t>  </a:t>
            </a:r>
            <a:r>
              <a:rPr lang="en-US" err="1">
                <a:ea typeface="Calibri"/>
                <a:cs typeface="Calibri"/>
              </a:rPr>
              <a:t>os</a:t>
            </a:r>
            <a:r>
              <a:rPr lang="en-US">
                <a:ea typeface="Calibri"/>
                <a:cs typeface="Calibri"/>
              </a:rPr>
              <a:t> </a:t>
            </a:r>
            <a:r>
              <a:rPr lang="en-US" err="1">
                <a:ea typeface="Calibri"/>
                <a:cs typeface="Calibri"/>
              </a:rPr>
              <a:t>resultados</a:t>
            </a:r>
            <a:r>
              <a:rPr lang="en-US">
                <a:ea typeface="Calibri"/>
                <a:cs typeface="Calibri"/>
              </a:rPr>
              <a:t> de </a:t>
            </a:r>
            <a:r>
              <a:rPr lang="en-US" err="1">
                <a:ea typeface="Calibri"/>
                <a:cs typeface="Calibri"/>
              </a:rPr>
              <a:t>uma</a:t>
            </a:r>
            <a:r>
              <a:rPr lang="en-US">
                <a:ea typeface="Calibri"/>
                <a:cs typeface="Calibri"/>
              </a:rPr>
              <a:t> </a:t>
            </a:r>
            <a:r>
              <a:rPr lang="en-US" err="1">
                <a:ea typeface="Calibri"/>
                <a:cs typeface="Calibri"/>
              </a:rPr>
              <a:t>pesquisa</a:t>
            </a:r>
            <a:r>
              <a:rPr lang="en-US">
                <a:ea typeface="Calibri"/>
                <a:cs typeface="Calibri"/>
              </a:rPr>
              <a:t>   </a:t>
            </a:r>
            <a:r>
              <a:rPr lang="en-US" err="1">
                <a:ea typeface="Calibri"/>
                <a:cs typeface="Calibri"/>
              </a:rPr>
              <a:t>que</a:t>
            </a:r>
            <a:r>
              <a:rPr lang="en-US">
                <a:ea typeface="Calibri"/>
                <a:cs typeface="Calibri"/>
              </a:rPr>
              <a:t> </a:t>
            </a:r>
            <a:r>
              <a:rPr lang="en-US" err="1">
                <a:ea typeface="Calibri"/>
                <a:cs typeface="Calibri"/>
              </a:rPr>
              <a:t>foi</a:t>
            </a:r>
            <a:r>
              <a:rPr lang="en-US">
                <a:ea typeface="Calibri"/>
                <a:cs typeface="Calibri"/>
              </a:rPr>
              <a:t> </a:t>
            </a:r>
            <a:r>
              <a:rPr lang="en-US" err="1">
                <a:ea typeface="Calibri"/>
                <a:cs typeface="Calibri"/>
              </a:rPr>
              <a:t>feita</a:t>
            </a:r>
            <a:r>
              <a:rPr lang="en-US">
                <a:ea typeface="Calibri"/>
                <a:cs typeface="Calibri"/>
              </a:rPr>
              <a:t> com </a:t>
            </a:r>
            <a:r>
              <a:rPr lang="en-US" err="1">
                <a:ea typeface="Calibri"/>
                <a:cs typeface="Calibri"/>
              </a:rPr>
              <a:t>mulheres</a:t>
            </a:r>
            <a:r>
              <a:rPr lang="en-US">
                <a:ea typeface="Calibri"/>
                <a:cs typeface="Calibri"/>
              </a:rPr>
              <a:t> </a:t>
            </a:r>
            <a:r>
              <a:rPr lang="en-US" err="1">
                <a:ea typeface="Calibri"/>
                <a:cs typeface="Calibri"/>
              </a:rPr>
              <a:t>em</a:t>
            </a:r>
            <a:r>
              <a:rPr lang="en-US">
                <a:ea typeface="Calibri"/>
                <a:cs typeface="Calibri"/>
              </a:rPr>
              <a:t> cargos de </a:t>
            </a:r>
            <a:r>
              <a:rPr lang="en-US" err="1">
                <a:ea typeface="Calibri"/>
                <a:cs typeface="Calibri"/>
              </a:rPr>
              <a:t>ldienraça</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burocrafia</a:t>
            </a:r>
            <a:r>
              <a:rPr lang="en-US">
                <a:ea typeface="Calibri"/>
                <a:cs typeface="Calibri"/>
              </a:rPr>
              <a:t> federal, </a:t>
            </a:r>
            <a:r>
              <a:rPr lang="en-US" err="1">
                <a:ea typeface="Calibri"/>
                <a:cs typeface="Calibri"/>
              </a:rPr>
              <a:t>que</a:t>
            </a:r>
            <a:r>
              <a:rPr lang="en-US">
                <a:ea typeface="Calibri"/>
                <a:cs typeface="Calibri"/>
              </a:rPr>
              <a:t> </a:t>
            </a:r>
            <a:r>
              <a:rPr lang="en-US" err="1">
                <a:ea typeface="Calibri"/>
                <a:cs typeface="Calibri"/>
              </a:rPr>
              <a:t>foram</a:t>
            </a:r>
            <a:r>
              <a:rPr lang="en-US">
                <a:ea typeface="Calibri"/>
                <a:cs typeface="Calibri"/>
              </a:rPr>
              <a:t> </a:t>
            </a:r>
            <a:r>
              <a:rPr lang="en-US" err="1">
                <a:ea typeface="Calibri"/>
                <a:cs typeface="Calibri"/>
              </a:rPr>
              <a:t>convocadas</a:t>
            </a:r>
            <a:r>
              <a:rPr lang="en-US">
                <a:ea typeface="Calibri"/>
                <a:cs typeface="Calibri"/>
              </a:rPr>
              <a:t> a </a:t>
            </a:r>
            <a:r>
              <a:rPr lang="en-US" err="1">
                <a:ea typeface="Calibri"/>
                <a:cs typeface="Calibri"/>
              </a:rPr>
              <a:t>respodner</a:t>
            </a:r>
            <a:r>
              <a:rPr lang="en-US">
                <a:ea typeface="Calibri"/>
                <a:cs typeface="Calibri"/>
              </a:rPr>
              <a:t> quais </a:t>
            </a:r>
            <a:r>
              <a:rPr lang="en-US" err="1">
                <a:ea typeface="Calibri"/>
                <a:cs typeface="Calibri"/>
              </a:rPr>
              <a:t>os</a:t>
            </a:r>
            <a:r>
              <a:rPr lang="en-US">
                <a:ea typeface="Calibri"/>
                <a:cs typeface="Calibri"/>
              </a:rPr>
              <a:t> </a:t>
            </a:r>
            <a:r>
              <a:rPr lang="en-US" err="1">
                <a:ea typeface="Calibri"/>
                <a:cs typeface="Calibri"/>
              </a:rPr>
              <a:t>principais</a:t>
            </a:r>
            <a:r>
              <a:rPr lang="en-US">
                <a:ea typeface="Calibri"/>
                <a:cs typeface="Calibri"/>
              </a:rPr>
              <a:t> </a:t>
            </a:r>
            <a:r>
              <a:rPr lang="en-US" err="1">
                <a:ea typeface="Calibri"/>
                <a:cs typeface="Calibri"/>
              </a:rPr>
              <a:t>desafios</a:t>
            </a:r>
            <a:r>
              <a:rPr lang="en-US">
                <a:ea typeface="Calibri"/>
                <a:cs typeface="Calibri"/>
              </a:rPr>
              <a:t>.</a:t>
            </a:r>
            <a:br>
              <a:rPr lang="en-US">
                <a:ea typeface="Calibri"/>
                <a:cs typeface="+mn-lt"/>
              </a:rPr>
            </a:br>
            <a:r>
              <a:rPr lang="en-US">
                <a:ea typeface="Calibri"/>
                <a:cs typeface="Calibri"/>
              </a:rPr>
              <a:t>A </a:t>
            </a:r>
            <a:r>
              <a:rPr lang="en-US" err="1">
                <a:ea typeface="Calibri"/>
                <a:cs typeface="Calibri"/>
              </a:rPr>
              <a:t>gete</a:t>
            </a:r>
            <a:r>
              <a:rPr lang="en-US">
                <a:ea typeface="Calibri"/>
                <a:cs typeface="Calibri"/>
              </a:rPr>
              <a:t> </a:t>
            </a:r>
            <a:r>
              <a:rPr lang="en-US" err="1">
                <a:ea typeface="Calibri"/>
                <a:cs typeface="Calibri"/>
              </a:rPr>
              <a:t>vê</a:t>
            </a:r>
            <a:r>
              <a:rPr lang="en-US">
                <a:ea typeface="Calibri"/>
                <a:cs typeface="Calibri"/>
              </a:rPr>
              <a:t> </a:t>
            </a:r>
            <a:r>
              <a:rPr lang="en-US" err="1">
                <a:ea typeface="Calibri"/>
                <a:cs typeface="Calibri"/>
              </a:rPr>
              <a:t>cobrana</a:t>
            </a:r>
            <a:r>
              <a:rPr lang="en-US">
                <a:ea typeface="Calibri"/>
                <a:cs typeface="Calibri"/>
              </a:rPr>
              <a:t> </a:t>
            </a:r>
            <a:r>
              <a:rPr lang="en-US" err="1">
                <a:ea typeface="Calibri"/>
                <a:cs typeface="Calibri"/>
              </a:rPr>
              <a:t>excecisva</a:t>
            </a:r>
            <a:r>
              <a:rPr lang="en-US">
                <a:ea typeface="Calibri"/>
                <a:cs typeface="Calibri"/>
              </a:rPr>
              <a:t> </a:t>
            </a:r>
            <a:r>
              <a:rPr lang="en-US" err="1">
                <a:ea typeface="Calibri"/>
                <a:cs typeface="Calibri"/>
              </a:rPr>
              <a:t>expectativa</a:t>
            </a:r>
            <a:r>
              <a:rPr lang="en-US">
                <a:ea typeface="Calibri"/>
                <a:cs typeface="Calibri"/>
              </a:rPr>
              <a:t> de </a:t>
            </a:r>
            <a:r>
              <a:rPr lang="en-US" err="1">
                <a:ea typeface="Calibri"/>
                <a:cs typeface="Calibri"/>
              </a:rPr>
              <a:t>excelência</a:t>
            </a:r>
            <a:r>
              <a:rPr lang="en-US">
                <a:ea typeface="Calibri"/>
                <a:cs typeface="Calibri"/>
              </a:rPr>
              <a:t>, </a:t>
            </a:r>
            <a:r>
              <a:rPr lang="en-US" err="1">
                <a:ea typeface="Calibri"/>
                <a:cs typeface="Calibri"/>
              </a:rPr>
              <a:t>isso</a:t>
            </a:r>
            <a:r>
              <a:rPr lang="en-US">
                <a:ea typeface="Calibri"/>
                <a:cs typeface="Calibri"/>
              </a:rPr>
              <a:t> me </a:t>
            </a:r>
            <a:r>
              <a:rPr lang="en-US" err="1">
                <a:ea typeface="Calibri"/>
                <a:cs typeface="Calibri"/>
              </a:rPr>
              <a:t>lembra</a:t>
            </a:r>
            <a:r>
              <a:rPr lang="en-US">
                <a:ea typeface="Calibri"/>
                <a:cs typeface="Calibri"/>
              </a:rPr>
              <a:t> </a:t>
            </a:r>
            <a:r>
              <a:rPr lang="en-US" err="1">
                <a:ea typeface="Calibri"/>
                <a:cs typeface="Calibri"/>
              </a:rPr>
              <a:t>ao</a:t>
            </a:r>
            <a:r>
              <a:rPr lang="en-US">
                <a:ea typeface="Calibri"/>
                <a:cs typeface="Calibri"/>
              </a:rPr>
              <a:t> </a:t>
            </a:r>
            <a:r>
              <a:rPr lang="en-US" err="1">
                <a:ea typeface="Calibri"/>
                <a:cs typeface="Calibri"/>
              </a:rPr>
              <a:t>trabalho</a:t>
            </a:r>
            <a:r>
              <a:rPr lang="en-US">
                <a:ea typeface="Calibri"/>
                <a:cs typeface="Calibri"/>
              </a:rPr>
              <a:t> de </a:t>
            </a:r>
            <a:r>
              <a:rPr lang="en-US" err="1">
                <a:ea typeface="Calibri"/>
                <a:cs typeface="Calibri"/>
              </a:rPr>
              <a:t>uma</a:t>
            </a:r>
            <a:r>
              <a:rPr lang="en-US">
                <a:ea typeface="Calibri"/>
                <a:cs typeface="Calibri"/>
              </a:rPr>
              <a:t> </a:t>
            </a:r>
            <a:r>
              <a:rPr lang="en-US" err="1">
                <a:ea typeface="Calibri"/>
                <a:cs typeface="Calibri"/>
              </a:rPr>
              <a:t>filosfoa</a:t>
            </a:r>
            <a:r>
              <a:rPr lang="en-US">
                <a:ea typeface="Calibri"/>
                <a:cs typeface="Calibri"/>
              </a:rPr>
              <a:t> </a:t>
            </a:r>
            <a:r>
              <a:rPr lang="en-US" err="1">
                <a:ea typeface="Calibri"/>
                <a:cs typeface="Calibri"/>
              </a:rPr>
              <a:t>chamada</a:t>
            </a:r>
            <a:r>
              <a:rPr lang="en-US">
                <a:ea typeface="Calibri"/>
                <a:cs typeface="Calibri"/>
              </a:rPr>
              <a:t> Kate Manne </a:t>
            </a:r>
            <a:r>
              <a:rPr lang="en-US" err="1">
                <a:ea typeface="Calibri"/>
                <a:cs typeface="Calibri"/>
              </a:rPr>
              <a:t>que</a:t>
            </a:r>
            <a:r>
              <a:rPr lang="en-US">
                <a:ea typeface="Calibri"/>
                <a:cs typeface="Calibri"/>
              </a:rPr>
              <a:t> </a:t>
            </a:r>
            <a:r>
              <a:rPr lang="en-US" err="1">
                <a:ea typeface="Calibri"/>
                <a:cs typeface="Calibri"/>
              </a:rPr>
              <a:t>diz</a:t>
            </a:r>
            <a:r>
              <a:rPr lang="en-US">
                <a:ea typeface="Calibri"/>
                <a:cs typeface="Calibri"/>
              </a:rPr>
              <a:t> </a:t>
            </a:r>
            <a:r>
              <a:rPr lang="en-US" err="1">
                <a:ea typeface="Calibri"/>
                <a:cs typeface="Calibri"/>
              </a:rPr>
              <a:t>que</a:t>
            </a:r>
            <a:r>
              <a:rPr lang="en-US">
                <a:ea typeface="Calibri"/>
                <a:cs typeface="Calibri"/>
              </a:rPr>
              <a:t> a </a:t>
            </a:r>
            <a:r>
              <a:rPr lang="en-US" err="1">
                <a:ea typeface="Calibri"/>
                <a:cs typeface="Calibri"/>
              </a:rPr>
              <a:t>misoginia</a:t>
            </a:r>
            <a:r>
              <a:rPr lang="en-US">
                <a:ea typeface="Calibri"/>
                <a:cs typeface="Calibri"/>
              </a:rPr>
              <a:t> é um </a:t>
            </a:r>
            <a:r>
              <a:rPr lang="en-US" err="1">
                <a:ea typeface="Calibri"/>
                <a:cs typeface="Calibri"/>
              </a:rPr>
              <a:t>sistema</a:t>
            </a:r>
            <a:r>
              <a:rPr lang="en-US">
                <a:ea typeface="Calibri"/>
                <a:cs typeface="Calibri"/>
              </a:rPr>
              <a:t> </a:t>
            </a:r>
            <a:r>
              <a:rPr lang="en-US" err="1">
                <a:ea typeface="Calibri"/>
                <a:cs typeface="Calibri"/>
              </a:rPr>
              <a:t>que</a:t>
            </a:r>
            <a:r>
              <a:rPr lang="en-US">
                <a:ea typeface="Calibri"/>
                <a:cs typeface="Calibri"/>
              </a:rPr>
              <a:t> </a:t>
            </a:r>
            <a:r>
              <a:rPr lang="en-US" err="1">
                <a:ea typeface="Calibri"/>
                <a:cs typeface="Calibri"/>
              </a:rPr>
              <a:t>pune</a:t>
            </a:r>
            <a:r>
              <a:rPr lang="en-US">
                <a:ea typeface="Calibri"/>
                <a:cs typeface="Calibri"/>
              </a:rPr>
              <a:t> e </a:t>
            </a:r>
            <a:r>
              <a:rPr lang="en-US" err="1">
                <a:ea typeface="Calibri"/>
                <a:cs typeface="Calibri"/>
              </a:rPr>
              <a:t>controla</a:t>
            </a:r>
            <a:r>
              <a:rPr lang="en-US">
                <a:ea typeface="Calibri"/>
                <a:cs typeface="Calibri"/>
              </a:rPr>
              <a:t> </a:t>
            </a:r>
            <a:r>
              <a:rPr lang="en-US" err="1">
                <a:ea typeface="Calibri"/>
                <a:cs typeface="Calibri"/>
              </a:rPr>
              <a:t>mulheres</a:t>
            </a:r>
            <a:r>
              <a:rPr lang="en-US">
                <a:ea typeface="Calibri"/>
                <a:cs typeface="Calibri"/>
              </a:rPr>
              <a:t> </a:t>
            </a:r>
            <a:r>
              <a:rPr lang="en-US" err="1">
                <a:ea typeface="Calibri"/>
                <a:cs typeface="Calibri"/>
              </a:rPr>
              <a:t>que</a:t>
            </a:r>
            <a:r>
              <a:rPr lang="en-US">
                <a:ea typeface="Calibri"/>
                <a:cs typeface="Calibri"/>
              </a:rPr>
              <a:t> </a:t>
            </a:r>
            <a:r>
              <a:rPr lang="en-US" err="1">
                <a:ea typeface="Calibri"/>
                <a:cs typeface="Calibri"/>
              </a:rPr>
              <a:t>ousam</a:t>
            </a:r>
            <a:r>
              <a:rPr lang="en-US">
                <a:ea typeface="Calibri"/>
                <a:cs typeface="Calibri"/>
              </a:rPr>
              <a:t> romper com </a:t>
            </a:r>
            <a:r>
              <a:rPr lang="en-US" err="1">
                <a:ea typeface="Calibri"/>
                <a:cs typeface="Calibri"/>
              </a:rPr>
              <a:t>os</a:t>
            </a:r>
            <a:r>
              <a:rPr lang="en-US">
                <a:ea typeface="Calibri"/>
                <a:cs typeface="Calibri"/>
              </a:rPr>
              <a:t> </a:t>
            </a:r>
            <a:r>
              <a:rPr lang="en-US" err="1">
                <a:ea typeface="Calibri"/>
                <a:cs typeface="Calibri"/>
              </a:rPr>
              <a:t>papéis</a:t>
            </a:r>
            <a:r>
              <a:rPr lang="en-US">
                <a:ea typeface="Calibri"/>
                <a:cs typeface="Calibri"/>
              </a:rPr>
              <a:t> </a:t>
            </a:r>
            <a:r>
              <a:rPr lang="en-US" err="1">
                <a:ea typeface="Calibri"/>
                <a:cs typeface="Calibri"/>
              </a:rPr>
              <a:t>sociais</a:t>
            </a:r>
            <a:r>
              <a:rPr lang="en-US">
                <a:ea typeface="Calibri"/>
                <a:cs typeface="Calibri"/>
              </a:rPr>
              <a:t> </a:t>
            </a:r>
            <a:r>
              <a:rPr lang="en-US" err="1">
                <a:ea typeface="Calibri"/>
                <a:cs typeface="Calibri"/>
              </a:rPr>
              <a:t>esperado</a:t>
            </a:r>
            <a:r>
              <a:rPr lang="en-US">
                <a:ea typeface="Calibri"/>
                <a:cs typeface="Calibri"/>
              </a:rPr>
              <a:t>, e </a:t>
            </a:r>
            <a:r>
              <a:rPr lang="en-US" err="1">
                <a:ea typeface="Calibri"/>
                <a:cs typeface="Calibri"/>
              </a:rPr>
              <a:t>uma</a:t>
            </a:r>
            <a:r>
              <a:rPr lang="en-US">
                <a:ea typeface="Calibri"/>
                <a:cs typeface="Calibri"/>
              </a:rPr>
              <a:t> dessa formas de </a:t>
            </a:r>
            <a:r>
              <a:rPr lang="en-US" err="1">
                <a:ea typeface="Calibri"/>
                <a:cs typeface="Calibri"/>
              </a:rPr>
              <a:t>punição</a:t>
            </a:r>
            <a:r>
              <a:rPr lang="en-US">
                <a:ea typeface="Calibri"/>
                <a:cs typeface="Calibri"/>
              </a:rPr>
              <a:t> é </a:t>
            </a:r>
            <a:r>
              <a:rPr lang="en-US" err="1">
                <a:ea typeface="Calibri"/>
                <a:cs typeface="Calibri"/>
              </a:rPr>
              <a:t>exatamente</a:t>
            </a:r>
            <a:r>
              <a:rPr lang="en-US">
                <a:ea typeface="Calibri"/>
                <a:cs typeface="Calibri"/>
              </a:rPr>
              <a:t> a </a:t>
            </a:r>
            <a:r>
              <a:rPr lang="en-US" err="1">
                <a:ea typeface="Calibri"/>
                <a:cs typeface="Calibri"/>
              </a:rPr>
              <a:t>hipervigilância</a:t>
            </a:r>
            <a:r>
              <a:rPr lang="en-US">
                <a:ea typeface="Calibri"/>
                <a:cs typeface="Calibri"/>
              </a:rPr>
              <a:t> </a:t>
            </a:r>
            <a:r>
              <a:rPr lang="en-US" err="1">
                <a:ea typeface="Calibri"/>
                <a:cs typeface="Calibri"/>
              </a:rPr>
              <a:t>em</a:t>
            </a:r>
            <a:r>
              <a:rPr lang="en-US">
                <a:ea typeface="Calibri"/>
                <a:cs typeface="Calibri"/>
              </a:rPr>
              <a:t> </a:t>
            </a:r>
            <a:r>
              <a:rPr lang="en-US" err="1">
                <a:ea typeface="Calibri"/>
                <a:cs typeface="Calibri"/>
              </a:rPr>
              <a:t>cada</a:t>
            </a:r>
            <a:r>
              <a:rPr lang="en-US">
                <a:ea typeface="Calibri"/>
                <a:cs typeface="Calibri"/>
              </a:rPr>
              <a:t> </a:t>
            </a:r>
            <a:r>
              <a:rPr lang="en-US" err="1">
                <a:ea typeface="Calibri"/>
                <a:cs typeface="Calibri"/>
              </a:rPr>
              <a:t>ação</a:t>
            </a:r>
            <a:r>
              <a:rPr lang="en-US">
                <a:ea typeface="Calibri"/>
                <a:cs typeface="Calibri"/>
              </a:rPr>
              <a:t> </a:t>
            </a:r>
            <a:r>
              <a:rPr lang="en-US" err="1">
                <a:ea typeface="Calibri"/>
                <a:cs typeface="Calibri"/>
              </a:rPr>
              <a:t>que</a:t>
            </a:r>
            <a:r>
              <a:rPr lang="en-US">
                <a:ea typeface="Calibri"/>
                <a:cs typeface="Calibri"/>
              </a:rPr>
              <a:t> </a:t>
            </a:r>
            <a:r>
              <a:rPr lang="en-US" err="1">
                <a:ea typeface="Calibri"/>
                <a:cs typeface="Calibri"/>
              </a:rPr>
              <a:t>feita</a:t>
            </a:r>
            <a:r>
              <a:rPr lang="en-US">
                <a:ea typeface="Calibri"/>
                <a:cs typeface="Calibri"/>
              </a:rPr>
              <a:t>,  </a:t>
            </a:r>
            <a:r>
              <a:rPr lang="en-US" err="1">
                <a:ea typeface="Calibri"/>
                <a:cs typeface="Calibri"/>
              </a:rPr>
              <a:t>atitudes</a:t>
            </a:r>
            <a:r>
              <a:rPr lang="en-US">
                <a:ea typeface="Calibri"/>
                <a:cs typeface="Calibri"/>
              </a:rPr>
              <a:t> </a:t>
            </a:r>
            <a:r>
              <a:rPr lang="en-US" err="1">
                <a:ea typeface="Calibri"/>
                <a:cs typeface="Calibri"/>
              </a:rPr>
              <a:t>que</a:t>
            </a:r>
            <a:r>
              <a:rPr lang="en-US">
                <a:ea typeface="Calibri"/>
                <a:cs typeface="Calibri"/>
              </a:rPr>
              <a:t> </a:t>
            </a:r>
            <a:r>
              <a:rPr lang="en-US" err="1">
                <a:ea typeface="Calibri"/>
                <a:cs typeface="Calibri"/>
              </a:rPr>
              <a:t>em</a:t>
            </a:r>
            <a:r>
              <a:rPr lang="en-US">
                <a:ea typeface="Calibri"/>
                <a:cs typeface="Calibri"/>
              </a:rPr>
              <a:t> </a:t>
            </a:r>
            <a:r>
              <a:rPr lang="en-US" err="1">
                <a:ea typeface="Calibri"/>
                <a:cs typeface="Calibri"/>
              </a:rPr>
              <a:t>homens</a:t>
            </a:r>
            <a:r>
              <a:rPr lang="en-US">
                <a:ea typeface="Calibri"/>
                <a:cs typeface="Calibri"/>
              </a:rPr>
              <a:t> </a:t>
            </a:r>
            <a:r>
              <a:rPr lang="en-US" err="1">
                <a:ea typeface="Calibri"/>
                <a:cs typeface="Calibri"/>
              </a:rPr>
              <a:t>seriam</a:t>
            </a:r>
            <a:r>
              <a:rPr lang="en-US">
                <a:ea typeface="Calibri"/>
                <a:cs typeface="Calibri"/>
              </a:rPr>
              <a:t> </a:t>
            </a:r>
            <a:r>
              <a:rPr lang="en-US" err="1">
                <a:ea typeface="Calibri"/>
                <a:cs typeface="Calibri"/>
              </a:rPr>
              <a:t>toleradas</a:t>
            </a:r>
            <a:r>
              <a:rPr lang="en-US">
                <a:ea typeface="Calibri"/>
                <a:cs typeface="Calibri"/>
              </a:rPr>
              <a:t>, </a:t>
            </a:r>
            <a:r>
              <a:rPr lang="en-US" err="1">
                <a:ea typeface="Calibri"/>
                <a:cs typeface="Calibri"/>
              </a:rPr>
              <a:t>quando</a:t>
            </a:r>
            <a:r>
              <a:rPr lang="en-US">
                <a:ea typeface="Calibri"/>
                <a:cs typeface="Calibri"/>
              </a:rPr>
              <a:t> </a:t>
            </a:r>
            <a:r>
              <a:rPr lang="en-US" err="1">
                <a:ea typeface="Calibri"/>
                <a:cs typeface="Calibri"/>
              </a:rPr>
              <a:t>são</a:t>
            </a:r>
            <a:r>
              <a:rPr lang="en-US">
                <a:ea typeface="Calibri"/>
                <a:cs typeface="Calibri"/>
              </a:rPr>
              <a:t> </a:t>
            </a:r>
            <a:r>
              <a:rPr lang="en-US" err="1">
                <a:ea typeface="Calibri"/>
                <a:cs typeface="Calibri"/>
              </a:rPr>
              <a:t>mulheres</a:t>
            </a:r>
            <a:r>
              <a:rPr lang="en-US">
                <a:ea typeface="Calibri"/>
                <a:cs typeface="Calibri"/>
              </a:rPr>
              <a:t> </a:t>
            </a:r>
            <a:r>
              <a:rPr lang="en-US" err="1">
                <a:ea typeface="Calibri"/>
                <a:cs typeface="Calibri"/>
              </a:rPr>
              <a:t>são</a:t>
            </a:r>
            <a:r>
              <a:rPr lang="en-US">
                <a:ea typeface="Calibri"/>
                <a:cs typeface="Calibri"/>
              </a:rPr>
              <a:t> </a:t>
            </a:r>
            <a:r>
              <a:rPr lang="en-US" err="1">
                <a:ea typeface="Calibri"/>
                <a:cs typeface="Calibri"/>
              </a:rPr>
              <a:t>altamente</a:t>
            </a:r>
            <a:r>
              <a:rPr lang="en-US">
                <a:ea typeface="Calibri"/>
                <a:cs typeface="Calibri"/>
              </a:rPr>
              <a:t> </a:t>
            </a:r>
            <a:r>
              <a:rPr lang="en-US" err="1">
                <a:ea typeface="Calibri"/>
                <a:cs typeface="Calibri"/>
              </a:rPr>
              <a:t>questionadas</a:t>
            </a:r>
            <a:r>
              <a:rPr lang="en-US">
                <a:ea typeface="Calibri"/>
                <a:cs typeface="Calibri"/>
              </a:rPr>
              <a:t>. </a:t>
            </a:r>
            <a:r>
              <a:rPr lang="en-US" err="1">
                <a:ea typeface="Calibri"/>
                <a:cs typeface="Calibri"/>
              </a:rPr>
              <a:t>Vemos</a:t>
            </a:r>
            <a:r>
              <a:rPr lang="en-US">
                <a:ea typeface="Calibri"/>
                <a:cs typeface="Calibri"/>
              </a:rPr>
              <a:t> </a:t>
            </a:r>
            <a:r>
              <a:rPr lang="en-US" err="1">
                <a:ea typeface="Calibri"/>
                <a:cs typeface="Calibri"/>
              </a:rPr>
              <a:t>também</a:t>
            </a:r>
            <a:r>
              <a:rPr lang="en-US">
                <a:ea typeface="Calibri"/>
                <a:cs typeface="Calibri"/>
              </a:rPr>
              <a:t> </a:t>
            </a:r>
            <a:r>
              <a:rPr lang="en-US" err="1">
                <a:ea typeface="Calibri"/>
                <a:cs typeface="Calibri"/>
              </a:rPr>
              <a:t>novamente</a:t>
            </a:r>
            <a:r>
              <a:rPr lang="en-US">
                <a:ea typeface="Calibri"/>
                <a:cs typeface="Calibri"/>
              </a:rPr>
              <a:t>, a </a:t>
            </a:r>
            <a:r>
              <a:rPr lang="en-US" err="1">
                <a:ea typeface="Calibri"/>
                <a:cs typeface="Calibri"/>
              </a:rPr>
              <a:t>conciliação</a:t>
            </a:r>
            <a:r>
              <a:rPr lang="en-US">
                <a:ea typeface="Calibri"/>
                <a:cs typeface="Calibri"/>
              </a:rPr>
              <a:t> com o </a:t>
            </a:r>
            <a:r>
              <a:rPr lang="en-US" err="1">
                <a:ea typeface="Calibri"/>
                <a:cs typeface="Calibri"/>
              </a:rPr>
              <a:t>cuidado</a:t>
            </a:r>
            <a:r>
              <a:rPr lang="en-US">
                <a:ea typeface="Calibri"/>
                <a:cs typeface="Calibri"/>
              </a:rPr>
              <a:t>/</a:t>
            </a:r>
            <a:r>
              <a:rPr lang="en-US" err="1">
                <a:ea typeface="Calibri"/>
                <a:cs typeface="Calibri"/>
              </a:rPr>
              <a:t>maternidade</a:t>
            </a:r>
            <a:r>
              <a:rPr lang="en-US">
                <a:ea typeface="Calibri"/>
                <a:cs typeface="Calibri"/>
              </a:rPr>
              <a:t>, </a:t>
            </a:r>
            <a:r>
              <a:rPr lang="en-US" err="1">
                <a:ea typeface="Calibri"/>
                <a:cs typeface="Calibri"/>
              </a:rPr>
              <a:t>que</a:t>
            </a:r>
            <a:r>
              <a:rPr lang="en-US">
                <a:ea typeface="Calibri"/>
                <a:cs typeface="Calibri"/>
              </a:rPr>
              <a:t> </a:t>
            </a:r>
            <a:r>
              <a:rPr lang="en-US" err="1">
                <a:ea typeface="Calibri"/>
                <a:cs typeface="Calibri"/>
              </a:rPr>
              <a:t>recai</a:t>
            </a:r>
            <a:r>
              <a:rPr lang="en-US">
                <a:ea typeface="Calibri"/>
                <a:cs typeface="Calibri"/>
              </a:rPr>
              <a:t> </a:t>
            </a:r>
            <a:r>
              <a:rPr lang="en-US" err="1">
                <a:ea typeface="Calibri"/>
                <a:cs typeface="Calibri"/>
              </a:rPr>
              <a:t>mais</a:t>
            </a:r>
            <a:r>
              <a:rPr lang="en-US">
                <a:ea typeface="Calibri"/>
                <a:cs typeface="Calibri"/>
              </a:rPr>
              <a:t> </a:t>
            </a:r>
            <a:r>
              <a:rPr lang="en-US" err="1">
                <a:ea typeface="Calibri"/>
                <a:cs typeface="Calibri"/>
              </a:rPr>
              <a:t>sobre</a:t>
            </a:r>
            <a:r>
              <a:rPr lang="en-US">
                <a:ea typeface="Calibri"/>
                <a:cs typeface="Calibri"/>
              </a:rPr>
              <a:t> </a:t>
            </a:r>
            <a:r>
              <a:rPr lang="en-US" err="1">
                <a:ea typeface="Calibri"/>
                <a:cs typeface="Calibri"/>
              </a:rPr>
              <a:t>mulheres</a:t>
            </a:r>
            <a:r>
              <a:rPr lang="en-US">
                <a:ea typeface="Calibri"/>
                <a:cs typeface="Calibri"/>
              </a:rPr>
              <a:t>, e </a:t>
            </a:r>
            <a:r>
              <a:rPr lang="en-US" err="1">
                <a:ea typeface="Calibri"/>
                <a:cs typeface="Calibri"/>
              </a:rPr>
              <a:t>em</a:t>
            </a:r>
            <a:r>
              <a:rPr lang="en-US">
                <a:ea typeface="Calibri"/>
                <a:cs typeface="Calibri"/>
              </a:rPr>
              <a:t> </a:t>
            </a:r>
            <a:r>
              <a:rPr lang="en-US" err="1">
                <a:ea typeface="Calibri"/>
                <a:cs typeface="Calibri"/>
              </a:rPr>
              <a:t>meio</a:t>
            </a:r>
            <a:r>
              <a:rPr lang="en-US">
                <a:ea typeface="Calibri"/>
                <a:cs typeface="Calibri"/>
              </a:rPr>
              <a:t> a </a:t>
            </a:r>
            <a:r>
              <a:rPr lang="en-US" err="1">
                <a:ea typeface="Calibri"/>
                <a:cs typeface="Calibri"/>
              </a:rPr>
              <a:t>essa</a:t>
            </a:r>
            <a:r>
              <a:rPr lang="en-US">
                <a:ea typeface="Calibri"/>
                <a:cs typeface="Calibri"/>
              </a:rPr>
              <a:t> jornada </a:t>
            </a:r>
            <a:r>
              <a:rPr lang="en-US" err="1">
                <a:ea typeface="Calibri"/>
                <a:cs typeface="Calibri"/>
              </a:rPr>
              <a:t>contínua</a:t>
            </a:r>
            <a:r>
              <a:rPr lang="en-US">
                <a:ea typeface="Calibri"/>
                <a:cs typeface="Calibri"/>
              </a:rPr>
              <a:t> de </a:t>
            </a:r>
            <a:r>
              <a:rPr lang="en-US" err="1">
                <a:ea typeface="Calibri"/>
                <a:cs typeface="Calibri"/>
              </a:rPr>
              <a:t>trabalho</a:t>
            </a:r>
            <a:r>
              <a:rPr lang="en-US">
                <a:ea typeface="Calibri"/>
                <a:cs typeface="Calibri"/>
              </a:rPr>
              <a:t> é </a:t>
            </a:r>
            <a:r>
              <a:rPr lang="en-US" err="1">
                <a:ea typeface="Calibri"/>
                <a:cs typeface="Calibri"/>
              </a:rPr>
              <a:t>muito</a:t>
            </a:r>
            <a:r>
              <a:rPr lang="en-US">
                <a:ea typeface="Calibri"/>
                <a:cs typeface="Calibri"/>
              </a:rPr>
              <a:t> </a:t>
            </a:r>
            <a:r>
              <a:rPr lang="en-US" err="1">
                <a:ea typeface="Calibri"/>
                <a:cs typeface="Calibri"/>
              </a:rPr>
              <a:t>desafios</a:t>
            </a:r>
            <a:r>
              <a:rPr lang="en-US">
                <a:ea typeface="Calibri"/>
                <a:cs typeface="Calibri"/>
              </a:rPr>
              <a:t> </a:t>
            </a:r>
            <a:r>
              <a:rPr lang="en-US" err="1">
                <a:ea typeface="Calibri"/>
                <a:cs typeface="Calibri"/>
              </a:rPr>
              <a:t>permanecer</a:t>
            </a:r>
            <a:r>
              <a:rPr lang="en-US">
                <a:ea typeface="Calibri"/>
                <a:cs typeface="Calibri"/>
              </a:rPr>
              <a:t> </a:t>
            </a:r>
            <a:r>
              <a:rPr lang="en-US" err="1">
                <a:ea typeface="Calibri"/>
                <a:cs typeface="Calibri"/>
              </a:rPr>
              <a:t>neste</a:t>
            </a:r>
            <a:r>
              <a:rPr lang="en-US">
                <a:ea typeface="Calibri"/>
                <a:cs typeface="Calibri"/>
              </a:rPr>
              <a:t> </a:t>
            </a:r>
            <a:r>
              <a:rPr lang="en-US" err="1">
                <a:ea typeface="Calibri"/>
                <a:cs typeface="Calibri"/>
              </a:rPr>
              <a:t>lugar</a:t>
            </a:r>
            <a:r>
              <a:rPr lang="en-US">
                <a:ea typeface="Calibri"/>
                <a:cs typeface="Calibri"/>
              </a:rPr>
              <a:t> de </a:t>
            </a:r>
            <a:r>
              <a:rPr lang="en-US" err="1">
                <a:ea typeface="Calibri"/>
                <a:cs typeface="Calibri"/>
              </a:rPr>
              <a:t>liderenaça</a:t>
            </a:r>
            <a:r>
              <a:rPr lang="en-US">
                <a:ea typeface="Calibri"/>
                <a:cs typeface="Calibri"/>
              </a:rPr>
              <a:t>, </a:t>
            </a:r>
            <a:r>
              <a:rPr lang="en-US" err="1">
                <a:ea typeface="Calibri"/>
                <a:cs typeface="Calibri"/>
              </a:rPr>
              <a:t>além</a:t>
            </a:r>
            <a:r>
              <a:rPr lang="en-US">
                <a:ea typeface="Calibri"/>
                <a:cs typeface="Calibri"/>
              </a:rPr>
              <a:t> </a:t>
            </a:r>
            <a:r>
              <a:rPr lang="en-US" err="1">
                <a:ea typeface="Calibri"/>
                <a:cs typeface="Calibri"/>
              </a:rPr>
              <a:t>disso</a:t>
            </a:r>
            <a:r>
              <a:rPr lang="en-US">
                <a:ea typeface="Calibri"/>
                <a:cs typeface="Calibri"/>
              </a:rPr>
              <a:t> </a:t>
            </a:r>
            <a:r>
              <a:rPr lang="en-US" err="1">
                <a:ea typeface="Calibri"/>
                <a:cs typeface="Calibri"/>
              </a:rPr>
              <a:t>em</a:t>
            </a:r>
            <a:r>
              <a:rPr lang="en-US">
                <a:ea typeface="Calibri"/>
                <a:cs typeface="Calibri"/>
              </a:rPr>
              <a:t> </a:t>
            </a:r>
            <a:r>
              <a:rPr lang="en-US" err="1">
                <a:ea typeface="Calibri"/>
                <a:cs typeface="Calibri"/>
              </a:rPr>
              <a:t>resumo</a:t>
            </a:r>
            <a:r>
              <a:rPr lang="en-US">
                <a:ea typeface="Calibri"/>
                <a:cs typeface="Calibri"/>
              </a:rPr>
              <a:t>, </a:t>
            </a:r>
            <a:r>
              <a:rPr lang="en-US" err="1">
                <a:ea typeface="Calibri"/>
                <a:cs typeface="Calibri"/>
              </a:rPr>
              <a:t>os</a:t>
            </a:r>
            <a:r>
              <a:rPr lang="en-US">
                <a:ea typeface="Calibri"/>
                <a:cs typeface="Calibri"/>
              </a:rPr>
              <a:t> </a:t>
            </a:r>
            <a:r>
              <a:rPr lang="en-US" err="1">
                <a:ea typeface="Calibri"/>
                <a:cs typeface="Calibri"/>
              </a:rPr>
              <a:t>espaços</a:t>
            </a:r>
            <a:r>
              <a:rPr lang="en-US">
                <a:ea typeface="Calibri"/>
                <a:cs typeface="Calibri"/>
              </a:rPr>
              <a:t> de </a:t>
            </a:r>
            <a:r>
              <a:rPr lang="en-US" err="1">
                <a:ea typeface="Calibri"/>
                <a:cs typeface="Calibri"/>
              </a:rPr>
              <a:t>poder</a:t>
            </a:r>
            <a:r>
              <a:rPr lang="en-US">
                <a:ea typeface="Calibri"/>
                <a:cs typeface="Calibri"/>
              </a:rPr>
              <a:t> </a:t>
            </a:r>
            <a:r>
              <a:rPr lang="en-US" err="1">
                <a:ea typeface="Calibri"/>
                <a:cs typeface="Calibri"/>
              </a:rPr>
              <a:t>ainda</a:t>
            </a:r>
            <a:r>
              <a:rPr lang="en-US">
                <a:ea typeface="Calibri"/>
                <a:cs typeface="Calibri"/>
              </a:rPr>
              <a:t> </a:t>
            </a:r>
            <a:r>
              <a:rPr lang="en-US" err="1">
                <a:ea typeface="Calibri"/>
                <a:cs typeface="Calibri"/>
              </a:rPr>
              <a:t>são</a:t>
            </a:r>
            <a:r>
              <a:rPr lang="en-US">
                <a:ea typeface="Calibri"/>
                <a:cs typeface="Calibri"/>
              </a:rPr>
              <a:t> </a:t>
            </a:r>
            <a:r>
              <a:rPr lang="en-US" err="1">
                <a:ea typeface="Calibri"/>
                <a:cs typeface="Calibri"/>
              </a:rPr>
              <a:t>moldados</a:t>
            </a:r>
            <a:r>
              <a:rPr lang="en-US">
                <a:ea typeface="Calibri"/>
                <a:cs typeface="Calibri"/>
              </a:rPr>
              <a:t> </a:t>
            </a:r>
            <a:r>
              <a:rPr lang="en-US" err="1">
                <a:ea typeface="Calibri"/>
                <a:cs typeface="Calibri"/>
              </a:rPr>
              <a:t>por</a:t>
            </a:r>
            <a:r>
              <a:rPr lang="en-US">
                <a:ea typeface="Calibri"/>
                <a:cs typeface="Calibri"/>
              </a:rPr>
              <a:t> </a:t>
            </a:r>
            <a:r>
              <a:rPr lang="en-US" err="1">
                <a:ea typeface="Calibri"/>
                <a:cs typeface="Calibri"/>
              </a:rPr>
              <a:t>homens</a:t>
            </a:r>
            <a:r>
              <a:rPr lang="en-US">
                <a:ea typeface="Calibri"/>
                <a:cs typeface="Calibri"/>
              </a:rPr>
              <a:t>. </a:t>
            </a:r>
          </a:p>
        </p:txBody>
      </p:sp>
      <p:sp>
        <p:nvSpPr>
          <p:cNvPr id="4" name="Espaço Reservado para Número de Slide 3"/>
          <p:cNvSpPr>
            <a:spLocks noGrp="1"/>
          </p:cNvSpPr>
          <p:nvPr>
            <p:ph type="sldNum" sz="quarter" idx="5"/>
          </p:nvPr>
        </p:nvSpPr>
        <p:spPr/>
        <p:txBody>
          <a:bodyPr/>
          <a:lstStyle/>
          <a:p>
            <a:pPr rtl="0"/>
            <a:fld id="{10895658-EA1F-4910-80AB-4DA76E167475}" type="slidenum">
              <a:rPr lang="pt-BR" smtClean="0"/>
              <a:t>23</a:t>
            </a:fld>
            <a:endParaRPr lang="pt-BR"/>
          </a:p>
        </p:txBody>
      </p:sp>
    </p:spTree>
    <p:extLst>
      <p:ext uri="{BB962C8B-B14F-4D97-AF65-F5344CB8AC3E}">
        <p14:creationId xmlns:p14="http://schemas.microsoft.com/office/powerpoint/2010/main" val="423275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solidFill>
                  <a:srgbClr val="333333"/>
                </a:solidFill>
                <a:highlight>
                  <a:srgbClr val="FFFFFF"/>
                </a:highlight>
              </a:rPr>
              <a:t> E o </a:t>
            </a:r>
            <a:r>
              <a:rPr lang="en-US" err="1">
                <a:solidFill>
                  <a:srgbClr val="333333"/>
                </a:solidFill>
                <a:highlight>
                  <a:srgbClr val="FFFFFF"/>
                </a:highlight>
              </a:rPr>
              <a:t>que</a:t>
            </a:r>
            <a:r>
              <a:rPr lang="en-US">
                <a:solidFill>
                  <a:srgbClr val="333333"/>
                </a:solidFill>
                <a:highlight>
                  <a:srgbClr val="FFFFFF"/>
                </a:highlight>
              </a:rPr>
              <a:t> </a:t>
            </a:r>
            <a:r>
              <a:rPr lang="en-US" err="1">
                <a:solidFill>
                  <a:srgbClr val="333333"/>
                </a:solidFill>
                <a:highlight>
                  <a:srgbClr val="FFFFFF"/>
                </a:highlight>
              </a:rPr>
              <a:t>acontece</a:t>
            </a:r>
            <a:r>
              <a:rPr lang="en-US">
                <a:solidFill>
                  <a:srgbClr val="333333"/>
                </a:solidFill>
                <a:highlight>
                  <a:srgbClr val="FFFFFF"/>
                </a:highlight>
              </a:rPr>
              <a:t> </a:t>
            </a:r>
            <a:r>
              <a:rPr lang="en-US" err="1">
                <a:solidFill>
                  <a:srgbClr val="333333"/>
                </a:solidFill>
                <a:highlight>
                  <a:srgbClr val="FFFFFF"/>
                </a:highlight>
              </a:rPr>
              <a:t>quando</a:t>
            </a:r>
            <a:r>
              <a:rPr lang="en-US">
                <a:solidFill>
                  <a:srgbClr val="333333"/>
                </a:solidFill>
                <a:highlight>
                  <a:srgbClr val="FFFFFF"/>
                </a:highlight>
              </a:rPr>
              <a:t> o </a:t>
            </a:r>
            <a:r>
              <a:rPr lang="en-US" err="1">
                <a:solidFill>
                  <a:srgbClr val="333333"/>
                </a:solidFill>
                <a:highlight>
                  <a:srgbClr val="FFFFFF"/>
                </a:highlight>
              </a:rPr>
              <a:t>serviço</a:t>
            </a:r>
            <a:r>
              <a:rPr lang="en-US">
                <a:solidFill>
                  <a:srgbClr val="333333"/>
                </a:solidFill>
                <a:highlight>
                  <a:srgbClr val="FFFFFF"/>
                </a:highlight>
              </a:rPr>
              <a:t> </a:t>
            </a:r>
            <a:r>
              <a:rPr lang="en-US" err="1">
                <a:solidFill>
                  <a:srgbClr val="333333"/>
                </a:solidFill>
                <a:highlight>
                  <a:srgbClr val="FFFFFF"/>
                </a:highlight>
              </a:rPr>
              <a:t>público</a:t>
            </a:r>
            <a:r>
              <a:rPr lang="en-US">
                <a:solidFill>
                  <a:srgbClr val="333333"/>
                </a:solidFill>
                <a:highlight>
                  <a:srgbClr val="FFFFFF"/>
                </a:highlight>
              </a:rPr>
              <a:t> </a:t>
            </a:r>
            <a:r>
              <a:rPr lang="en-US" err="1">
                <a:solidFill>
                  <a:srgbClr val="333333"/>
                </a:solidFill>
                <a:highlight>
                  <a:srgbClr val="FFFFFF"/>
                </a:highlight>
              </a:rPr>
              <a:t>retrata</a:t>
            </a:r>
            <a:r>
              <a:rPr lang="en-US">
                <a:solidFill>
                  <a:srgbClr val="333333"/>
                </a:solidFill>
                <a:highlight>
                  <a:srgbClr val="FFFFFF"/>
                </a:highlight>
              </a:rPr>
              <a:t> a </a:t>
            </a:r>
            <a:r>
              <a:rPr lang="en-US" err="1">
                <a:solidFill>
                  <a:srgbClr val="333333"/>
                </a:solidFill>
                <a:highlight>
                  <a:srgbClr val="FFFFFF"/>
                </a:highlight>
              </a:rPr>
              <a:t>demografia</a:t>
            </a:r>
            <a:r>
              <a:rPr lang="en-US">
                <a:solidFill>
                  <a:srgbClr val="333333"/>
                </a:solidFill>
                <a:highlight>
                  <a:srgbClr val="FFFFFF"/>
                </a:highlight>
              </a:rPr>
              <a:t> de </a:t>
            </a:r>
            <a:r>
              <a:rPr lang="en-US" err="1">
                <a:solidFill>
                  <a:srgbClr val="333333"/>
                </a:solidFill>
                <a:highlight>
                  <a:srgbClr val="FFFFFF"/>
                </a:highlight>
              </a:rPr>
              <a:t>uma</a:t>
            </a:r>
            <a:r>
              <a:rPr lang="en-US">
                <a:solidFill>
                  <a:srgbClr val="333333"/>
                </a:solidFill>
                <a:highlight>
                  <a:srgbClr val="FFFFFF"/>
                </a:highlight>
              </a:rPr>
              <a:t> </a:t>
            </a:r>
            <a:r>
              <a:rPr lang="en-US" err="1">
                <a:solidFill>
                  <a:srgbClr val="333333"/>
                </a:solidFill>
                <a:highlight>
                  <a:srgbClr val="FFFFFF"/>
                </a:highlight>
              </a:rPr>
              <a:t>população</a:t>
            </a:r>
            <a:r>
              <a:rPr lang="en-US">
                <a:solidFill>
                  <a:srgbClr val="333333"/>
                </a:solidFill>
                <a:highlight>
                  <a:srgbClr val="FFFFFF"/>
                </a:highlight>
              </a:rPr>
              <a:t> ? </a:t>
            </a:r>
            <a:r>
              <a:rPr lang="en-US" err="1">
                <a:solidFill>
                  <a:srgbClr val="333333"/>
                </a:solidFill>
                <a:highlight>
                  <a:srgbClr val="FFFFFF"/>
                </a:highlight>
              </a:rPr>
              <a:t>Falemos</a:t>
            </a:r>
            <a:r>
              <a:rPr lang="en-US">
                <a:solidFill>
                  <a:srgbClr val="333333"/>
                </a:solidFill>
                <a:highlight>
                  <a:srgbClr val="FFFFFF"/>
                </a:highlight>
              </a:rPr>
              <a:t> agora da </a:t>
            </a:r>
            <a:r>
              <a:rPr lang="en-US" err="1">
                <a:solidFill>
                  <a:srgbClr val="333333"/>
                </a:solidFill>
                <a:highlight>
                  <a:srgbClr val="FFFFFF"/>
                </a:highlight>
              </a:rPr>
              <a:t>burocracia</a:t>
            </a:r>
            <a:r>
              <a:rPr lang="en-US">
                <a:solidFill>
                  <a:srgbClr val="333333"/>
                </a:solidFill>
                <a:highlight>
                  <a:srgbClr val="FFFFFF"/>
                </a:highlight>
              </a:rPr>
              <a:t> </a:t>
            </a:r>
            <a:r>
              <a:rPr lang="en-US" err="1">
                <a:solidFill>
                  <a:srgbClr val="333333"/>
                </a:solidFill>
                <a:highlight>
                  <a:srgbClr val="FFFFFF"/>
                </a:highlight>
              </a:rPr>
              <a:t>representativa</a:t>
            </a:r>
            <a:r>
              <a:rPr lang="en-US">
                <a:solidFill>
                  <a:srgbClr val="333333"/>
                </a:solidFill>
                <a:highlight>
                  <a:srgbClr val="FFFFFF"/>
                </a:highlight>
              </a:rPr>
              <a:t>, </a:t>
            </a:r>
            <a:r>
              <a:rPr lang="en-US" err="1">
                <a:solidFill>
                  <a:srgbClr val="333333"/>
                </a:solidFill>
                <a:highlight>
                  <a:srgbClr val="FFFFFF"/>
                </a:highlight>
              </a:rPr>
              <a:t>que</a:t>
            </a:r>
            <a:r>
              <a:rPr lang="en-US">
                <a:solidFill>
                  <a:srgbClr val="333333"/>
                </a:solidFill>
                <a:highlight>
                  <a:srgbClr val="FFFFFF"/>
                </a:highlight>
              </a:rPr>
              <a:t> </a:t>
            </a:r>
            <a:r>
              <a:rPr lang="en-US" err="1">
                <a:solidFill>
                  <a:srgbClr val="333333"/>
                </a:solidFill>
                <a:highlight>
                  <a:srgbClr val="FFFFFF"/>
                </a:highlight>
              </a:rPr>
              <a:t>vem</a:t>
            </a:r>
            <a:r>
              <a:rPr lang="en-US">
                <a:solidFill>
                  <a:srgbClr val="333333"/>
                </a:solidFill>
                <a:highlight>
                  <a:srgbClr val="FFFFFF"/>
                </a:highlight>
              </a:rPr>
              <a:t> </a:t>
            </a:r>
            <a:r>
              <a:rPr lang="en-US" err="1">
                <a:solidFill>
                  <a:srgbClr val="333333"/>
                </a:solidFill>
                <a:highlight>
                  <a:srgbClr val="FFFFFF"/>
                </a:highlight>
              </a:rPr>
              <a:t>sendo</a:t>
            </a:r>
            <a:r>
              <a:rPr lang="en-US">
                <a:solidFill>
                  <a:srgbClr val="333333"/>
                </a:solidFill>
                <a:highlight>
                  <a:srgbClr val="FFFFFF"/>
                </a:highlight>
              </a:rPr>
              <a:t> </a:t>
            </a:r>
            <a:r>
              <a:rPr lang="en-US" err="1">
                <a:solidFill>
                  <a:srgbClr val="333333"/>
                </a:solidFill>
                <a:highlight>
                  <a:srgbClr val="FFFFFF"/>
                </a:highlight>
              </a:rPr>
              <a:t>estudada</a:t>
            </a:r>
            <a:r>
              <a:rPr lang="en-US">
                <a:solidFill>
                  <a:srgbClr val="333333"/>
                </a:solidFill>
                <a:highlight>
                  <a:srgbClr val="FFFFFF"/>
                </a:highlight>
              </a:rPr>
              <a:t> pela </a:t>
            </a:r>
            <a:r>
              <a:rPr lang="en-US" err="1">
                <a:solidFill>
                  <a:srgbClr val="333333"/>
                </a:solidFill>
                <a:highlight>
                  <a:srgbClr val="FFFFFF"/>
                </a:highlight>
              </a:rPr>
              <a:t>literatura</a:t>
            </a:r>
            <a:r>
              <a:rPr lang="en-US">
                <a:solidFill>
                  <a:srgbClr val="333333"/>
                </a:solidFill>
                <a:highlight>
                  <a:srgbClr val="FFFFFF"/>
                </a:highlight>
              </a:rPr>
              <a:t> </a:t>
            </a:r>
            <a:r>
              <a:rPr lang="en-US" err="1">
                <a:solidFill>
                  <a:srgbClr val="333333"/>
                </a:solidFill>
                <a:highlight>
                  <a:srgbClr val="FFFFFF"/>
                </a:highlight>
              </a:rPr>
              <a:t>desde</a:t>
            </a:r>
            <a:r>
              <a:rPr lang="en-US">
                <a:solidFill>
                  <a:srgbClr val="333333"/>
                </a:solidFill>
                <a:highlight>
                  <a:srgbClr val="FFFFFF"/>
                </a:highlight>
              </a:rPr>
              <a:t> a </a:t>
            </a:r>
            <a:r>
              <a:rPr lang="en-US" err="1">
                <a:solidFill>
                  <a:srgbClr val="333333"/>
                </a:solidFill>
                <a:highlight>
                  <a:srgbClr val="FFFFFF"/>
                </a:highlight>
              </a:rPr>
              <a:t>década</a:t>
            </a:r>
            <a:r>
              <a:rPr lang="en-US">
                <a:solidFill>
                  <a:srgbClr val="333333"/>
                </a:solidFill>
                <a:highlight>
                  <a:srgbClr val="FFFFFF"/>
                </a:highlight>
              </a:rPr>
              <a:t> de 1940, </a:t>
            </a:r>
            <a:r>
              <a:rPr lang="en-US" err="1">
                <a:solidFill>
                  <a:srgbClr val="333333"/>
                </a:solidFill>
                <a:highlight>
                  <a:srgbClr val="FFFFFF"/>
                </a:highlight>
              </a:rPr>
              <a:t>que</a:t>
            </a:r>
            <a:r>
              <a:rPr lang="en-US">
                <a:solidFill>
                  <a:srgbClr val="333333"/>
                </a:solidFill>
                <a:highlight>
                  <a:srgbClr val="FFFFFF"/>
                </a:highlight>
              </a:rPr>
              <a:t> </a:t>
            </a:r>
            <a:r>
              <a:rPr lang="en-US" err="1">
                <a:solidFill>
                  <a:srgbClr val="333333"/>
                </a:solidFill>
                <a:highlight>
                  <a:srgbClr val="FFFFFF"/>
                </a:highlight>
              </a:rPr>
              <a:t>basicamente</a:t>
            </a:r>
            <a:r>
              <a:rPr lang="en-US">
                <a:solidFill>
                  <a:srgbClr val="333333"/>
                </a:solidFill>
                <a:highlight>
                  <a:srgbClr val="FFFFFF"/>
                </a:highlight>
              </a:rPr>
              <a:t> </a:t>
            </a:r>
            <a:r>
              <a:rPr lang="en-US" err="1">
                <a:solidFill>
                  <a:srgbClr val="333333"/>
                </a:solidFill>
                <a:highlight>
                  <a:srgbClr val="FFFFFF"/>
                </a:highlight>
              </a:rPr>
              <a:t>noso</a:t>
            </a:r>
            <a:r>
              <a:rPr lang="en-US">
                <a:solidFill>
                  <a:srgbClr val="333333"/>
                </a:solidFill>
                <a:highlight>
                  <a:srgbClr val="FFFFFF"/>
                </a:highlight>
              </a:rPr>
              <a:t> </a:t>
            </a:r>
            <a:r>
              <a:rPr lang="en-US" err="1">
                <a:solidFill>
                  <a:srgbClr val="333333"/>
                </a:solidFill>
                <a:highlight>
                  <a:srgbClr val="FFFFFF"/>
                </a:highlight>
              </a:rPr>
              <a:t>lugar</a:t>
            </a:r>
            <a:r>
              <a:rPr lang="en-US">
                <a:solidFill>
                  <a:srgbClr val="333333"/>
                </a:solidFill>
                <a:highlight>
                  <a:srgbClr val="FFFFFF"/>
                </a:highlight>
              </a:rPr>
              <a:t> </a:t>
            </a:r>
            <a:r>
              <a:rPr lang="en-US" err="1">
                <a:solidFill>
                  <a:srgbClr val="333333"/>
                </a:solidFill>
                <a:highlight>
                  <a:srgbClr val="FFFFFF"/>
                </a:highlight>
              </a:rPr>
              <a:t>sociail</a:t>
            </a:r>
            <a:r>
              <a:rPr lang="en-US">
                <a:solidFill>
                  <a:srgbClr val="333333"/>
                </a:solidFill>
                <a:highlight>
                  <a:srgbClr val="FFFFFF"/>
                </a:highlight>
              </a:rPr>
              <a:t>, </a:t>
            </a:r>
            <a:r>
              <a:rPr lang="en-US" err="1">
                <a:solidFill>
                  <a:srgbClr val="333333"/>
                </a:solidFill>
                <a:highlight>
                  <a:srgbClr val="FFFFFF"/>
                </a:highlight>
              </a:rPr>
              <a:t>impacta</a:t>
            </a:r>
            <a:r>
              <a:rPr lang="en-US">
                <a:solidFill>
                  <a:srgbClr val="333333"/>
                </a:solidFill>
                <a:highlight>
                  <a:srgbClr val="FFFFFF"/>
                </a:highlight>
              </a:rPr>
              <a:t> </a:t>
            </a:r>
            <a:r>
              <a:rPr lang="en-US" err="1">
                <a:solidFill>
                  <a:srgbClr val="333333"/>
                </a:solidFill>
                <a:highlight>
                  <a:srgbClr val="FFFFFF"/>
                </a:highlight>
              </a:rPr>
              <a:t>nossa</a:t>
            </a:r>
            <a:r>
              <a:rPr lang="en-US">
                <a:solidFill>
                  <a:srgbClr val="333333"/>
                </a:solidFill>
                <a:highlight>
                  <a:srgbClr val="FFFFFF"/>
                </a:highlight>
              </a:rPr>
              <a:t> trajetoria no seviço publico</a:t>
            </a:r>
            <a:br>
              <a:rPr lang="en-US">
                <a:highlight>
                  <a:srgbClr val="FFFFFF"/>
                </a:highlight>
                <a:cs typeface="+mn-lt"/>
              </a:rPr>
            </a:br>
            <a:r>
              <a:rPr lang="en-US" err="1">
                <a:solidFill>
                  <a:srgbClr val="333333"/>
                </a:solidFill>
                <a:highlight>
                  <a:srgbClr val="FFFFFF"/>
                </a:highlight>
                <a:ea typeface="Calibri"/>
                <a:cs typeface="+mn-lt"/>
              </a:rPr>
              <a:t>hoje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burocracia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representativa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tem</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preocupação</a:t>
            </a:r>
            <a:r>
              <a:rPr lang="en-US">
                <a:solidFill>
                  <a:srgbClr val="333333"/>
                </a:solidFill>
                <a:highlight>
                  <a:srgbClr val="FFFFFF"/>
                </a:highlight>
                <a:ea typeface="Calibri"/>
                <a:cs typeface="+mn-lt"/>
              </a:rPr>
              <a:t> no modo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sreflter</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diversidade</a:t>
            </a:r>
            <a:r>
              <a:rPr lang="en-US">
                <a:solidFill>
                  <a:srgbClr val="333333"/>
                </a:solidFill>
                <a:highlight>
                  <a:srgbClr val="FFFFFF"/>
                </a:highlight>
                <a:ea typeface="Calibri"/>
                <a:cs typeface="+mn-lt"/>
              </a:rPr>
              <a:t> da </a:t>
            </a:r>
            <a:r>
              <a:rPr lang="en-US" err="1">
                <a:solidFill>
                  <a:srgbClr val="333333"/>
                </a:solidFill>
                <a:highlight>
                  <a:srgbClr val="FFFFFF"/>
                </a:highlight>
                <a:ea typeface="Calibri"/>
                <a:cs typeface="+mn-lt"/>
              </a:rPr>
              <a:t>população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partindo</a:t>
            </a:r>
            <a:r>
              <a:rPr lang="en-US">
                <a:solidFill>
                  <a:srgbClr val="333333"/>
                </a:solidFill>
                <a:highlight>
                  <a:srgbClr val="FFFFFF"/>
                </a:highlight>
                <a:ea typeface="Calibri"/>
                <a:cs typeface="+mn-lt"/>
              </a:rPr>
              <a:t> do </a:t>
            </a:r>
            <a:r>
              <a:rPr lang="en-US" err="1">
                <a:solidFill>
                  <a:srgbClr val="333333"/>
                </a:solidFill>
                <a:highlight>
                  <a:srgbClr val="FFFFFF"/>
                </a:highlight>
                <a:ea typeface="Calibri"/>
                <a:cs typeface="+mn-lt"/>
              </a:rPr>
              <a:t>reconhecimento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bagagem</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carremos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pelas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nossas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experiencias</a:t>
            </a:r>
            <a:r>
              <a:rPr lang="en-US">
                <a:solidFill>
                  <a:srgbClr val="333333"/>
                </a:solidFill>
                <a:highlight>
                  <a:srgbClr val="FFFFFF"/>
                </a:highlight>
                <a:ea typeface="Calibri"/>
                <a:cs typeface="+mn-lt"/>
              </a:rPr>
              <a:t> e </a:t>
            </a:r>
            <a:r>
              <a:rPr lang="en-US" err="1">
                <a:solidFill>
                  <a:srgbClr val="333333"/>
                </a:solidFill>
                <a:highlight>
                  <a:srgbClr val="FFFFFF"/>
                </a:highlight>
                <a:ea typeface="Calibri"/>
                <a:cs typeface="+mn-lt"/>
              </a:rPr>
              <a:t>lugar</a:t>
            </a:r>
            <a:r>
              <a:rPr lang="en-US">
                <a:solidFill>
                  <a:srgbClr val="333333"/>
                </a:solidFill>
                <a:highlight>
                  <a:srgbClr val="FFFFFF"/>
                </a:highlight>
                <a:ea typeface="Calibri"/>
                <a:cs typeface="+mn-lt"/>
              </a:rPr>
              <a:t> social </a:t>
            </a:r>
            <a:r>
              <a:rPr lang="en-US" err="1">
                <a:solidFill>
                  <a:srgbClr val="333333"/>
                </a:solidFill>
                <a:highlight>
                  <a:srgbClr val="FFFFFF"/>
                </a:highlight>
                <a:ea typeface="Calibri"/>
                <a:cs typeface="+mn-lt"/>
              </a:rPr>
              <a:t>reflete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na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capacidade</a:t>
            </a:r>
            <a:r>
              <a:rPr lang="en-US">
                <a:solidFill>
                  <a:srgbClr val="333333"/>
                </a:solidFill>
                <a:highlight>
                  <a:srgbClr val="FFFFFF"/>
                </a:highlight>
                <a:ea typeface="Calibri"/>
                <a:cs typeface="+mn-lt"/>
              </a:rPr>
              <a:t> de </a:t>
            </a:r>
            <a:r>
              <a:rPr lang="en-US" err="1">
                <a:solidFill>
                  <a:srgbClr val="333333"/>
                </a:solidFill>
                <a:highlight>
                  <a:srgbClr val="FFFFFF"/>
                </a:highlight>
                <a:ea typeface="Calibri"/>
                <a:cs typeface="+mn-lt"/>
              </a:rPr>
              <a:t>enxergamos</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realidade</a:t>
            </a:r>
            <a:r>
              <a:rPr lang="en-US">
                <a:solidFill>
                  <a:srgbClr val="333333"/>
                </a:solidFill>
                <a:highlight>
                  <a:srgbClr val="FFFFFF"/>
                </a:highlight>
                <a:ea typeface="Calibri"/>
                <a:cs typeface="+mn-lt"/>
              </a:rPr>
              <a:t> e </a:t>
            </a:r>
            <a:r>
              <a:rPr lang="en-US" err="1">
                <a:solidFill>
                  <a:srgbClr val="333333"/>
                </a:solidFill>
                <a:highlight>
                  <a:srgbClr val="FFFFFF"/>
                </a:highlight>
                <a:ea typeface="Calibri"/>
                <a:cs typeface="+mn-lt"/>
              </a:rPr>
              <a:t>propormos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políticas</a:t>
            </a:r>
            <a:r>
              <a:rPr lang="en-US">
                <a:solidFill>
                  <a:srgbClr val="333333"/>
                </a:solidFill>
                <a:highlight>
                  <a:srgbClr val="FFFFFF"/>
                </a:highlight>
                <a:ea typeface="Calibri"/>
                <a:cs typeface="+mn-lt"/>
              </a:rPr>
              <a:t>. </a:t>
            </a:r>
            <a:br>
              <a:rPr lang="en-US">
                <a:highlight>
                  <a:srgbClr val="FFFFFF"/>
                </a:highlight>
                <a:ea typeface="Calibri"/>
                <a:cs typeface="+mn-lt"/>
              </a:rPr>
            </a:br>
            <a:r>
              <a:rPr lang="en-US">
                <a:solidFill>
                  <a:srgbClr val="333333"/>
                </a:solidFill>
                <a:highlight>
                  <a:srgbClr val="FFFFFF"/>
                </a:highlight>
                <a:ea typeface="Calibri"/>
                <a:cs typeface="+mn-lt"/>
              </a:rPr>
              <a:t>o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literatura</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encontrou</a:t>
            </a:r>
            <a:r>
              <a:rPr lang="en-US">
                <a:solidFill>
                  <a:srgbClr val="333333"/>
                </a:solidFill>
                <a:highlight>
                  <a:srgbClr val="FFFFFF"/>
                </a:highlight>
                <a:ea typeface="Calibri"/>
                <a:cs typeface="+mn-lt"/>
              </a:rPr>
              <a:t> </a:t>
            </a:r>
            <a:br>
              <a:rPr lang="en-US">
                <a:highlight>
                  <a:srgbClr val="FFFFFF"/>
                </a:highlight>
                <a:ea typeface="Calibri"/>
                <a:cs typeface="+mn-lt"/>
              </a:rPr>
            </a:br>
            <a:r>
              <a:rPr lang="en-US" err="1">
                <a:solidFill>
                  <a:srgbClr val="333333"/>
                </a:solidFill>
                <a:highlight>
                  <a:srgbClr val="FFFFFF"/>
                </a:highlight>
                <a:ea typeface="Calibri"/>
                <a:cs typeface="+mn-lt"/>
              </a:rPr>
              <a:t>Entã</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percebemos</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que</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diversidade</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equidade</a:t>
            </a:r>
            <a:r>
              <a:rPr lang="en-US">
                <a:solidFill>
                  <a:srgbClr val="333333"/>
                </a:solidFill>
                <a:highlight>
                  <a:srgbClr val="FFFFFF"/>
                </a:highlight>
                <a:ea typeface="Calibri"/>
                <a:cs typeface="+mn-lt"/>
              </a:rPr>
              <a:t>  e </a:t>
            </a:r>
            <a:r>
              <a:rPr lang="en-US" err="1">
                <a:solidFill>
                  <a:srgbClr val="333333"/>
                </a:solidFill>
                <a:highlight>
                  <a:srgbClr val="FFFFFF"/>
                </a:highlight>
                <a:ea typeface="Calibri"/>
                <a:cs typeface="+mn-lt"/>
              </a:rPr>
              <a:t>inclusão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melhora</a:t>
            </a:r>
            <a:r>
              <a:rPr lang="en-US">
                <a:solidFill>
                  <a:srgbClr val="333333"/>
                </a:solidFill>
                <a:highlight>
                  <a:srgbClr val="FFFFFF"/>
                </a:highlight>
                <a:ea typeface="Calibri"/>
                <a:cs typeface="+mn-lt"/>
              </a:rPr>
              <a:t> a </a:t>
            </a:r>
            <a:r>
              <a:rPr lang="en-US" err="1">
                <a:solidFill>
                  <a:srgbClr val="333333"/>
                </a:solidFill>
                <a:highlight>
                  <a:srgbClr val="FFFFFF"/>
                </a:highlight>
                <a:ea typeface="Calibri"/>
                <a:cs typeface="+mn-lt"/>
              </a:rPr>
              <a:t>capacidade</a:t>
            </a:r>
            <a:r>
              <a:rPr lang="en-US">
                <a:solidFill>
                  <a:srgbClr val="333333"/>
                </a:solidFill>
                <a:highlight>
                  <a:srgbClr val="FFFFFF"/>
                </a:highlight>
                <a:ea typeface="Calibri"/>
                <a:cs typeface="+mn-lt"/>
              </a:rPr>
              <a:t> de </a:t>
            </a:r>
            <a:r>
              <a:rPr lang="en-US" err="1">
                <a:solidFill>
                  <a:srgbClr val="333333"/>
                </a:solidFill>
                <a:highlight>
                  <a:srgbClr val="FFFFFF"/>
                </a:highlight>
                <a:ea typeface="Calibri"/>
                <a:cs typeface="+mn-lt"/>
              </a:rPr>
              <a:t>resposta</a:t>
            </a:r>
            <a:r>
              <a:rPr lang="en-US">
                <a:solidFill>
                  <a:srgbClr val="333333"/>
                </a:solidFill>
                <a:highlight>
                  <a:srgbClr val="FFFFFF"/>
                </a:highlight>
                <a:ea typeface="Calibri"/>
                <a:cs typeface="+mn-lt"/>
              </a:rPr>
              <a:t> do </a:t>
            </a:r>
            <a:r>
              <a:rPr lang="en-US" err="1">
                <a:solidFill>
                  <a:srgbClr val="333333"/>
                </a:solidFill>
                <a:highlight>
                  <a:srgbClr val="FFFFFF"/>
                </a:highlight>
                <a:ea typeface="Calibri"/>
                <a:cs typeface="+mn-lt"/>
              </a:rPr>
              <a:t>serviço</a:t>
            </a:r>
            <a:r>
              <a:rPr lang="en-US">
                <a:solidFill>
                  <a:srgbClr val="333333"/>
                </a:solidFill>
                <a:highlight>
                  <a:srgbClr val="FFFFFF"/>
                </a:highlight>
                <a:ea typeface="Calibri"/>
                <a:cs typeface="+mn-lt"/>
              </a:rPr>
              <a:t> </a:t>
            </a:r>
            <a:r>
              <a:rPr lang="en-US" err="1">
                <a:solidFill>
                  <a:srgbClr val="333333"/>
                </a:solidFill>
                <a:highlight>
                  <a:srgbClr val="FFFFFF"/>
                </a:highlight>
                <a:ea typeface="Calibri"/>
                <a:cs typeface="+mn-lt"/>
              </a:rPr>
              <a:t>publico</a:t>
            </a:r>
            <a:r>
              <a:rPr lang="en-US">
                <a:solidFill>
                  <a:srgbClr val="333333"/>
                </a:solidFill>
                <a:highlight>
                  <a:srgbClr val="FFFFFF"/>
                </a:highlight>
                <a:ea typeface="Calibri"/>
                <a:cs typeface="+mn-lt"/>
              </a:rPr>
              <a:t> e a </a:t>
            </a:r>
            <a:r>
              <a:rPr lang="en-US" err="1">
                <a:solidFill>
                  <a:srgbClr val="333333"/>
                </a:solidFill>
                <a:highlight>
                  <a:srgbClr val="FFFFFF"/>
                </a:highlight>
                <a:ea typeface="Calibri"/>
                <a:cs typeface="+mn-lt"/>
              </a:rPr>
              <a:t>relação</a:t>
            </a:r>
            <a:r>
              <a:rPr lang="en-US">
                <a:solidFill>
                  <a:srgbClr val="333333"/>
                </a:solidFill>
                <a:highlight>
                  <a:srgbClr val="FFFFFF"/>
                </a:highlight>
                <a:ea typeface="Calibri"/>
                <a:cs typeface="+mn-lt"/>
              </a:rPr>
              <a:t> com a </a:t>
            </a:r>
            <a:r>
              <a:rPr lang="en-US" err="1">
                <a:solidFill>
                  <a:srgbClr val="333333"/>
                </a:solidFill>
                <a:highlight>
                  <a:srgbClr val="FFFFFF"/>
                </a:highlight>
                <a:ea typeface="Calibri"/>
                <a:cs typeface="+mn-lt"/>
              </a:rPr>
              <a:t>sociedade</a:t>
            </a:r>
            <a:r>
              <a:rPr lang="en-US">
                <a:solidFill>
                  <a:srgbClr val="333333"/>
                </a:solidFill>
                <a:highlight>
                  <a:srgbClr val="FFFFFF"/>
                </a:highlight>
                <a:ea typeface="Calibri"/>
                <a:cs typeface="+mn-lt"/>
              </a:rPr>
              <a:t> </a:t>
            </a:r>
          </a:p>
          <a:p>
            <a:r>
              <a:rPr lang="en-US">
                <a:solidFill>
                  <a:srgbClr val="333333"/>
                </a:solidFill>
                <a:highlight>
                  <a:srgbClr val="FFFFFF"/>
                </a:highlight>
              </a:rPr>
              <a:t>A </a:t>
            </a:r>
            <a:r>
              <a:rPr lang="en-US" err="1">
                <a:solidFill>
                  <a:srgbClr val="333333"/>
                </a:solidFill>
                <a:highlight>
                  <a:srgbClr val="FFFFFF"/>
                </a:highlight>
              </a:rPr>
              <a:t>teoria</a:t>
            </a:r>
            <a:r>
              <a:rPr lang="en-US">
                <a:solidFill>
                  <a:srgbClr val="333333"/>
                </a:solidFill>
                <a:highlight>
                  <a:srgbClr val="FFFFFF"/>
                </a:highlight>
              </a:rPr>
              <a:t> da </a:t>
            </a:r>
            <a:r>
              <a:rPr lang="en-US" err="1">
                <a:solidFill>
                  <a:srgbClr val="333333"/>
                </a:solidFill>
                <a:highlight>
                  <a:srgbClr val="FFFFFF"/>
                </a:highlight>
              </a:rPr>
              <a:t>burocracia</a:t>
            </a:r>
            <a:r>
              <a:rPr lang="en-US">
                <a:solidFill>
                  <a:srgbClr val="333333"/>
                </a:solidFill>
                <a:highlight>
                  <a:srgbClr val="FFFFFF"/>
                </a:highlight>
              </a:rPr>
              <a:t> </a:t>
            </a:r>
            <a:r>
              <a:rPr lang="en-US" err="1">
                <a:solidFill>
                  <a:srgbClr val="333333"/>
                </a:solidFill>
                <a:highlight>
                  <a:srgbClr val="FFFFFF"/>
                </a:highlight>
              </a:rPr>
              <a:t>representativa</a:t>
            </a:r>
            <a:r>
              <a:rPr lang="en-US">
                <a:solidFill>
                  <a:srgbClr val="333333"/>
                </a:solidFill>
                <a:highlight>
                  <a:srgbClr val="FFFFFF"/>
                </a:highlight>
              </a:rPr>
              <a:t> </a:t>
            </a:r>
            <a:r>
              <a:rPr lang="en-US" err="1">
                <a:solidFill>
                  <a:srgbClr val="333333"/>
                </a:solidFill>
                <a:highlight>
                  <a:srgbClr val="FFFFFF"/>
                </a:highlight>
              </a:rPr>
              <a:t>procura</a:t>
            </a:r>
            <a:r>
              <a:rPr lang="en-US">
                <a:solidFill>
                  <a:srgbClr val="333333"/>
                </a:solidFill>
                <a:highlight>
                  <a:srgbClr val="FFFFFF"/>
                </a:highlight>
              </a:rPr>
              <a:t> </a:t>
            </a:r>
            <a:r>
              <a:rPr lang="en-US" err="1">
                <a:solidFill>
                  <a:srgbClr val="333333"/>
                </a:solidFill>
                <a:highlight>
                  <a:srgbClr val="FFFFFF"/>
                </a:highlight>
              </a:rPr>
              <a:t>fazer</a:t>
            </a:r>
            <a:r>
              <a:rPr lang="en-US">
                <a:solidFill>
                  <a:srgbClr val="333333"/>
                </a:solidFill>
                <a:highlight>
                  <a:srgbClr val="FFFFFF"/>
                </a:highlight>
              </a:rPr>
              <a:t> com </a:t>
            </a:r>
            <a:r>
              <a:rPr lang="en-US" err="1">
                <a:solidFill>
                  <a:srgbClr val="333333"/>
                </a:solidFill>
                <a:highlight>
                  <a:srgbClr val="FFFFFF"/>
                </a:highlight>
              </a:rPr>
              <a:t>que</a:t>
            </a:r>
            <a:r>
              <a:rPr lang="en-US">
                <a:solidFill>
                  <a:srgbClr val="333333"/>
                </a:solidFill>
                <a:highlight>
                  <a:srgbClr val="FFFFFF"/>
                </a:highlight>
              </a:rPr>
              <a:t> as </a:t>
            </a:r>
            <a:r>
              <a:rPr lang="en-US" err="1">
                <a:solidFill>
                  <a:srgbClr val="333333"/>
                </a:solidFill>
                <a:highlight>
                  <a:srgbClr val="FFFFFF"/>
                </a:highlight>
              </a:rPr>
              <a:t>decisões</a:t>
            </a:r>
            <a:r>
              <a:rPr lang="en-US">
                <a:solidFill>
                  <a:srgbClr val="333333"/>
                </a:solidFill>
                <a:highlight>
                  <a:srgbClr val="FFFFFF"/>
                </a:highlight>
              </a:rPr>
              <a:t> </a:t>
            </a:r>
            <a:r>
              <a:rPr lang="en-US" err="1">
                <a:solidFill>
                  <a:srgbClr val="333333"/>
                </a:solidFill>
                <a:highlight>
                  <a:srgbClr val="FFFFFF"/>
                </a:highlight>
              </a:rPr>
              <a:t>públicas</a:t>
            </a:r>
            <a:r>
              <a:rPr lang="en-US">
                <a:solidFill>
                  <a:srgbClr val="333333"/>
                </a:solidFill>
                <a:highlight>
                  <a:srgbClr val="FFFFFF"/>
                </a:highlight>
              </a:rPr>
              <a:t> se </a:t>
            </a:r>
            <a:r>
              <a:rPr lang="en-US" err="1">
                <a:solidFill>
                  <a:srgbClr val="333333"/>
                </a:solidFill>
                <a:highlight>
                  <a:srgbClr val="FFFFFF"/>
                </a:highlight>
              </a:rPr>
              <a:t>tornem</a:t>
            </a:r>
            <a:r>
              <a:rPr lang="en-US">
                <a:solidFill>
                  <a:srgbClr val="333333"/>
                </a:solidFill>
                <a:highlight>
                  <a:srgbClr val="FFFFFF"/>
                </a:highlight>
              </a:rPr>
              <a:t> </a:t>
            </a:r>
            <a:r>
              <a:rPr lang="en-US" err="1">
                <a:solidFill>
                  <a:srgbClr val="333333"/>
                </a:solidFill>
                <a:highlight>
                  <a:srgbClr val="FFFFFF"/>
                </a:highlight>
              </a:rPr>
              <a:t>menos</a:t>
            </a:r>
            <a:r>
              <a:rPr lang="en-US">
                <a:solidFill>
                  <a:srgbClr val="333333"/>
                </a:solidFill>
                <a:highlight>
                  <a:srgbClr val="FFFFFF"/>
                </a:highlight>
              </a:rPr>
              <a:t> </a:t>
            </a:r>
            <a:r>
              <a:rPr lang="en-US" err="1">
                <a:solidFill>
                  <a:srgbClr val="333333"/>
                </a:solidFill>
                <a:highlight>
                  <a:srgbClr val="FFFFFF"/>
                </a:highlight>
              </a:rPr>
              <a:t>enviesadas</a:t>
            </a:r>
            <a:r>
              <a:rPr lang="en-US">
                <a:solidFill>
                  <a:srgbClr val="333333"/>
                </a:solidFill>
                <a:highlight>
                  <a:srgbClr val="FFFFFF"/>
                </a:highlight>
              </a:rPr>
              <a:t>. Uma </a:t>
            </a:r>
            <a:r>
              <a:rPr lang="en-US" err="1">
                <a:solidFill>
                  <a:srgbClr val="333333"/>
                </a:solidFill>
                <a:highlight>
                  <a:srgbClr val="FFFFFF"/>
                </a:highlight>
              </a:rPr>
              <a:t>perspectiva</a:t>
            </a:r>
            <a:r>
              <a:rPr lang="en-US">
                <a:solidFill>
                  <a:srgbClr val="333333"/>
                </a:solidFill>
                <a:highlight>
                  <a:srgbClr val="FFFFFF"/>
                </a:highlight>
              </a:rPr>
              <a:t> </a:t>
            </a:r>
            <a:r>
              <a:rPr lang="en-US" err="1">
                <a:solidFill>
                  <a:srgbClr val="333333"/>
                </a:solidFill>
                <a:highlight>
                  <a:srgbClr val="FFFFFF"/>
                </a:highlight>
              </a:rPr>
              <a:t>neutra</a:t>
            </a:r>
            <a:r>
              <a:rPr lang="en-US">
                <a:solidFill>
                  <a:srgbClr val="333333"/>
                </a:solidFill>
                <a:highlight>
                  <a:srgbClr val="FFFFFF"/>
                </a:highlight>
              </a:rPr>
              <a:t> de </a:t>
            </a:r>
            <a:r>
              <a:rPr lang="en-US" err="1">
                <a:solidFill>
                  <a:srgbClr val="333333"/>
                </a:solidFill>
                <a:highlight>
                  <a:srgbClr val="FFFFFF"/>
                </a:highlight>
              </a:rPr>
              <a:t>regras</a:t>
            </a:r>
            <a:r>
              <a:rPr lang="en-US">
                <a:solidFill>
                  <a:srgbClr val="333333"/>
                </a:solidFill>
                <a:highlight>
                  <a:srgbClr val="FFFFFF"/>
                </a:highlight>
              </a:rPr>
              <a:t> para </a:t>
            </a:r>
            <a:r>
              <a:rPr lang="en-US" err="1">
                <a:solidFill>
                  <a:srgbClr val="333333"/>
                </a:solidFill>
                <a:highlight>
                  <a:srgbClr val="FFFFFF"/>
                </a:highlight>
              </a:rPr>
              <a:t>programas</a:t>
            </a:r>
            <a:r>
              <a:rPr lang="en-US">
                <a:solidFill>
                  <a:srgbClr val="333333"/>
                </a:solidFill>
                <a:highlight>
                  <a:srgbClr val="FFFFFF"/>
                </a:highlight>
              </a:rPr>
              <a:t> e </a:t>
            </a:r>
            <a:r>
              <a:rPr lang="en-US" err="1">
                <a:solidFill>
                  <a:srgbClr val="333333"/>
                </a:solidFill>
                <a:highlight>
                  <a:srgbClr val="FFFFFF"/>
                </a:highlight>
              </a:rPr>
              <a:t>políticas</a:t>
            </a:r>
            <a:r>
              <a:rPr lang="en-US">
                <a:solidFill>
                  <a:srgbClr val="333333"/>
                </a:solidFill>
                <a:highlight>
                  <a:srgbClr val="FFFFFF"/>
                </a:highlight>
              </a:rPr>
              <a:t> </a:t>
            </a:r>
            <a:r>
              <a:rPr lang="en-US" err="1">
                <a:solidFill>
                  <a:srgbClr val="333333"/>
                </a:solidFill>
                <a:highlight>
                  <a:srgbClr val="FFFFFF"/>
                </a:highlight>
              </a:rPr>
              <a:t>públicas</a:t>
            </a:r>
            <a:r>
              <a:rPr lang="en-US">
                <a:solidFill>
                  <a:srgbClr val="333333"/>
                </a:solidFill>
                <a:highlight>
                  <a:srgbClr val="FFFFFF"/>
                </a:highlight>
              </a:rPr>
              <a:t> é </a:t>
            </a:r>
            <a:r>
              <a:rPr lang="en-US" err="1">
                <a:solidFill>
                  <a:srgbClr val="333333"/>
                </a:solidFill>
                <a:highlight>
                  <a:srgbClr val="FFFFFF"/>
                </a:highlight>
              </a:rPr>
              <a:t>uma</a:t>
            </a:r>
            <a:r>
              <a:rPr lang="en-US">
                <a:solidFill>
                  <a:srgbClr val="333333"/>
                </a:solidFill>
                <a:highlight>
                  <a:srgbClr val="FFFFFF"/>
                </a:highlight>
              </a:rPr>
              <a:t> </a:t>
            </a:r>
            <a:r>
              <a:rPr lang="en-US" err="1">
                <a:solidFill>
                  <a:srgbClr val="333333"/>
                </a:solidFill>
                <a:highlight>
                  <a:srgbClr val="FFFFFF"/>
                </a:highlight>
              </a:rPr>
              <a:t>reafirmação</a:t>
            </a:r>
            <a:r>
              <a:rPr lang="en-US">
                <a:solidFill>
                  <a:srgbClr val="333333"/>
                </a:solidFill>
                <a:highlight>
                  <a:srgbClr val="FFFFFF"/>
                </a:highlight>
              </a:rPr>
              <a:t> das </a:t>
            </a:r>
            <a:r>
              <a:rPr lang="en-US" err="1">
                <a:solidFill>
                  <a:srgbClr val="333333"/>
                </a:solidFill>
                <a:highlight>
                  <a:srgbClr val="FFFFFF"/>
                </a:highlight>
              </a:rPr>
              <a:t>desigualdades</a:t>
            </a:r>
            <a:r>
              <a:rPr lang="en-US">
                <a:solidFill>
                  <a:srgbClr val="333333"/>
                </a:solidFill>
                <a:highlight>
                  <a:srgbClr val="FFFFFF"/>
                </a:highlight>
              </a:rPr>
              <a:t> </a:t>
            </a:r>
            <a:r>
              <a:rPr lang="en-US" err="1">
                <a:solidFill>
                  <a:srgbClr val="333333"/>
                </a:solidFill>
                <a:highlight>
                  <a:srgbClr val="FFFFFF"/>
                </a:highlight>
              </a:rPr>
              <a:t>existentes</a:t>
            </a:r>
            <a:r>
              <a:rPr lang="en-US">
                <a:solidFill>
                  <a:srgbClr val="333333"/>
                </a:solidFill>
                <a:highlight>
                  <a:srgbClr val="FFFFFF"/>
                </a:highlight>
              </a:rPr>
              <a:t> entre </a:t>
            </a:r>
            <a:r>
              <a:rPr lang="en-US" err="1">
                <a:solidFill>
                  <a:srgbClr val="333333"/>
                </a:solidFill>
                <a:highlight>
                  <a:srgbClr val="FFFFFF"/>
                </a:highlight>
              </a:rPr>
              <a:t>raças</a:t>
            </a:r>
            <a:r>
              <a:rPr lang="en-US">
                <a:solidFill>
                  <a:srgbClr val="333333"/>
                </a:solidFill>
                <a:highlight>
                  <a:srgbClr val="FFFFFF"/>
                </a:highlight>
              </a:rPr>
              <a:t>, </a:t>
            </a:r>
            <a:r>
              <a:rPr lang="en-US" err="1">
                <a:solidFill>
                  <a:srgbClr val="333333"/>
                </a:solidFill>
                <a:highlight>
                  <a:srgbClr val="FFFFFF"/>
                </a:highlight>
              </a:rPr>
              <a:t>etnias</a:t>
            </a:r>
            <a:r>
              <a:rPr lang="en-US">
                <a:solidFill>
                  <a:srgbClr val="333333"/>
                </a:solidFill>
                <a:highlight>
                  <a:srgbClr val="FFFFFF"/>
                </a:highlight>
              </a:rPr>
              <a:t> e </a:t>
            </a:r>
            <a:r>
              <a:rPr lang="en-US" err="1">
                <a:solidFill>
                  <a:srgbClr val="333333"/>
                </a:solidFill>
                <a:highlight>
                  <a:srgbClr val="FFFFFF"/>
                </a:highlight>
              </a:rPr>
              <a:t>gêneros</a:t>
            </a:r>
            <a:r>
              <a:rPr lang="en-US">
                <a:solidFill>
                  <a:srgbClr val="333333"/>
                </a:solidFill>
                <a:highlight>
                  <a:srgbClr val="FFFFFF"/>
                </a:highlight>
              </a:rPr>
              <a:t> (MEIER, 2019).  </a:t>
            </a:r>
            <a:br>
              <a:rPr lang="en-US">
                <a:highlight>
                  <a:srgbClr val="FFFFFF"/>
                </a:highlight>
                <a:ea typeface="Calibri"/>
                <a:cs typeface="+mn-lt"/>
              </a:rPr>
            </a:br>
            <a:endParaRPr lang="en-US">
              <a:solidFill>
                <a:srgbClr val="333333"/>
              </a:solidFill>
              <a:highlight>
                <a:srgbClr val="FFFFFF"/>
              </a:highlight>
              <a:ea typeface="Calibri"/>
              <a:cs typeface="Calibri"/>
            </a:endParaRPr>
          </a:p>
        </p:txBody>
      </p:sp>
      <p:sp>
        <p:nvSpPr>
          <p:cNvPr id="4" name="Espaço Reservado para Número de Slide 3"/>
          <p:cNvSpPr>
            <a:spLocks noGrp="1"/>
          </p:cNvSpPr>
          <p:nvPr>
            <p:ph type="sldNum" sz="quarter" idx="5"/>
          </p:nvPr>
        </p:nvSpPr>
        <p:spPr/>
        <p:txBody>
          <a:bodyPr/>
          <a:lstStyle/>
          <a:p>
            <a:pPr rtl="0"/>
            <a:fld id="{10895658-EA1F-4910-80AB-4DA76E167475}" type="slidenum">
              <a:rPr lang="pt-BR" smtClean="0"/>
              <a:t>27</a:t>
            </a:fld>
            <a:endParaRPr lang="pt-BR"/>
          </a:p>
        </p:txBody>
      </p:sp>
    </p:spTree>
    <p:extLst>
      <p:ext uri="{BB962C8B-B14F-4D97-AF65-F5344CB8AC3E}">
        <p14:creationId xmlns:p14="http://schemas.microsoft.com/office/powerpoint/2010/main" val="266302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8D1BB-6E4C-8490-1103-E19AE2643AE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6C57F14-4560-2F93-BEEC-5FB6FB3EF0B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98E8C5F-1C2E-60B6-9ABF-91EFA99EDE8B}"/>
              </a:ext>
            </a:extLst>
          </p:cNvPr>
          <p:cNvSpPr>
            <a:spLocks noGrp="1"/>
          </p:cNvSpPr>
          <p:nvPr>
            <p:ph type="body" idx="1"/>
          </p:nvPr>
        </p:nvSpPr>
        <p:spPr/>
        <p:txBody>
          <a:bodyPr/>
          <a:lstStyle/>
          <a:p>
            <a:r>
              <a:rPr lang="en-US" err="1"/>
              <a:t>Também</a:t>
            </a:r>
            <a:r>
              <a:rPr lang="en-US"/>
              <a:t> </a:t>
            </a:r>
            <a:r>
              <a:rPr lang="en-US" err="1"/>
              <a:t>preciamos</a:t>
            </a:r>
            <a:r>
              <a:rPr lang="en-US"/>
              <a:t> </a:t>
            </a:r>
            <a:r>
              <a:rPr lang="en-US" err="1"/>
              <a:t>destacar</a:t>
            </a:r>
            <a:r>
              <a:rPr lang="en-US"/>
              <a:t> as </a:t>
            </a:r>
            <a:r>
              <a:rPr lang="en-US" err="1"/>
              <a:t>publicações</a:t>
            </a:r>
            <a:r>
              <a:rPr lang="en-US"/>
              <a:t> do </a:t>
            </a:r>
            <a:r>
              <a:rPr lang="en-US" err="1"/>
              <a:t>Senado</a:t>
            </a:r>
            <a:r>
              <a:rPr lang="en-US"/>
              <a:t> Federal, </a:t>
            </a:r>
            <a:r>
              <a:rPr lang="en-US" err="1"/>
              <a:t>que</a:t>
            </a:r>
            <a:r>
              <a:rPr lang="en-US"/>
              <a:t> </a:t>
            </a:r>
            <a:r>
              <a:rPr lang="en-US" err="1"/>
              <a:t>estão</a:t>
            </a:r>
            <a:r>
              <a:rPr lang="en-US"/>
              <a:t> </a:t>
            </a:r>
            <a:r>
              <a:rPr lang="en-US" err="1"/>
              <a:t>dispníves</a:t>
            </a:r>
            <a:r>
              <a:rPr lang="en-US"/>
              <a:t> </a:t>
            </a:r>
            <a:r>
              <a:rPr lang="en-US" err="1"/>
              <a:t>na</a:t>
            </a:r>
            <a:r>
              <a:rPr lang="en-US"/>
              <a:t> Biblioteca Digital do </a:t>
            </a:r>
            <a:r>
              <a:rPr lang="en-US" err="1"/>
              <a:t>Senado</a:t>
            </a:r>
            <a:r>
              <a:rPr lang="en-US"/>
              <a:t>,</a:t>
            </a:r>
            <a:br>
              <a:rPr lang="en-US">
                <a:cs typeface="+mn-lt"/>
              </a:rPr>
            </a:br>
            <a:r>
              <a:rPr lang="en-US"/>
              <a:t>As </a:t>
            </a:r>
            <a:r>
              <a:rPr lang="en-US" err="1"/>
              <a:t>publicações</a:t>
            </a:r>
            <a:r>
              <a:rPr lang="en-US"/>
              <a:t> </a:t>
            </a:r>
            <a:r>
              <a:rPr lang="en-US" err="1"/>
              <a:t>também</a:t>
            </a:r>
            <a:r>
              <a:rPr lang="en-US"/>
              <a:t> </a:t>
            </a:r>
            <a:r>
              <a:rPr lang="en-US" err="1"/>
              <a:t>cumprem</a:t>
            </a:r>
            <a:r>
              <a:rPr lang="en-US"/>
              <a:t> </a:t>
            </a:r>
            <a:r>
              <a:rPr lang="en-US" err="1"/>
              <a:t>uma</a:t>
            </a:r>
            <a:r>
              <a:rPr lang="en-US"/>
              <a:t> </a:t>
            </a:r>
            <a:r>
              <a:rPr lang="en-US" err="1"/>
              <a:t>função</a:t>
            </a:r>
            <a:r>
              <a:rPr lang="en-US"/>
              <a:t> </a:t>
            </a:r>
            <a:r>
              <a:rPr lang="en-US" err="1"/>
              <a:t>importante</a:t>
            </a:r>
            <a:r>
              <a:rPr lang="en-US"/>
              <a:t> de </a:t>
            </a:r>
            <a:r>
              <a:rPr lang="en-US" b="1" err="1"/>
              <a:t>formação</a:t>
            </a:r>
            <a:r>
              <a:rPr lang="en-US" b="1"/>
              <a:t> </a:t>
            </a:r>
            <a:r>
              <a:rPr lang="en-US" b="1" err="1"/>
              <a:t>continuada</a:t>
            </a:r>
            <a:r>
              <a:rPr lang="en-US"/>
              <a:t>, </a:t>
            </a:r>
            <a:r>
              <a:rPr lang="en-US" err="1"/>
              <a:t>ao</a:t>
            </a:r>
            <a:r>
              <a:rPr lang="en-US"/>
              <a:t> </a:t>
            </a:r>
            <a:r>
              <a:rPr lang="en-US" err="1"/>
              <a:t>oferecer</a:t>
            </a:r>
            <a:r>
              <a:rPr lang="en-US"/>
              <a:t> </a:t>
            </a:r>
            <a:r>
              <a:rPr lang="en-US" err="1"/>
              <a:t>fundamentos</a:t>
            </a:r>
            <a:r>
              <a:rPr lang="en-US"/>
              <a:t> </a:t>
            </a:r>
            <a:r>
              <a:rPr lang="en-US" err="1"/>
              <a:t>conceituais</a:t>
            </a:r>
            <a:r>
              <a:rPr lang="en-US"/>
              <a:t>, </a:t>
            </a:r>
            <a:r>
              <a:rPr lang="en-US" err="1"/>
              <a:t>diagnósticos</a:t>
            </a:r>
            <a:r>
              <a:rPr lang="en-US"/>
              <a:t> e </a:t>
            </a:r>
            <a:r>
              <a:rPr lang="en-US" err="1"/>
              <a:t>marcos</a:t>
            </a:r>
            <a:r>
              <a:rPr lang="en-US"/>
              <a:t> </a:t>
            </a:r>
            <a:r>
              <a:rPr lang="en-US" err="1"/>
              <a:t>normativos</a:t>
            </a:r>
            <a:r>
              <a:rPr lang="en-US"/>
              <a:t> </a:t>
            </a:r>
            <a:r>
              <a:rPr lang="en-US" err="1"/>
              <a:t>que</a:t>
            </a:r>
            <a:r>
              <a:rPr lang="en-US"/>
              <a:t> </a:t>
            </a:r>
            <a:r>
              <a:rPr lang="en-US" err="1"/>
              <a:t>qualificam</a:t>
            </a:r>
            <a:r>
              <a:rPr lang="en-US"/>
              <a:t> o debate </a:t>
            </a:r>
            <a:r>
              <a:rPr lang="en-US" err="1"/>
              <a:t>sobre</a:t>
            </a:r>
            <a:r>
              <a:rPr lang="en-US"/>
              <a:t> </a:t>
            </a:r>
            <a:r>
              <a:rPr lang="en-US" err="1"/>
              <a:t>diversidade</a:t>
            </a:r>
            <a:r>
              <a:rPr lang="en-US"/>
              <a:t>, </a:t>
            </a:r>
            <a:r>
              <a:rPr lang="en-US" err="1"/>
              <a:t>equidade</a:t>
            </a:r>
            <a:r>
              <a:rPr lang="en-US"/>
              <a:t> e </a:t>
            </a:r>
            <a:r>
              <a:rPr lang="en-US" err="1"/>
              <a:t>inclusão</a:t>
            </a:r>
            <a:r>
              <a:rPr lang="en-US"/>
              <a:t> no </a:t>
            </a:r>
            <a:r>
              <a:rPr lang="en-US" err="1"/>
              <a:t>serviço</a:t>
            </a:r>
            <a:r>
              <a:rPr lang="en-US"/>
              <a:t> </a:t>
            </a:r>
            <a:r>
              <a:rPr lang="en-US" err="1"/>
              <a:t>público</a:t>
            </a:r>
            <a:r>
              <a:rPr lang="en-US"/>
              <a:t>. AS PUBLICAÇÕES </a:t>
            </a:r>
            <a:r>
              <a:rPr lang="en-US" err="1"/>
              <a:t>nos</a:t>
            </a:r>
            <a:r>
              <a:rPr lang="en-US"/>
              <a:t> </a:t>
            </a:r>
            <a:r>
              <a:rPr lang="en-US" err="1"/>
              <a:t>ajudam</a:t>
            </a:r>
            <a:r>
              <a:rPr lang="en-US"/>
              <a:t> a </a:t>
            </a:r>
            <a:r>
              <a:rPr lang="en-US" err="1"/>
              <a:t>construirmos</a:t>
            </a:r>
            <a:r>
              <a:rPr lang="en-US"/>
              <a:t> </a:t>
            </a:r>
            <a:r>
              <a:rPr lang="en-US" err="1"/>
              <a:t>outras</a:t>
            </a:r>
            <a:r>
              <a:rPr lang="en-US"/>
              <a:t> </a:t>
            </a:r>
            <a:r>
              <a:rPr lang="en-US" err="1"/>
              <a:t>lentes</a:t>
            </a:r>
            <a:r>
              <a:rPr lang="en-US"/>
              <a:t> para </a:t>
            </a:r>
            <a:r>
              <a:rPr lang="en-US" err="1"/>
              <a:t>exergar</a:t>
            </a:r>
            <a:r>
              <a:rPr lang="en-US"/>
              <a:t> o </a:t>
            </a:r>
            <a:r>
              <a:rPr lang="en-US" err="1"/>
              <a:t>mundo</a:t>
            </a:r>
            <a:r>
              <a:rPr lang="en-US"/>
              <a:t>.</a:t>
            </a:r>
            <a:endParaRPr lang="en-US">
              <a:ea typeface="Calibri"/>
              <a:cs typeface="Calibri"/>
            </a:endParaRPr>
          </a:p>
          <a:p>
            <a:r>
              <a:rPr lang="en-US"/>
              <a:t>Por </a:t>
            </a:r>
            <a:r>
              <a:rPr lang="en-US" err="1"/>
              <a:t>fim</a:t>
            </a:r>
            <a:r>
              <a:rPr lang="en-US"/>
              <a:t>, </a:t>
            </a:r>
            <a:r>
              <a:rPr lang="en-US" err="1"/>
              <a:t>ao</a:t>
            </a:r>
            <a:r>
              <a:rPr lang="en-US"/>
              <a:t> </a:t>
            </a:r>
            <a:r>
              <a:rPr lang="en-US" err="1"/>
              <a:t>disponibilizar</a:t>
            </a:r>
            <a:r>
              <a:rPr lang="en-US"/>
              <a:t> esses </a:t>
            </a:r>
            <a:r>
              <a:rPr lang="en-US" err="1"/>
              <a:t>conteúdos</a:t>
            </a:r>
            <a:r>
              <a:rPr lang="en-US"/>
              <a:t> </a:t>
            </a:r>
            <a:r>
              <a:rPr lang="en-US" err="1"/>
              <a:t>em</a:t>
            </a:r>
            <a:r>
              <a:rPr lang="en-US"/>
              <a:t> </a:t>
            </a:r>
            <a:r>
              <a:rPr lang="en-US" err="1"/>
              <a:t>ambiente</a:t>
            </a:r>
            <a:r>
              <a:rPr lang="en-US"/>
              <a:t> </a:t>
            </a:r>
            <a:r>
              <a:rPr lang="en-US" err="1"/>
              <a:t>público</a:t>
            </a:r>
            <a:r>
              <a:rPr lang="en-US"/>
              <a:t> e </a:t>
            </a:r>
            <a:r>
              <a:rPr lang="en-US" err="1"/>
              <a:t>institucional</a:t>
            </a:r>
            <a:r>
              <a:rPr lang="en-US"/>
              <a:t>, </a:t>
            </a:r>
            <a:r>
              <a:rPr lang="en-US" err="1"/>
              <a:t>ampliamos</a:t>
            </a:r>
            <a:r>
              <a:rPr lang="en-US"/>
              <a:t> o </a:t>
            </a:r>
            <a:r>
              <a:rPr lang="en-US" err="1"/>
              <a:t>acesso</a:t>
            </a:r>
            <a:r>
              <a:rPr lang="en-US"/>
              <a:t> à </a:t>
            </a:r>
            <a:r>
              <a:rPr lang="en-US" err="1"/>
              <a:t>informação</a:t>
            </a:r>
            <a:r>
              <a:rPr lang="en-US"/>
              <a:t> e </a:t>
            </a:r>
            <a:r>
              <a:rPr lang="en-US" err="1"/>
              <a:t>reforçamos</a:t>
            </a:r>
            <a:r>
              <a:rPr lang="en-US"/>
              <a:t> o </a:t>
            </a:r>
            <a:r>
              <a:rPr lang="en-US" err="1"/>
              <a:t>ompromisso</a:t>
            </a:r>
            <a:r>
              <a:rPr lang="en-US"/>
              <a:t> com a </a:t>
            </a:r>
            <a:r>
              <a:rPr lang="en-US" err="1"/>
              <a:t>trnsformação</a:t>
            </a:r>
            <a:r>
              <a:rPr lang="en-US"/>
              <a:t> cultural </a:t>
            </a:r>
            <a:r>
              <a:rPr lang="en-US" err="1"/>
              <a:t>necessária</a:t>
            </a:r>
            <a:r>
              <a:rPr lang="en-US"/>
              <a:t> para </a:t>
            </a:r>
            <a:r>
              <a:rPr lang="en-US" err="1"/>
              <a:t>alcançarmos</a:t>
            </a:r>
            <a:r>
              <a:rPr lang="en-US"/>
              <a:t> a </a:t>
            </a:r>
            <a:r>
              <a:rPr lang="en-US" err="1"/>
              <a:t>equidad.e</a:t>
            </a:r>
            <a:r>
              <a:rPr lang="en-US"/>
              <a:t> </a:t>
            </a:r>
            <a:endParaRPr lang="en-US">
              <a:ea typeface="Calibri"/>
              <a:cs typeface="Calibri"/>
            </a:endParaRPr>
          </a:p>
          <a:p>
            <a:endParaRPr lang="en-US"/>
          </a:p>
        </p:txBody>
      </p:sp>
      <p:sp>
        <p:nvSpPr>
          <p:cNvPr id="4" name="Espaço Reservado para Número de Slide 3">
            <a:extLst>
              <a:ext uri="{FF2B5EF4-FFF2-40B4-BE49-F238E27FC236}">
                <a16:creationId xmlns:a16="http://schemas.microsoft.com/office/drawing/2014/main" id="{8206C98A-D486-538D-EA79-653E7DE61941}"/>
              </a:ext>
            </a:extLst>
          </p:cNvPr>
          <p:cNvSpPr>
            <a:spLocks noGrp="1"/>
          </p:cNvSpPr>
          <p:nvPr>
            <p:ph type="sldNum" sz="quarter" idx="5"/>
          </p:nvPr>
        </p:nvSpPr>
        <p:spPr/>
        <p:txBody>
          <a:bodyPr/>
          <a:lstStyle/>
          <a:p>
            <a:fld id="{E0DF1D99-1888-4863-B073-A489FCB230DC}" type="slidenum">
              <a:rPr lang="pt-BR" smtClean="0"/>
              <a:t>24</a:t>
            </a:fld>
            <a:endParaRPr lang="pt-BR"/>
          </a:p>
        </p:txBody>
      </p:sp>
    </p:spTree>
    <p:extLst>
      <p:ext uri="{BB962C8B-B14F-4D97-AF65-F5344CB8AC3E}">
        <p14:creationId xmlns:p14="http://schemas.microsoft.com/office/powerpoint/2010/main" val="2621014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12575099-B3AD-44D7-919B-BCB6DC3E7F21}" type="datetimeFigureOut">
              <a:rPr lang="en-US" dirty="0"/>
              <a:t>5/20/2026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198538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F18115DA-6CBC-4AEF-A85F-371C66916CF8}" type="datetimeFigureOut">
              <a:rPr lang="en-US" dirty="0"/>
              <a:t>5/20/2026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177050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A6007E4-95E8-4ABC-B20B-51235318A487}" type="datetimeFigureOut">
              <a:rPr lang="en-US" dirty="0"/>
              <a:t>5/20/2026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21398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údo 3">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rtlCol="0" anchor="b" anchorCtr="0"/>
          <a:lstStyle>
            <a:lvl1pPr>
              <a:defRPr lang="pt-BR" cap="all" baseline="0">
                <a:solidFill>
                  <a:schemeClr val="accent1"/>
                </a:solidFill>
              </a:defRPr>
            </a:lvl1pPr>
          </a:lstStyle>
          <a:p>
            <a:pPr rtl="0"/>
            <a:r>
              <a:rPr lang="pt-BR"/>
              <a:t>CLIQUE PARA ADICIONAR O TÍTULO</a:t>
            </a:r>
          </a:p>
        </p:txBody>
      </p:sp>
      <p:sp>
        <p:nvSpPr>
          <p:cNvPr id="7" name="Espaço Reservado para Conteúdo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rtlCol="0">
            <a:normAutofit/>
          </a:bodyPr>
          <a:lstStyle>
            <a:lvl1pPr marL="0" indent="0">
              <a:lnSpc>
                <a:spcPct val="150000"/>
              </a:lnSpc>
              <a:spcBef>
                <a:spcPts val="0"/>
              </a:spcBef>
              <a:spcAft>
                <a:spcPts val="0"/>
              </a:spcAft>
              <a:buFont typeface="Arial" panose="020B0604020202020204" pitchFamily="34" charset="0"/>
              <a:buNone/>
              <a:defRPr lang="pt-BR" sz="2400"/>
            </a:lvl1pPr>
            <a:lvl2pPr marL="457200">
              <a:lnSpc>
                <a:spcPts val="2000"/>
              </a:lnSpc>
              <a:defRPr lang="pt-BR" sz="1800"/>
            </a:lvl2pPr>
            <a:lvl3pPr marL="914400">
              <a:lnSpc>
                <a:spcPts val="2000"/>
              </a:lnSpc>
              <a:defRPr lang="pt-BR" sz="1800"/>
            </a:lvl3pPr>
            <a:lvl4pPr marL="1371600">
              <a:lnSpc>
                <a:spcPts val="2000"/>
              </a:lnSpc>
              <a:defRPr lang="pt-BR" sz="1800"/>
            </a:lvl4pPr>
            <a:lvl5pPr marL="1828800">
              <a:lnSpc>
                <a:spcPts val="2000"/>
              </a:lnSpc>
              <a:defRPr lang="pt-BR" sz="1800"/>
            </a:lvl5pPr>
          </a:lstStyle>
          <a:p>
            <a:pPr lvl="0" rtl="0"/>
            <a:r>
              <a:rPr lang="pt-BR"/>
              <a:t>Clique para adicionar conteúdo</a:t>
            </a:r>
          </a:p>
          <a:p>
            <a:pPr lvl="1" rtl="0"/>
            <a:r>
              <a:rPr lang="pt-BR"/>
              <a:t>Segundo nível</a:t>
            </a:r>
          </a:p>
          <a:p>
            <a:pPr lvl="2" rtl="0"/>
            <a:r>
              <a:rPr lang="pt-BR"/>
              <a:t>Terceiro nível</a:t>
            </a:r>
          </a:p>
          <a:p>
            <a:pPr lvl="3" rtl="0"/>
            <a:r>
              <a:rPr lang="pt-BR"/>
              <a:t>Quarto nível</a:t>
            </a:r>
          </a:p>
          <a:p>
            <a:pPr lvl="4" rtl="0"/>
            <a:r>
              <a:rPr lang="pt-BR"/>
              <a:t>Quinto nível</a:t>
            </a:r>
          </a:p>
        </p:txBody>
      </p:sp>
      <p:grpSp>
        <p:nvGrpSpPr>
          <p:cNvPr id="3" name="Grupo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pic>
          <p:nvPicPr>
            <p:cNvPr id="20" name="Imagem 19" descr="Um padrão distribuído em preto e branco&#10;&#10;Descrição gerada automaticamente com baixa confiança">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áfico 25">
              <a:extLst>
                <a:ext uri="{FF2B5EF4-FFF2-40B4-BE49-F238E27FC236}">
                  <a16:creationId xmlns:a16="http://schemas.microsoft.com/office/drawing/2014/main" id="{E1BC9BFE-80C0-4DA9-92DB-070C41E412B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pic>
          <p:nvPicPr>
            <p:cNvPr id="14" name="Gráfico 13">
              <a:extLst>
                <a:ext uri="{FF2B5EF4-FFF2-40B4-BE49-F238E27FC236}">
                  <a16:creationId xmlns:a16="http://schemas.microsoft.com/office/drawing/2014/main" id="{54BCEF24-C76B-44E5-A457-E55658E8EB8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860" y="4828032"/>
              <a:ext cx="2029968" cy="2029968"/>
            </a:xfrm>
            <a:prstGeom prst="rect">
              <a:avLst/>
            </a:prstGeom>
          </p:spPr>
        </p:pic>
        <p:grpSp>
          <p:nvGrpSpPr>
            <p:cNvPr id="40" name="Grupo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upo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upo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upo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upo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upo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upo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upo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r>
                  <a:rPr lang="pt-BR"/>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t-BR"/>
              </a:defPPr>
            </a:lstStyle>
            <a:p>
              <a:pPr algn="ctr" rtl="0"/>
              <a:endParaRPr lang="pt-BR"/>
            </a:p>
          </p:txBody>
        </p:sp>
        <p:cxnSp>
          <p:nvCxnSpPr>
            <p:cNvPr id="66" name="Conector Reto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grpSp>
      <p:sp>
        <p:nvSpPr>
          <p:cNvPr id="4" name="Espaço Reservado para Rodapé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rtlCol="0"/>
          <a:lstStyle>
            <a:lvl1pPr>
              <a:defRPr lang="pt-BR">
                <a:solidFill>
                  <a:schemeClr val="tx1"/>
                </a:solidFill>
              </a:defRPr>
            </a:lvl1pPr>
          </a:lstStyle>
          <a:p>
            <a:pPr rtl="0"/>
            <a:r>
              <a:rPr lang="pt-BR"/>
              <a:t>Título da apresentação</a:t>
            </a:r>
          </a:p>
        </p:txBody>
      </p:sp>
      <p:sp>
        <p:nvSpPr>
          <p:cNvPr id="5" name="Espaço Reservado para o Número do Slide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rtlCol="0"/>
          <a:lstStyle>
            <a:lvl1pPr>
              <a:defRPr lang="pt-BR">
                <a:solidFill>
                  <a:schemeClr val="tx1"/>
                </a:solidFill>
              </a:defRPr>
            </a:lvl1pPr>
          </a:lstStyle>
          <a:p>
            <a:pPr rtl="0"/>
            <a:fld id="{B5CEABB6-07DC-46E8-9B57-56EC44A396E5}" type="slidenum">
              <a:rPr lang="pt-BR" smtClean="0"/>
              <a:pPr rtl="0"/>
              <a:t>‹nº›</a:t>
            </a:fld>
            <a:endParaRPr lang="pt-BR"/>
          </a:p>
        </p:txBody>
      </p:sp>
      <p:sp>
        <p:nvSpPr>
          <p:cNvPr id="6" name="Espaço Reservado para Data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rtlCol="0"/>
          <a:lstStyle>
            <a:lvl1pPr>
              <a:defRPr lang="pt-BR">
                <a:solidFill>
                  <a:schemeClr val="tx1"/>
                </a:solidFill>
              </a:defRPr>
            </a:lvl1pPr>
          </a:lstStyle>
          <a:p>
            <a:pPr rtl="0"/>
            <a:fld id="{1609C22E-FB68-46D0-96C9-C72E8A40CCA0}" type="datetime1">
              <a:rPr lang="pt-BR" smtClean="0"/>
              <a:t>20/05/2026</a:t>
            </a:fld>
            <a:endParaRPr lang="pt-BR"/>
          </a:p>
        </p:txBody>
      </p:sp>
    </p:spTree>
    <p:extLst>
      <p:ext uri="{BB962C8B-B14F-4D97-AF65-F5344CB8AC3E}">
        <p14:creationId xmlns:p14="http://schemas.microsoft.com/office/powerpoint/2010/main" val="2932170470"/>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t-BR"/>
              <a:t>Clique para editar o título Mestre</a:t>
            </a:r>
            <a:endParaRPr lang="en-US"/>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A534B597-24FF-4905-8418-B7CDE794AA76}" type="datetimeFigureOut">
              <a:rPr lang="pt-BR" smtClean="0"/>
              <a:pPr/>
              <a:t>20/05/2026</a:t>
            </a:fld>
            <a:endParaRPr lang="pt-BR"/>
          </a:p>
        </p:txBody>
      </p:sp>
      <p:sp>
        <p:nvSpPr>
          <p:cNvPr id="5" name="Footer Placeholder 4"/>
          <p:cNvSpPr>
            <a:spLocks noGrp="1"/>
          </p:cNvSpPr>
          <p:nvPr>
            <p:ph type="ftr" sz="quarter" idx="11"/>
          </p:nvPr>
        </p:nvSpPr>
        <p:spPr/>
        <p:txBody>
          <a:bodyPr/>
          <a:lstStyle/>
          <a:p>
            <a:endParaRPr lang="pt-B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ED72F5-9799-4669-B6A3-CDE47607CB48}" type="slidenum">
              <a:rPr lang="pt-BR" smtClean="0"/>
              <a:pPr/>
              <a:t>‹nº›</a:t>
            </a:fld>
            <a:endParaRPr lang="pt-BR"/>
          </a:p>
        </p:txBody>
      </p:sp>
    </p:spTree>
    <p:extLst>
      <p:ext uri="{BB962C8B-B14F-4D97-AF65-F5344CB8AC3E}">
        <p14:creationId xmlns:p14="http://schemas.microsoft.com/office/powerpoint/2010/main" val="328792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a">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rtlCol="0" anchor="t" anchorCtr="0"/>
          <a:lstStyle>
            <a:lvl1pPr>
              <a:defRPr lang="pt-BR" cap="all" baseline="0">
                <a:solidFill>
                  <a:schemeClr val="accent1"/>
                </a:solidFill>
              </a:defRPr>
            </a:lvl1pPr>
          </a:lstStyle>
          <a:p>
            <a:pPr rtl="0"/>
            <a:r>
              <a:rPr lang="pt-BR"/>
              <a:t>CLIQUE PARA ADICIONAR TÍTULO</a:t>
            </a:r>
          </a:p>
        </p:txBody>
      </p:sp>
      <p:sp>
        <p:nvSpPr>
          <p:cNvPr id="5" name="Espaço reservado para a Tabela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rtlCol="0"/>
          <a:lstStyle>
            <a:lvl1pPr>
              <a:defRPr lang="pt-B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lang="pt-BR"/>
            </a:pPr>
            <a:r>
              <a:rPr lang="pt-BR"/>
              <a:t>Clique no ícone para inserir a tabela</a:t>
            </a:r>
          </a:p>
          <a:p>
            <a:pPr rtl="0"/>
            <a:endParaRPr lang="pt-BR"/>
          </a:p>
        </p:txBody>
      </p:sp>
      <p:sp>
        <p:nvSpPr>
          <p:cNvPr id="7" name="Retângulo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3" name="Espaço Reservado para Data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rtlCol="0"/>
          <a:lstStyle>
            <a:lvl1pPr>
              <a:defRPr lang="pt-BR">
                <a:solidFill>
                  <a:schemeClr val="tx1"/>
                </a:solidFill>
              </a:defRPr>
            </a:lvl1pPr>
          </a:lstStyle>
          <a:p>
            <a:pPr rtl="0"/>
            <a:fld id="{0E5DB0A7-544D-4B5B-9650-4CD5D035348B}" type="datetime1">
              <a:rPr lang="pt-BR" smtClean="0"/>
              <a:t>20/05/2026</a:t>
            </a:fld>
            <a:endParaRPr lang="pt-BR"/>
          </a:p>
        </p:txBody>
      </p:sp>
      <p:sp>
        <p:nvSpPr>
          <p:cNvPr id="4" name="Espaço Reservado para Rodapé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rtlCol="0"/>
          <a:lstStyle>
            <a:lvl1pPr>
              <a:defRPr lang="pt-BR">
                <a:solidFill>
                  <a:schemeClr val="tx1"/>
                </a:solidFill>
              </a:defRPr>
            </a:lvl1pPr>
          </a:lstStyle>
          <a:p>
            <a:pPr rtl="0"/>
            <a:r>
              <a:rPr lang="pt-BR"/>
              <a:t>Título da apresentação</a:t>
            </a:r>
          </a:p>
        </p:txBody>
      </p:sp>
      <p:sp>
        <p:nvSpPr>
          <p:cNvPr id="6" name="Espaço Reservado para o Número do Slide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rtlCol="0"/>
          <a:lstStyle>
            <a:lvl1pPr>
              <a:defRPr lang="pt-BR">
                <a:solidFill>
                  <a:schemeClr val="tx1"/>
                </a:solidFill>
              </a:defRPr>
            </a:lvl1pPr>
          </a:lstStyle>
          <a:p>
            <a:pPr rtl="0"/>
            <a:fld id="{B5CEABB6-07DC-46E8-9B57-56EC44A396E5}" type="slidenum">
              <a:rPr lang="pt-BR" smtClean="0"/>
              <a:pPr rtl="0"/>
              <a:t>‹nº›</a:t>
            </a:fld>
            <a:endParaRPr lang="pt-BR"/>
          </a:p>
        </p:txBody>
      </p:sp>
    </p:spTree>
    <p:extLst>
      <p:ext uri="{BB962C8B-B14F-4D97-AF65-F5344CB8AC3E}">
        <p14:creationId xmlns:p14="http://schemas.microsoft.com/office/powerpoint/2010/main" val="697833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571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is Conteúdos 3">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rtlCol="0" anchor="t" anchorCtr="0"/>
          <a:lstStyle>
            <a:lvl1pPr>
              <a:defRPr lang="pt-BR" cap="all" baseline="0">
                <a:solidFill>
                  <a:schemeClr val="tx2"/>
                </a:solidFill>
              </a:defRPr>
            </a:lvl1pPr>
          </a:lstStyle>
          <a:p>
            <a:pPr rtl="0"/>
            <a:r>
              <a:rPr lang="pt-BR"/>
              <a:t>CLIQUE PARA ADICIONAR O TÍTULO</a:t>
            </a:r>
          </a:p>
        </p:txBody>
      </p:sp>
      <p:grpSp>
        <p:nvGrpSpPr>
          <p:cNvPr id="10" name="Grupo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t-BR"/>
              </a:defPPr>
            </a:lstStyle>
            <a:p>
              <a:pPr algn="ctr" rtl="0"/>
              <a:endParaRPr lang="pt-BR"/>
            </a:p>
          </p:txBody>
        </p:sp>
        <p:pic>
          <p:nvPicPr>
            <p:cNvPr id="48" name="Gráfico 47">
              <a:extLst>
                <a:ext uri="{FF2B5EF4-FFF2-40B4-BE49-F238E27FC236}">
                  <a16:creationId xmlns:a16="http://schemas.microsoft.com/office/drawing/2014/main" id="{31EB8EE7-3843-4CA8-879D-5D985DAA0D1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457200" y="5416459"/>
              <a:ext cx="1828800" cy="914400"/>
            </a:xfrm>
            <a:prstGeom prst="rect">
              <a:avLst/>
            </a:prstGeom>
          </p:spPr>
        </p:pic>
        <p:pic>
          <p:nvPicPr>
            <p:cNvPr id="50" name="Elemento gráfico 49">
              <a:extLst>
                <a:ext uri="{FF2B5EF4-FFF2-40B4-BE49-F238E27FC236}">
                  <a16:creationId xmlns:a16="http://schemas.microsoft.com/office/drawing/2014/main" id="{5FF0EEFD-0038-4A2F-AD3B-01A98EFF5C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457200" y="563329"/>
              <a:ext cx="1828800" cy="914400"/>
            </a:xfrm>
            <a:prstGeom prst="rect">
              <a:avLst/>
            </a:prstGeom>
          </p:spPr>
        </p:pic>
      </p:grpSp>
      <p:sp>
        <p:nvSpPr>
          <p:cNvPr id="3" name="Espaço Reservado para Conteúdo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rtlCol="0">
            <a:normAutofit/>
          </a:bodyPr>
          <a:lstStyle>
            <a:lvl1pPr marL="0" indent="0">
              <a:lnSpc>
                <a:spcPct val="100000"/>
              </a:lnSpc>
              <a:spcBef>
                <a:spcPts val="0"/>
              </a:spcBef>
              <a:spcAft>
                <a:spcPts val="600"/>
              </a:spcAft>
              <a:buFont typeface="Arial" panose="020B0604020202020204" pitchFamily="34" charset="0"/>
              <a:buNone/>
              <a:defRPr lang="pt-BR" sz="1800">
                <a:solidFill>
                  <a:schemeClr val="bg1"/>
                </a:solidFill>
              </a:defRPr>
            </a:lvl1pPr>
            <a:lvl2pPr marL="457200">
              <a:lnSpc>
                <a:spcPct val="100000"/>
              </a:lnSpc>
              <a:spcAft>
                <a:spcPts val="600"/>
              </a:spcAft>
              <a:defRPr lang="pt-BR" sz="1800">
                <a:solidFill>
                  <a:schemeClr val="bg1"/>
                </a:solidFill>
              </a:defRPr>
            </a:lvl2pPr>
            <a:lvl3pPr marL="914400">
              <a:lnSpc>
                <a:spcPct val="100000"/>
              </a:lnSpc>
              <a:spcAft>
                <a:spcPts val="600"/>
              </a:spcAft>
              <a:defRPr lang="pt-BR" sz="1800">
                <a:solidFill>
                  <a:schemeClr val="bg1"/>
                </a:solidFill>
              </a:defRPr>
            </a:lvl3pPr>
            <a:lvl4pPr marL="1371600">
              <a:lnSpc>
                <a:spcPct val="100000"/>
              </a:lnSpc>
              <a:spcAft>
                <a:spcPts val="600"/>
              </a:spcAft>
              <a:defRPr lang="pt-BR" sz="1800">
                <a:solidFill>
                  <a:schemeClr val="bg1"/>
                </a:solidFill>
              </a:defRPr>
            </a:lvl4pPr>
            <a:lvl5pPr marL="1828800">
              <a:lnSpc>
                <a:spcPct val="100000"/>
              </a:lnSpc>
              <a:spcAft>
                <a:spcPts val="600"/>
              </a:spcAft>
              <a:defRPr lang="pt-BR" sz="1800">
                <a:solidFill>
                  <a:schemeClr val="bg1"/>
                </a:solidFill>
              </a:defRPr>
            </a:lvl5pPr>
          </a:lstStyle>
          <a:p>
            <a:pPr lvl="0" rtl="0"/>
            <a:r>
              <a:rPr lang="pt-BR"/>
              <a:t>Clique para adicionar conteúdo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4" name="Espaço Reservado para Texto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rtlCol="0">
            <a:normAutofit/>
          </a:bodyPr>
          <a:lstStyle>
            <a:lvl1pPr marL="342900" indent="-342900">
              <a:spcAft>
                <a:spcPts val="600"/>
              </a:spcAft>
              <a:buFont typeface="+mj-lt"/>
              <a:buAutoNum type="arabicPeriod"/>
              <a:defRPr lang="pt-BR" sz="1800">
                <a:solidFill>
                  <a:schemeClr val="bg1"/>
                </a:solidFill>
              </a:defRPr>
            </a:lvl1pPr>
            <a:lvl2pPr marL="800100" indent="-342900">
              <a:spcAft>
                <a:spcPts val="600"/>
              </a:spcAft>
              <a:buFont typeface="+mj-lt"/>
              <a:buAutoNum type="alphaLcPeriod"/>
              <a:defRPr lang="pt-BR" sz="1800">
                <a:solidFill>
                  <a:schemeClr val="bg1"/>
                </a:solidFill>
              </a:defRPr>
            </a:lvl2pPr>
            <a:lvl3pPr marL="1257300" indent="-342900">
              <a:spcAft>
                <a:spcPts val="600"/>
              </a:spcAft>
              <a:buFont typeface="+mj-lt"/>
              <a:buAutoNum type="arabicParenR"/>
              <a:defRPr lang="pt-BR" sz="1800">
                <a:solidFill>
                  <a:schemeClr val="bg1"/>
                </a:solidFill>
              </a:defRPr>
            </a:lvl3pPr>
            <a:lvl4pPr marL="1714500" indent="-342900">
              <a:spcAft>
                <a:spcPts val="600"/>
              </a:spcAft>
              <a:buFont typeface="+mj-lt"/>
              <a:buAutoNum type="alphaLcParenR"/>
              <a:defRPr lang="pt-BR" sz="1800">
                <a:solidFill>
                  <a:schemeClr val="bg1"/>
                </a:solidFill>
              </a:defRPr>
            </a:lvl4pPr>
            <a:lvl5pPr marL="2171700" indent="-342900">
              <a:spcAft>
                <a:spcPts val="600"/>
              </a:spcAft>
              <a:buFont typeface="+mj-lt"/>
              <a:buAutoNum type="romanLcPeriod"/>
              <a:defRPr lang="pt-BR" sz="1800">
                <a:solidFill>
                  <a:schemeClr val="bg1"/>
                </a:solidFill>
              </a:defRPr>
            </a:lvl5pPr>
          </a:lstStyle>
          <a:p>
            <a:pPr lvl="0" rtl="0"/>
            <a:r>
              <a:rPr lang="pt-BR"/>
              <a:t>Clique para adicionar o texto </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63" name="Espaço Reservado para Data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rtlCol="0"/>
          <a:lstStyle>
            <a:lvl1pPr>
              <a:defRPr lang="pt-BR">
                <a:solidFill>
                  <a:schemeClr val="bg1"/>
                </a:solidFill>
              </a:defRPr>
            </a:lvl1pPr>
          </a:lstStyle>
          <a:p>
            <a:pPr rtl="0"/>
            <a:fld id="{E1EEE7C0-0A84-42DB-9840-54264075CD28}" type="datetime1">
              <a:rPr lang="pt-BR" smtClean="0"/>
              <a:t>20/05/2026</a:t>
            </a:fld>
            <a:endParaRPr lang="pt-BR"/>
          </a:p>
        </p:txBody>
      </p:sp>
      <p:sp>
        <p:nvSpPr>
          <p:cNvPr id="64" name="Espaço Reservado para Rodapé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rtlCol="0"/>
          <a:lstStyle>
            <a:lvl1pPr>
              <a:defRPr lang="pt-BR">
                <a:solidFill>
                  <a:schemeClr val="bg1"/>
                </a:solidFill>
              </a:defRPr>
            </a:lvl1pPr>
          </a:lstStyle>
          <a:p>
            <a:pPr rtl="0"/>
            <a:r>
              <a:rPr lang="pt-BR"/>
              <a:t>Título da apresentação</a:t>
            </a:r>
          </a:p>
        </p:txBody>
      </p:sp>
      <p:sp>
        <p:nvSpPr>
          <p:cNvPr id="65" name="Espaço Reservado para o Número do Slide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rtlCol="0"/>
          <a:lstStyle>
            <a:lvl1pPr>
              <a:defRPr lang="pt-BR">
                <a:solidFill>
                  <a:schemeClr val="bg1"/>
                </a:solidFill>
              </a:defRPr>
            </a:lvl1pPr>
          </a:lstStyle>
          <a:p>
            <a:pPr rtl="0"/>
            <a:fld id="{B5CEABB6-07DC-46E8-9B57-56EC44A396E5}" type="slidenum">
              <a:rPr lang="pt-BR" smtClean="0"/>
              <a:pPr rtl="0"/>
              <a:t>‹nº›</a:t>
            </a:fld>
            <a:endParaRPr lang="pt-BR"/>
          </a:p>
        </p:txBody>
      </p:sp>
    </p:spTree>
    <p:extLst>
      <p:ext uri="{BB962C8B-B14F-4D97-AF65-F5344CB8AC3E}">
        <p14:creationId xmlns:p14="http://schemas.microsoft.com/office/powerpoint/2010/main" val="34932172"/>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údo + Tabela">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rtlCol="0" anchor="t" anchorCtr="0"/>
          <a:lstStyle>
            <a:lvl1pPr>
              <a:defRPr lang="pt-BR" cap="all" baseline="0">
                <a:solidFill>
                  <a:schemeClr val="accent1"/>
                </a:solidFill>
              </a:defRPr>
            </a:lvl1pPr>
          </a:lstStyle>
          <a:p>
            <a:pPr rtl="0"/>
            <a:r>
              <a:rPr lang="pt-BR"/>
              <a:t>CLIQUE PARA ADICIONAR TÍTULO</a:t>
            </a:r>
          </a:p>
        </p:txBody>
      </p:sp>
      <p:sp>
        <p:nvSpPr>
          <p:cNvPr id="7" name="Retângulo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a:p>
        </p:txBody>
      </p:sp>
      <p:sp>
        <p:nvSpPr>
          <p:cNvPr id="5" name="Espaço Reservado para Texto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pt-BR" sz="1800" smtClean="0"/>
            </a:lvl1pPr>
            <a:lvl2pPr>
              <a:spcBef>
                <a:spcPts val="0"/>
              </a:spcBef>
              <a:spcAft>
                <a:spcPts val="1200"/>
              </a:spcAft>
              <a:defRPr lang="pt-BR" sz="1800" smtClean="0"/>
            </a:lvl2pPr>
            <a:lvl3pPr>
              <a:spcBef>
                <a:spcPts val="0"/>
              </a:spcBef>
              <a:spcAft>
                <a:spcPts val="1200"/>
              </a:spcAft>
              <a:defRPr lang="pt-BR" sz="1800" smtClean="0"/>
            </a:lvl3pPr>
            <a:lvl4pPr>
              <a:spcBef>
                <a:spcPts val="0"/>
              </a:spcBef>
              <a:spcAft>
                <a:spcPts val="1200"/>
              </a:spcAft>
              <a:defRPr lang="pt-BR" sz="1800" smtClean="0"/>
            </a:lvl4pPr>
            <a:lvl5pPr>
              <a:spcBef>
                <a:spcPts val="0"/>
              </a:spcBef>
              <a:spcAft>
                <a:spcPts val="1200"/>
              </a:spcAft>
              <a:defRPr lang="pt-BR" sz="1800"/>
            </a:lvl5pPr>
          </a:lstStyle>
          <a:p>
            <a:pPr lvl="0" rtl="0"/>
            <a:r>
              <a:rPr lang="pt-BR"/>
              <a:t>Clique para adicionar o texto </a:t>
            </a:r>
          </a:p>
          <a:p>
            <a:pPr marL="685800" lvl="1" indent="-228600" rtl="0"/>
            <a:r>
              <a:rPr lang="pt-BR"/>
              <a:t>Segundo nível</a:t>
            </a:r>
          </a:p>
          <a:p>
            <a:pPr marL="1143000" lvl="2" indent="-228600" rtl="0"/>
            <a:r>
              <a:rPr lang="pt-BR"/>
              <a:t>Terceiro nível</a:t>
            </a:r>
          </a:p>
          <a:p>
            <a:pPr marL="1600200" lvl="3" indent="-228600" rtl="0"/>
            <a:r>
              <a:rPr lang="pt-BR"/>
              <a:t>Quarto nível</a:t>
            </a:r>
          </a:p>
          <a:p>
            <a:pPr marL="2057400" lvl="4" indent="-228600" rtl="0"/>
            <a:r>
              <a:rPr lang="pt-BR"/>
              <a:t>Quinto nível</a:t>
            </a:r>
          </a:p>
        </p:txBody>
      </p:sp>
      <p:sp>
        <p:nvSpPr>
          <p:cNvPr id="8" name="Espaço Reservado para Tabela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rtlCol="0"/>
          <a:lstStyle>
            <a:lvl1pPr>
              <a:defRPr lang="pt-BR"/>
            </a:lvl1pPr>
          </a:lstStyle>
          <a:p>
            <a:pPr rtl="0"/>
            <a:r>
              <a:rPr lang="pt-BR"/>
              <a:t>Clique no ícone para inserir a tabela</a:t>
            </a:r>
          </a:p>
        </p:txBody>
      </p:sp>
      <p:sp>
        <p:nvSpPr>
          <p:cNvPr id="3" name="Espaço Reservado para Data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rtlCol="0"/>
          <a:lstStyle>
            <a:lvl1pPr>
              <a:defRPr lang="pt-BR">
                <a:solidFill>
                  <a:schemeClr val="tx1"/>
                </a:solidFill>
              </a:defRPr>
            </a:lvl1pPr>
          </a:lstStyle>
          <a:p>
            <a:pPr rtl="0"/>
            <a:fld id="{F89D9AF1-8C03-4CFF-A3A2-39587BDCD2A1}" type="datetime1">
              <a:rPr lang="pt-BR" smtClean="0"/>
              <a:t>20/05/2026</a:t>
            </a:fld>
            <a:endParaRPr lang="pt-BR"/>
          </a:p>
        </p:txBody>
      </p:sp>
      <p:sp>
        <p:nvSpPr>
          <p:cNvPr id="4" name="Espaço Reservado para Rodapé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rtlCol="0"/>
          <a:lstStyle>
            <a:lvl1pPr>
              <a:defRPr lang="pt-BR">
                <a:solidFill>
                  <a:schemeClr val="tx1"/>
                </a:solidFill>
              </a:defRPr>
            </a:lvl1pPr>
          </a:lstStyle>
          <a:p>
            <a:pPr rtl="0"/>
            <a:r>
              <a:rPr lang="pt-BR"/>
              <a:t>Título da apresentação</a:t>
            </a:r>
          </a:p>
        </p:txBody>
      </p:sp>
      <p:sp>
        <p:nvSpPr>
          <p:cNvPr id="6" name="Espaço Reservado para o Número do Slide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rtlCol="0"/>
          <a:lstStyle>
            <a:lvl1pPr>
              <a:defRPr lang="pt-BR">
                <a:solidFill>
                  <a:schemeClr val="tx1"/>
                </a:solidFill>
              </a:defRPr>
            </a:lvl1pPr>
          </a:lstStyle>
          <a:p>
            <a:pPr rtl="0"/>
            <a:fld id="{B5CEABB6-07DC-46E8-9B57-56EC44A396E5}" type="slidenum">
              <a:rPr lang="pt-BR" smtClean="0"/>
              <a:pPr rtl="0"/>
              <a:t>‹nº›</a:t>
            </a:fld>
            <a:endParaRPr lang="pt-BR"/>
          </a:p>
        </p:txBody>
      </p:sp>
    </p:spTree>
    <p:extLst>
      <p:ext uri="{BB962C8B-B14F-4D97-AF65-F5344CB8AC3E}">
        <p14:creationId xmlns:p14="http://schemas.microsoft.com/office/powerpoint/2010/main" val="3759192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A4BF121-2723-4D35-ADA9-215CD054C4BC}" type="datetimeFigureOut">
              <a:rPr lang="en-US" dirty="0"/>
              <a:t>5/20/2026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53722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C54F54BA-4BC6-480F-839C-951A49B248A9}" type="datetimeFigureOut">
              <a:rPr lang="en-US" dirty="0"/>
              <a:t>5/20/2026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428465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0F9DD0EA-4726-4440-BF9D-E88296FC3068}" type="datetimeFigureOut">
              <a:rPr lang="en-US" dirty="0"/>
              <a:t>5/20/2026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1380353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19CAD10D-99D1-46B2-A85A-C16850FCF8CF}" type="datetimeFigureOut">
              <a:rPr lang="en-US" dirty="0"/>
              <a:t>5/20/2026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148796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48C67E51-34D6-4E3D-8F41-CC63EA446EDD}" type="datetimeFigureOut">
              <a:rPr lang="en-US" dirty="0"/>
              <a:t>5/20/2026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399013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8D49E550-CE3F-497F-B953-7DE0932F91C0}" type="datetimeFigureOut">
              <a:rPr lang="en-US" dirty="0"/>
              <a:t>5/20/2026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3684244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17A0BF4-BAA0-4539-95F2-9C4277F97478}" type="datetimeFigureOut">
              <a:rPr lang="en-US" dirty="0"/>
              <a:t>5/20/2026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346871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noChangeAspect="1"/>
          </p:cNvSpPr>
          <p:nvPr>
            <p:ph type="pic" idx="1"/>
          </p:nvPr>
        </p:nvSpPr>
        <p:spPr>
          <a:xfrm>
            <a:off x="5183188" y="1066800"/>
            <a:ext cx="6172200" cy="47942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2E9884E-D945-496C-84BE-49C61F78F9EC}" type="datetimeFigureOut">
              <a:rPr lang="en-US" dirty="0"/>
              <a:t>5/20/2026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E30AF5A0-43BB-4336-8627-9123B9144D80}" type="slidenum">
              <a:rPr lang="en-US" dirty="0"/>
              <a:t>‹nº›</a:t>
            </a:fld>
            <a:endParaRPr lang="en-US"/>
          </a:p>
        </p:txBody>
      </p:sp>
    </p:spTree>
    <p:extLst>
      <p:ext uri="{BB962C8B-B14F-4D97-AF65-F5344CB8AC3E}">
        <p14:creationId xmlns:p14="http://schemas.microsoft.com/office/powerpoint/2010/main" val="3952735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CD438618-DEE5-47CF-A8B2-A9E090D503CD}" type="datetimeFigureOut">
              <a:rPr lang="en-US" dirty="0"/>
              <a:t>5/20/2026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
              </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E30AF5A0-43BB-4336-8627-9123B9144D80}" type="slidenum">
              <a:rPr lang="en-US" dirty="0"/>
              <a:t>‹nº›</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3659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guide id="8" orient="horz" pos="4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onumulheres.org.br/noticias/brasil-ocupa-a-133a-posicao-no-ranking-global-de-representacao-parlamentar-de-mulheres/" TargetMode="External"/><Relationship Id="rId3" Type="http://schemas.openxmlformats.org/officeDocument/2006/relationships/image" Target="../media/image7.png"/><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agenciadenoticias.ibge.gov.br/agencia-noticias/2012-agencia-de-noticias/noticias/37621-em-2022-mulheres-dedicaram-9-6-horas-por-semana-a-mais-do-que-os-homens-aos-afazeres-domesticos-ou-ao-cuidado-de-pessoas" TargetMode="External"/><Relationship Id="rId5" Type="http://schemas.openxmlformats.org/officeDocument/2006/relationships/hyperlink" Target="https://www.ipea.gov.br/portal/retrato/indicadores/renda-pobreza-e-desigualdade/apresentacao" TargetMode="External"/><Relationship Id="rId4" Type="http://schemas.openxmlformats.org/officeDocument/2006/relationships/image" Target="../media/image27.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https://www.gov.br/servidor/pt-br/arquivos/RLPLiderancaGenerov.20230328.pdf" TargetMode="External"/><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contec.org.br/negros-sao-maioria-no-servico-publico-mas-nao-em-cargos-de-elite-ou-da-esfera-federal/" TargetMode="External"/><Relationship Id="rId5" Type="http://schemas.openxmlformats.org/officeDocument/2006/relationships/image" Target="../media/image33.svg"/><Relationship Id="rId10" Type="http://schemas.openxmlformats.org/officeDocument/2006/relationships/image" Target="../media/image7.png"/><Relationship Id="rId4" Type="http://schemas.openxmlformats.org/officeDocument/2006/relationships/hyperlink" Target="https://www.gov.br/servidor/pt-br/assuntos/noticias/2026/marco/presenca-de-mulheres-em-cargos-de-na-alta-lideranca-do-executivo-federal-cresce-de-29-para-38-em-quatro-anos" TargetMode="External"/><Relationship Id="rId9" Type="http://schemas.openxmlformats.org/officeDocument/2006/relationships/hyperlink" Target="https://painel.pep.planejamento.gov.br/QvAJAXZfc/opendoc.htm?document=painelpep.qvw&amp;lang=en-US&amp;host=Local&amp;anonymous=tru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basedeconhecimento.cgu.gov.br/collections/c377133a-170e-4400-a74d-b895d6424612/search" TargetMode="External"/><Relationship Id="rId2" Type="http://schemas.openxmlformats.org/officeDocument/2006/relationships/hyperlink" Target="https://www.gov.br/mdic/pt-br/canais_atendimento/ouvidoria/canal-de-denuncias/arquivos-e-imagens/convencao-sobre-a-eliminacao-da-violencia-e-do-assedio-no-mundo-do-trabalho-c190-2013-convencao-no-190-sobre-violencia-e-assedio-2019.pdf/view"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movimentopessoasafrente.org.br/wp-content/uploads/2024/11/MULHERES-EM-CARGOS-DE-LIDERANCA-NA-BUROCRACIA-FEDERAL-.pdf" TargetMode="External"/><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comitegenero@senado.leg.br"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xml"/><Relationship Id="rId7"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33160-56FA-A7EB-C467-F2B4F122C96C}"/>
              </a:ext>
            </a:extLst>
          </p:cNvPr>
          <p:cNvSpPr>
            <a:spLocks noGrp="1"/>
          </p:cNvSpPr>
          <p:nvPr>
            <p:ph type="title"/>
          </p:nvPr>
        </p:nvSpPr>
        <p:spPr>
          <a:xfrm>
            <a:off x="1613737" y="2361017"/>
            <a:ext cx="9866540" cy="1358140"/>
          </a:xfrm>
        </p:spPr>
        <p:txBody>
          <a:bodyPr vert="horz" lIns="91440" tIns="45720" rIns="91440" bIns="45720" rtlCol="0" anchor="t" anchorCtr="0">
            <a:normAutofit/>
          </a:bodyPr>
          <a:lstStyle/>
          <a:p>
            <a:pPr algn="ctr"/>
            <a:r>
              <a:rPr lang="pt-BR" b="1" kern="1200" cap="all" spc="30" baseline="0" dirty="0">
                <a:latin typeface="+mj-lt"/>
                <a:ea typeface="+mj-ea"/>
                <a:cs typeface="+mj-cs"/>
              </a:rPr>
              <a:t>Gênero, representação e poder: desafios e transformações</a:t>
            </a:r>
            <a:endParaRPr lang="pt-BR" kern="1200" cap="all" spc="30" baseline="0" dirty="0">
              <a:latin typeface="+mj-lt"/>
              <a:ea typeface="+mj-ea"/>
              <a:cs typeface="+mj-cs"/>
            </a:endParaRPr>
          </a:p>
        </p:txBody>
      </p:sp>
      <p:pic>
        <p:nvPicPr>
          <p:cNvPr id="3" name="Imagem 2">
            <a:extLst>
              <a:ext uri="{FF2B5EF4-FFF2-40B4-BE49-F238E27FC236}">
                <a16:creationId xmlns:a16="http://schemas.microsoft.com/office/drawing/2014/main" id="{27E2AC99-3252-6AEC-0731-8EF91660D4FF}"/>
              </a:ext>
            </a:extLst>
          </p:cNvPr>
          <p:cNvPicPr>
            <a:picLocks noChangeAspect="1"/>
          </p:cNvPicPr>
          <p:nvPr/>
        </p:nvPicPr>
        <p:blipFill>
          <a:blip r:embed="rId2"/>
          <a:stretch>
            <a:fillRect/>
          </a:stretch>
        </p:blipFill>
        <p:spPr>
          <a:xfrm>
            <a:off x="5312282" y="5961889"/>
            <a:ext cx="2469450" cy="1127603"/>
          </a:xfrm>
          <a:prstGeom prst="rect">
            <a:avLst/>
          </a:prstGeom>
          <a:noFill/>
        </p:spPr>
      </p:pic>
      <p:sp>
        <p:nvSpPr>
          <p:cNvPr id="4" name="CaixaDeTexto 5">
            <a:extLst>
              <a:ext uri="{FF2B5EF4-FFF2-40B4-BE49-F238E27FC236}">
                <a16:creationId xmlns:a16="http://schemas.microsoft.com/office/drawing/2014/main" id="{F5C73B59-892C-74F3-7B3C-F6906BBA4AAB}"/>
              </a:ext>
            </a:extLst>
          </p:cNvPr>
          <p:cNvSpPr txBox="1"/>
          <p:nvPr/>
        </p:nvSpPr>
        <p:spPr>
          <a:xfrm>
            <a:off x="3539474" y="4454618"/>
            <a:ext cx="8153400" cy="3759200"/>
          </a:xfrm>
          <a:prstGeom prst="rect">
            <a:avLst/>
          </a:prstGeom>
        </p:spPr>
        <p:txBody>
          <a:bodyPr rot="0" spcFirstLastPara="0" vert="horz" lIns="91440" tIns="45720" rIns="91440" bIns="45720" numCol="1" spcCol="0" rtlCol="0" fromWordArt="0" anchorCtr="0" forceAA="0" compatLnSpc="1">
            <a:prstTxWarp prst="textNoShape">
              <a:avLst/>
            </a:prstTxWarp>
            <a:norm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nSpc>
                <a:spcPct val="110000"/>
              </a:lnSpc>
              <a:spcBef>
                <a:spcPts val="1000"/>
              </a:spcBef>
              <a:spcAft>
                <a:spcPts val="600"/>
              </a:spcAft>
            </a:pPr>
            <a:r>
              <a:rPr lang="pt-BR" b="1" dirty="0">
                <a:solidFill>
                  <a:schemeClr val="bg1"/>
                </a:solidFill>
              </a:rPr>
              <a:t>Núcleo de Diversidade, Equidade e Inclusão - NUDIV</a:t>
            </a:r>
          </a:p>
        </p:txBody>
      </p:sp>
    </p:spTree>
    <p:extLst>
      <p:ext uri="{BB962C8B-B14F-4D97-AF65-F5344CB8AC3E}">
        <p14:creationId xmlns:p14="http://schemas.microsoft.com/office/powerpoint/2010/main" val="45330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grpSp>
        <p:nvGrpSpPr>
          <p:cNvPr id="10" name="Agrupar 9">
            <a:extLst>
              <a:ext uri="{FF2B5EF4-FFF2-40B4-BE49-F238E27FC236}">
                <a16:creationId xmlns:a16="http://schemas.microsoft.com/office/drawing/2014/main" id="{239E8000-F00B-C4AB-727D-CC5B8D08E6F1}"/>
              </a:ext>
            </a:extLst>
          </p:cNvPr>
          <p:cNvGrpSpPr/>
          <p:nvPr/>
        </p:nvGrpSpPr>
        <p:grpSpPr>
          <a:xfrm>
            <a:off x="2336800" y="755681"/>
            <a:ext cx="9418320" cy="1602888"/>
            <a:chOff x="2763520" y="328961"/>
            <a:chExt cx="9418320" cy="1602888"/>
          </a:xfrm>
        </p:grpSpPr>
        <p:sp>
          <p:nvSpPr>
            <p:cNvPr id="5" name="CaixaDeTexto 4">
              <a:extLst>
                <a:ext uri="{FF2B5EF4-FFF2-40B4-BE49-F238E27FC236}">
                  <a16:creationId xmlns:a16="http://schemas.microsoft.com/office/drawing/2014/main" id="{E1DE863C-B070-A34F-B29C-685AFD8B3CF0}"/>
                </a:ext>
              </a:extLst>
            </p:cNvPr>
            <p:cNvSpPr txBox="1"/>
            <p:nvPr/>
          </p:nvSpPr>
          <p:spPr>
            <a:xfrm>
              <a:off x="2854217" y="328961"/>
              <a:ext cx="22228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a:solidFill>
                    <a:schemeClr val="tx2">
                      <a:lumMod val="25000"/>
                    </a:schemeClr>
                  </a:solidFill>
                  <a:latin typeface="Univers Condensed"/>
                </a:rPr>
                <a:t>DIVERSIDADE </a:t>
              </a:r>
            </a:p>
          </p:txBody>
        </p:sp>
        <p:sp>
          <p:nvSpPr>
            <p:cNvPr id="9" name="CaixaDeTexto 8">
              <a:extLst>
                <a:ext uri="{FF2B5EF4-FFF2-40B4-BE49-F238E27FC236}">
                  <a16:creationId xmlns:a16="http://schemas.microsoft.com/office/drawing/2014/main" id="{AB2851CE-E16E-1FBC-8847-49C1AEF1FBE9}"/>
                </a:ext>
              </a:extLst>
            </p:cNvPr>
            <p:cNvSpPr txBox="1"/>
            <p:nvPr/>
          </p:nvSpPr>
          <p:spPr>
            <a:xfrm>
              <a:off x="2763520" y="731520"/>
              <a:ext cx="94183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
              </a:pPr>
              <a:r>
                <a:rPr lang="pt-BR">
                  <a:latin typeface="Aptos Display"/>
                  <a:ea typeface="Calibri"/>
                  <a:cs typeface="Calibri"/>
                </a:rPr>
                <a:t>É o conjunto de diferenças que compõem um grupo.</a:t>
              </a:r>
              <a:endParaRPr lang="en-US">
                <a:latin typeface="Aptos Display"/>
                <a:ea typeface="Calibri"/>
                <a:cs typeface="Calibri"/>
              </a:endParaRPr>
            </a:p>
            <a:p>
              <a:pPr marL="742950" lvl="1" indent="-285750">
                <a:buFont typeface="Wingdings"/>
                <a:buChar char="§"/>
              </a:pPr>
              <a:r>
                <a:rPr lang="pt-BR">
                  <a:latin typeface="Aptos Display"/>
                  <a:ea typeface="Calibri"/>
                  <a:cs typeface="Calibri"/>
                </a:rPr>
                <a:t>Cada pessoa tem características únicas – de origem, aparência, vivência, identidade, crença, corpo, formas de pensar.</a:t>
              </a:r>
              <a:endParaRPr lang="en-US">
                <a:latin typeface="Aptos Display"/>
                <a:ea typeface="Calibri"/>
                <a:cs typeface="Calibri"/>
              </a:endParaRPr>
            </a:p>
            <a:p>
              <a:pPr marL="742950" lvl="1" indent="-285750">
                <a:buFont typeface="Wingdings"/>
                <a:buChar char="§"/>
              </a:pPr>
              <a:r>
                <a:rPr lang="pt-BR">
                  <a:latin typeface="Aptos Display"/>
                  <a:ea typeface="Calibri"/>
                  <a:cs typeface="Calibri"/>
                </a:rPr>
                <a:t>Diversidade é reconhecer que ninguém é igual a ninguém – e isso deve ser valorizado.</a:t>
              </a:r>
              <a:endParaRPr lang="pt-BR">
                <a:latin typeface="Aptos Display"/>
              </a:endParaRPr>
            </a:p>
          </p:txBody>
        </p:sp>
      </p:grpSp>
      <p:grpSp>
        <p:nvGrpSpPr>
          <p:cNvPr id="11" name="Agrupar 10">
            <a:extLst>
              <a:ext uri="{FF2B5EF4-FFF2-40B4-BE49-F238E27FC236}">
                <a16:creationId xmlns:a16="http://schemas.microsoft.com/office/drawing/2014/main" id="{42768E94-82AF-3436-AC2F-FFFEADA09081}"/>
              </a:ext>
            </a:extLst>
          </p:cNvPr>
          <p:cNvGrpSpPr/>
          <p:nvPr/>
        </p:nvGrpSpPr>
        <p:grpSpPr>
          <a:xfrm>
            <a:off x="3718560" y="2543840"/>
            <a:ext cx="8351520" cy="1602888"/>
            <a:chOff x="2550160" y="328961"/>
            <a:chExt cx="8351520" cy="1602888"/>
          </a:xfrm>
        </p:grpSpPr>
        <p:sp>
          <p:nvSpPr>
            <p:cNvPr id="12" name="CaixaDeTexto 11">
              <a:extLst>
                <a:ext uri="{FF2B5EF4-FFF2-40B4-BE49-F238E27FC236}">
                  <a16:creationId xmlns:a16="http://schemas.microsoft.com/office/drawing/2014/main" id="{5EBC7CCE-BEE4-A2A1-2DCA-756BAF107EE8}"/>
                </a:ext>
              </a:extLst>
            </p:cNvPr>
            <p:cNvSpPr txBox="1"/>
            <p:nvPr/>
          </p:nvSpPr>
          <p:spPr>
            <a:xfrm>
              <a:off x="2803417" y="328961"/>
              <a:ext cx="22228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a:solidFill>
                    <a:schemeClr val="tx2">
                      <a:lumMod val="25000"/>
                    </a:schemeClr>
                  </a:solidFill>
                  <a:latin typeface="Univers Condensed"/>
                </a:rPr>
                <a:t>EQUIDADE </a:t>
              </a:r>
            </a:p>
          </p:txBody>
        </p:sp>
        <p:sp>
          <p:nvSpPr>
            <p:cNvPr id="13" name="CaixaDeTexto 12">
              <a:extLst>
                <a:ext uri="{FF2B5EF4-FFF2-40B4-BE49-F238E27FC236}">
                  <a16:creationId xmlns:a16="http://schemas.microsoft.com/office/drawing/2014/main" id="{5DB9608F-FA98-84A1-94EB-561ABF8560FA}"/>
                </a:ext>
              </a:extLst>
            </p:cNvPr>
            <p:cNvSpPr txBox="1"/>
            <p:nvPr/>
          </p:nvSpPr>
          <p:spPr>
            <a:xfrm>
              <a:off x="2550160" y="731520"/>
              <a:ext cx="83515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
              </a:pPr>
              <a:r>
                <a:rPr lang="pt-BR">
                  <a:latin typeface="Aptos Display"/>
                  <a:ea typeface="Calibri"/>
                  <a:cs typeface="Calibri"/>
                </a:rPr>
                <a:t>É tratar com justiça, não apenas com igualdade.</a:t>
              </a:r>
              <a:endParaRPr lang="en-US">
                <a:latin typeface="Aptos Display"/>
                <a:ea typeface="Calibri"/>
                <a:cs typeface="Calibri"/>
              </a:endParaRPr>
            </a:p>
            <a:p>
              <a:pPr marL="742950" lvl="1" indent="-285750">
                <a:buFont typeface="Wingdings"/>
                <a:buChar char="§"/>
              </a:pPr>
              <a:r>
                <a:rPr lang="pt-BR">
                  <a:latin typeface="Aptos Display"/>
                  <a:ea typeface="Calibri"/>
                  <a:cs typeface="Calibri"/>
                </a:rPr>
                <a:t>Algumas pessoas enfrentam mais barreiras que outras. </a:t>
              </a:r>
              <a:endParaRPr lang="en-US">
                <a:latin typeface="Aptos Display"/>
                <a:ea typeface="Calibri"/>
                <a:cs typeface="Calibri"/>
              </a:endParaRPr>
            </a:p>
            <a:p>
              <a:pPr marL="742950" lvl="1" indent="-285750">
                <a:buFont typeface="Wingdings"/>
                <a:buChar char="§"/>
              </a:pPr>
              <a:r>
                <a:rPr lang="pt-BR">
                  <a:latin typeface="Aptos Display"/>
                  <a:ea typeface="Calibri"/>
                  <a:cs typeface="Calibri"/>
                </a:rPr>
                <a:t>Equidade é garantir que todas tenham o apoio necessário para ter as mesmas chances.</a:t>
              </a:r>
              <a:endParaRPr lang="pt-BR">
                <a:latin typeface="Aptos Display"/>
              </a:endParaRPr>
            </a:p>
          </p:txBody>
        </p:sp>
      </p:grpSp>
      <p:grpSp>
        <p:nvGrpSpPr>
          <p:cNvPr id="14" name="Agrupar 13">
            <a:extLst>
              <a:ext uri="{FF2B5EF4-FFF2-40B4-BE49-F238E27FC236}">
                <a16:creationId xmlns:a16="http://schemas.microsoft.com/office/drawing/2014/main" id="{1ABE62E6-2019-0761-D219-4E70A11A34B2}"/>
              </a:ext>
            </a:extLst>
          </p:cNvPr>
          <p:cNvGrpSpPr/>
          <p:nvPr/>
        </p:nvGrpSpPr>
        <p:grpSpPr>
          <a:xfrm>
            <a:off x="3850640" y="4403119"/>
            <a:ext cx="8097520" cy="1602888"/>
            <a:chOff x="2346960" y="328961"/>
            <a:chExt cx="8097520" cy="1602888"/>
          </a:xfrm>
        </p:grpSpPr>
        <p:sp>
          <p:nvSpPr>
            <p:cNvPr id="15" name="CaixaDeTexto 14">
              <a:extLst>
                <a:ext uri="{FF2B5EF4-FFF2-40B4-BE49-F238E27FC236}">
                  <a16:creationId xmlns:a16="http://schemas.microsoft.com/office/drawing/2014/main" id="{06444315-7123-CB33-C56C-B0BB43B7DDD5}"/>
                </a:ext>
              </a:extLst>
            </p:cNvPr>
            <p:cNvSpPr txBox="1"/>
            <p:nvPr/>
          </p:nvSpPr>
          <p:spPr>
            <a:xfrm>
              <a:off x="2691657" y="328961"/>
              <a:ext cx="22228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b="1">
                  <a:solidFill>
                    <a:schemeClr val="tx2">
                      <a:lumMod val="25000"/>
                    </a:schemeClr>
                  </a:solidFill>
                  <a:latin typeface="Univers Condensed"/>
                </a:rPr>
                <a:t>INCLUSÃO</a:t>
              </a:r>
            </a:p>
          </p:txBody>
        </p:sp>
        <p:sp>
          <p:nvSpPr>
            <p:cNvPr id="16" name="CaixaDeTexto 15">
              <a:extLst>
                <a:ext uri="{FF2B5EF4-FFF2-40B4-BE49-F238E27FC236}">
                  <a16:creationId xmlns:a16="http://schemas.microsoft.com/office/drawing/2014/main" id="{422DFC9D-3E69-19AF-7379-45393FB4800D}"/>
                </a:ext>
              </a:extLst>
            </p:cNvPr>
            <p:cNvSpPr txBox="1"/>
            <p:nvPr/>
          </p:nvSpPr>
          <p:spPr>
            <a:xfrm>
              <a:off x="2346960" y="731520"/>
              <a:ext cx="80975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
              </a:pPr>
              <a:r>
                <a:rPr lang="pt-BR">
                  <a:latin typeface="Aptos Display"/>
                  <a:ea typeface="+mn-lt"/>
                  <a:cs typeface="+mn-lt"/>
                </a:rPr>
                <a:t>É fazer com que todas as pessoas se sintam seguras e valorizadas. </a:t>
              </a:r>
              <a:endParaRPr lang="en-US">
                <a:latin typeface="Aptos Display"/>
                <a:ea typeface="Calibri"/>
                <a:cs typeface="Calibri"/>
              </a:endParaRPr>
            </a:p>
            <a:p>
              <a:pPr marL="742950" lvl="1" indent="-285750">
                <a:buFont typeface="Wingdings"/>
                <a:buChar char="§"/>
              </a:pPr>
              <a:r>
                <a:rPr lang="pt-BR">
                  <a:latin typeface="Aptos Display"/>
                  <a:ea typeface="+mn-lt"/>
                  <a:cs typeface="+mn-lt"/>
                </a:rPr>
                <a:t>Mais do que estar presente, é poder participar, contribuir e ser respeitado como se é. </a:t>
              </a:r>
              <a:endParaRPr lang="en-US">
                <a:latin typeface="Aptos Display"/>
                <a:ea typeface="+mn-lt"/>
                <a:cs typeface="+mn-lt"/>
              </a:endParaRPr>
            </a:p>
            <a:p>
              <a:pPr marL="742950" lvl="1" indent="-285750">
                <a:buFont typeface="Wingdings"/>
                <a:buChar char="§"/>
              </a:pPr>
              <a:r>
                <a:rPr lang="pt-BR">
                  <a:latin typeface="Aptos Display"/>
                  <a:ea typeface="+mn-lt"/>
                  <a:cs typeface="+mn-lt"/>
                </a:rPr>
                <a:t>Inclusão é transformar presença em pertencimento. </a:t>
              </a:r>
              <a:endParaRPr lang="pt-BR">
                <a:latin typeface="Aptos Display"/>
              </a:endParaRPr>
            </a:p>
          </p:txBody>
        </p:sp>
      </p:grpSp>
      <p:pic>
        <p:nvPicPr>
          <p:cNvPr id="3" name="Imagem 2" descr="filete_preto_horizontal_1.png">
            <a:extLst>
              <a:ext uri="{FF2B5EF4-FFF2-40B4-BE49-F238E27FC236}">
                <a16:creationId xmlns:a16="http://schemas.microsoft.com/office/drawing/2014/main" id="{E0296F7E-B79E-59B1-D207-804353287B6D}"/>
              </a:ext>
            </a:extLst>
          </p:cNvPr>
          <p:cNvPicPr>
            <a:picLocks noChangeAspect="1"/>
          </p:cNvPicPr>
          <p:nvPr/>
        </p:nvPicPr>
        <p:blipFill>
          <a:blip r:embed="rId3"/>
          <a:stretch>
            <a:fillRect/>
          </a:stretch>
        </p:blipFill>
        <p:spPr>
          <a:xfrm>
            <a:off x="10681970" y="6190615"/>
            <a:ext cx="1602740" cy="683895"/>
          </a:xfrm>
          <a:prstGeom prst="rect">
            <a:avLst/>
          </a:prstGeom>
        </p:spPr>
      </p:pic>
    </p:spTree>
    <p:extLst>
      <p:ext uri="{BB962C8B-B14F-4D97-AF65-F5344CB8AC3E}">
        <p14:creationId xmlns:p14="http://schemas.microsoft.com/office/powerpoint/2010/main" val="4269085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2F5432D9-9260-4B6C-9916-A252043E52D5}"/>
              </a:ext>
            </a:extLst>
          </p:cNvPr>
          <p:cNvSpPr/>
          <p:nvPr/>
        </p:nvSpPr>
        <p:spPr>
          <a:xfrm>
            <a:off x="1161648" y="1364261"/>
            <a:ext cx="10664824" cy="5082498"/>
          </a:xfrm>
          <a:prstGeom prst="rect">
            <a:avLst/>
          </a:prstGeom>
        </p:spPr>
        <p:txBody>
          <a:bodyPr vert="horz" lIns="91440" tIns="45720" rIns="91440" bIns="45720" rtlCol="0" anchor="ctr">
            <a:noAutofit/>
          </a:bodyPr>
          <a:lstStyle/>
          <a:p>
            <a:pPr>
              <a:lnSpc>
                <a:spcPct val="90000"/>
              </a:lnSpc>
              <a:spcBef>
                <a:spcPts val="1000"/>
              </a:spcBef>
              <a:buClr>
                <a:schemeClr val="accent1"/>
              </a:buClr>
              <a:buSzPct val="80000"/>
            </a:pPr>
            <a:endParaRPr lang="en-US" sz="240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90000"/>
              </a:lnSpc>
              <a:spcBef>
                <a:spcPts val="1000"/>
              </a:spcBef>
              <a:buClr>
                <a:schemeClr val="accent1"/>
              </a:buClr>
              <a:buSzPct val="80000"/>
              <a:buFont typeface="Wingdings 3" charset="2"/>
              <a:buChar char=""/>
            </a:pPr>
            <a:endParaRPr lang="en-US" sz="2400">
              <a:latin typeface="Calibri"/>
              <a:ea typeface="Calibri"/>
              <a:cs typeface="Calibri"/>
            </a:endParaRPr>
          </a:p>
        </p:txBody>
      </p:sp>
      <p:pic>
        <p:nvPicPr>
          <p:cNvPr id="4" name="Imagem 3" descr="filete_preto_horizontal_1.png">
            <a:extLst>
              <a:ext uri="{FF2B5EF4-FFF2-40B4-BE49-F238E27FC236}">
                <a16:creationId xmlns:a16="http://schemas.microsoft.com/office/drawing/2014/main" id="{8471F687-96E3-07B8-DC94-A2CAC008F791}"/>
              </a:ext>
            </a:extLst>
          </p:cNvPr>
          <p:cNvPicPr>
            <a:picLocks noChangeAspect="1"/>
          </p:cNvPicPr>
          <p:nvPr/>
        </p:nvPicPr>
        <p:blipFill>
          <a:blip r:embed="rId2"/>
          <a:stretch>
            <a:fillRect/>
          </a:stretch>
        </p:blipFill>
        <p:spPr>
          <a:xfrm>
            <a:off x="10466504" y="6208581"/>
            <a:ext cx="1726766" cy="651681"/>
          </a:xfrm>
          <a:prstGeom prst="rect">
            <a:avLst/>
          </a:prstGeom>
        </p:spPr>
      </p:pic>
      <p:sp>
        <p:nvSpPr>
          <p:cNvPr id="5" name="CaixaDeTexto 4">
            <a:extLst>
              <a:ext uri="{FF2B5EF4-FFF2-40B4-BE49-F238E27FC236}">
                <a16:creationId xmlns:a16="http://schemas.microsoft.com/office/drawing/2014/main" id="{C629DF5F-B3D7-9EA1-14E5-DDF88774DB42}"/>
              </a:ext>
            </a:extLst>
          </p:cNvPr>
          <p:cNvSpPr txBox="1"/>
          <p:nvPr/>
        </p:nvSpPr>
        <p:spPr>
          <a:xfrm>
            <a:off x="1087427" y="130000"/>
            <a:ext cx="9652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3600" b="1">
                <a:latin typeface="Univers Condensed"/>
              </a:rPr>
              <a:t>Gênero sob perspectiva interseccional </a:t>
            </a:r>
          </a:p>
          <a:p>
            <a:pPr algn="l"/>
            <a:endParaRPr lang="pt-BR"/>
          </a:p>
        </p:txBody>
      </p:sp>
      <p:pic>
        <p:nvPicPr>
          <p:cNvPr id="2" name="Imagem 1" descr="Diagrama&#10;&#10;O conteúdo gerado por IA pode estar incorreto.">
            <a:extLst>
              <a:ext uri="{FF2B5EF4-FFF2-40B4-BE49-F238E27FC236}">
                <a16:creationId xmlns:a16="http://schemas.microsoft.com/office/drawing/2014/main" id="{0A4684F6-849A-03BE-E3AB-BAF40A8D395B}"/>
              </a:ext>
            </a:extLst>
          </p:cNvPr>
          <p:cNvPicPr>
            <a:picLocks noChangeAspect="1"/>
          </p:cNvPicPr>
          <p:nvPr/>
        </p:nvPicPr>
        <p:blipFill>
          <a:blip r:embed="rId3"/>
          <a:srcRect/>
          <a:stretch>
            <a:fillRect/>
          </a:stretch>
        </p:blipFill>
        <p:spPr>
          <a:xfrm>
            <a:off x="8055306" y="1717416"/>
            <a:ext cx="3132730" cy="3184336"/>
          </a:xfrm>
          <a:prstGeom prst="rect">
            <a:avLst/>
          </a:prstGeom>
        </p:spPr>
      </p:pic>
      <p:sp>
        <p:nvSpPr>
          <p:cNvPr id="6" name="CaixaDeTexto 5">
            <a:extLst>
              <a:ext uri="{FF2B5EF4-FFF2-40B4-BE49-F238E27FC236}">
                <a16:creationId xmlns:a16="http://schemas.microsoft.com/office/drawing/2014/main" id="{A71E88D5-5CFB-5C11-94E9-0A969DE4C220}"/>
              </a:ext>
            </a:extLst>
          </p:cNvPr>
          <p:cNvSpPr txBox="1"/>
          <p:nvPr/>
        </p:nvSpPr>
        <p:spPr>
          <a:xfrm>
            <a:off x="5732060" y="4236493"/>
            <a:ext cx="60960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0" b="1">
                <a:solidFill>
                  <a:srgbClr val="000000"/>
                </a:solidFill>
                <a:latin typeface="Aptos Display"/>
              </a:rPr>
              <a:t> </a:t>
            </a:r>
            <a:endParaRPr lang="en-US" sz="5000" b="1">
              <a:latin typeface="Aptos Display"/>
            </a:endParaRPr>
          </a:p>
          <a:p>
            <a:pPr algn="ctr"/>
            <a:endParaRPr lang="pt-BR"/>
          </a:p>
        </p:txBody>
      </p:sp>
      <p:sp>
        <p:nvSpPr>
          <p:cNvPr id="28" name="Retângulo: Cantos Arredondados 27">
            <a:extLst>
              <a:ext uri="{FF2B5EF4-FFF2-40B4-BE49-F238E27FC236}">
                <a16:creationId xmlns:a16="http://schemas.microsoft.com/office/drawing/2014/main" id="{93A0E249-F552-902C-1FD7-01073F7CD13D}"/>
              </a:ext>
            </a:extLst>
          </p:cNvPr>
          <p:cNvSpPr/>
          <p:nvPr/>
        </p:nvSpPr>
        <p:spPr>
          <a:xfrm>
            <a:off x="1164610" y="1713778"/>
            <a:ext cx="4935881" cy="642191"/>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r>
              <a:rPr lang="pt-BR" sz="2400" b="1">
                <a:solidFill>
                  <a:srgbClr val="000000"/>
                </a:solidFill>
                <a:latin typeface="Univers Condensed"/>
              </a:rPr>
              <a:t>Construção social</a:t>
            </a:r>
            <a:endParaRPr lang="pt-BR"/>
          </a:p>
        </p:txBody>
      </p:sp>
      <p:sp>
        <p:nvSpPr>
          <p:cNvPr id="29" name="Retângulo: Cantos Arredondados 28">
            <a:extLst>
              <a:ext uri="{FF2B5EF4-FFF2-40B4-BE49-F238E27FC236}">
                <a16:creationId xmlns:a16="http://schemas.microsoft.com/office/drawing/2014/main" id="{E59FDC73-7BE5-ABC0-D143-916CE43FD5B6}"/>
              </a:ext>
            </a:extLst>
          </p:cNvPr>
          <p:cNvSpPr/>
          <p:nvPr/>
        </p:nvSpPr>
        <p:spPr>
          <a:xfrm>
            <a:off x="1164610" y="2987569"/>
            <a:ext cx="4947254" cy="642191"/>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r>
              <a:rPr lang="pt-BR" sz="2400" b="1">
                <a:solidFill>
                  <a:srgbClr val="000000"/>
                </a:solidFill>
                <a:latin typeface="Univers Condensed"/>
              </a:rPr>
              <a:t>Hierarquia</a:t>
            </a:r>
          </a:p>
        </p:txBody>
      </p:sp>
      <p:sp>
        <p:nvSpPr>
          <p:cNvPr id="30" name="Retângulo: Cantos Arredondados 29">
            <a:extLst>
              <a:ext uri="{FF2B5EF4-FFF2-40B4-BE49-F238E27FC236}">
                <a16:creationId xmlns:a16="http://schemas.microsoft.com/office/drawing/2014/main" id="{CD296567-DF47-7232-2E4B-6A99579AC862}"/>
              </a:ext>
            </a:extLst>
          </p:cNvPr>
          <p:cNvSpPr/>
          <p:nvPr/>
        </p:nvSpPr>
        <p:spPr>
          <a:xfrm>
            <a:off x="1164609" y="4238614"/>
            <a:ext cx="4935881" cy="66493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r>
              <a:rPr lang="pt-BR" sz="2400" b="1">
                <a:solidFill>
                  <a:srgbClr val="000000"/>
                </a:solidFill>
                <a:latin typeface="Univers Condensed"/>
              </a:rPr>
              <a:t>Relações de poder </a:t>
            </a:r>
          </a:p>
        </p:txBody>
      </p:sp>
    </p:spTree>
    <p:extLst>
      <p:ext uri="{BB962C8B-B14F-4D97-AF65-F5344CB8AC3E}">
        <p14:creationId xmlns:p14="http://schemas.microsoft.com/office/powerpoint/2010/main" val="283334525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Imagem 3" descr="filete_preto_horizontal_1.png">
            <a:extLst>
              <a:ext uri="{FF2B5EF4-FFF2-40B4-BE49-F238E27FC236}">
                <a16:creationId xmlns:a16="http://schemas.microsoft.com/office/drawing/2014/main" id="{D795E539-EEAE-3342-71FC-1CAFEE2CA37C}"/>
              </a:ext>
            </a:extLst>
          </p:cNvPr>
          <p:cNvPicPr>
            <a:picLocks noChangeAspect="1"/>
          </p:cNvPicPr>
          <p:nvPr/>
        </p:nvPicPr>
        <p:blipFill>
          <a:blip r:embed="rId3"/>
          <a:stretch>
            <a:fillRect/>
          </a:stretch>
        </p:blipFill>
        <p:spPr>
          <a:xfrm>
            <a:off x="10466504" y="6208581"/>
            <a:ext cx="1726766" cy="651681"/>
          </a:xfrm>
          <a:prstGeom prst="rect">
            <a:avLst/>
          </a:prstGeom>
        </p:spPr>
      </p:pic>
      <p:sp>
        <p:nvSpPr>
          <p:cNvPr id="7" name="Título 1">
            <a:extLst>
              <a:ext uri="{FF2B5EF4-FFF2-40B4-BE49-F238E27FC236}">
                <a16:creationId xmlns:a16="http://schemas.microsoft.com/office/drawing/2014/main" id="{6418EBF5-ABE1-7462-2938-1BD310210813}"/>
              </a:ext>
            </a:extLst>
          </p:cNvPr>
          <p:cNvSpPr>
            <a:spLocks noGrp="1"/>
          </p:cNvSpPr>
          <p:nvPr/>
        </p:nvSpPr>
        <p:spPr>
          <a:xfrm>
            <a:off x="701334" y="123356"/>
            <a:ext cx="11245452" cy="1358140"/>
          </a:xfrm>
          <a:prstGeom prst="rect">
            <a:avLst/>
          </a:prstGeom>
        </p:spPr>
        <p:txBody>
          <a:bodyPr vert="horz" lIns="91440" tIns="45720" rIns="91440" bIns="45720" rtlCol="0" anchor="t" anchorCtr="0">
            <a:normAutofit/>
          </a:bodyPr>
          <a:lstStyle>
            <a:defPPr>
              <a:defRPr lang="pt-BR"/>
            </a:defPPr>
            <a:lvl1pPr algn="l" defTabSz="914400" rtl="0" eaLnBrk="1" latinLnBrk="0" hangingPunct="1">
              <a:lnSpc>
                <a:spcPct val="90000"/>
              </a:lnSpc>
              <a:spcBef>
                <a:spcPct val="0"/>
              </a:spcBef>
              <a:buNone/>
              <a:defRPr lang="pt-BR" sz="4400" b="1" kern="1200" cap="all" baseline="0">
                <a:solidFill>
                  <a:schemeClr val="tx2"/>
                </a:solidFill>
                <a:latin typeface="+mj-lt"/>
                <a:ea typeface="+mj-ea"/>
                <a:cs typeface="+mj-cs"/>
              </a:defRPr>
            </a:lvl1pPr>
          </a:lstStyle>
          <a:p>
            <a:r>
              <a:rPr lang="pt-BR">
                <a:solidFill>
                  <a:schemeClr val="tx2">
                    <a:lumMod val="25000"/>
                  </a:schemeClr>
                </a:solidFill>
              </a:rPr>
              <a:t>Desigualdades de </a:t>
            </a:r>
            <a:br>
              <a:rPr lang="pt-BR"/>
            </a:br>
            <a:r>
              <a:rPr lang="pt-BR">
                <a:solidFill>
                  <a:schemeClr val="tx2">
                    <a:lumMod val="25000"/>
                  </a:schemeClr>
                </a:solidFill>
              </a:rPr>
              <a:t>gênero e raça no Brasil </a:t>
            </a:r>
          </a:p>
        </p:txBody>
      </p:sp>
      <p:grpSp>
        <p:nvGrpSpPr>
          <p:cNvPr id="2" name="Agrupar 1">
            <a:extLst>
              <a:ext uri="{FF2B5EF4-FFF2-40B4-BE49-F238E27FC236}">
                <a16:creationId xmlns:a16="http://schemas.microsoft.com/office/drawing/2014/main" id="{3CD33DA9-DB93-06A4-C556-DC492D3BBEBF}"/>
              </a:ext>
            </a:extLst>
          </p:cNvPr>
          <p:cNvGrpSpPr/>
          <p:nvPr/>
        </p:nvGrpSpPr>
        <p:grpSpPr>
          <a:xfrm>
            <a:off x="-212047" y="2244413"/>
            <a:ext cx="12868866" cy="3157772"/>
            <a:chOff x="-435071" y="2151487"/>
            <a:chExt cx="12868866" cy="3157772"/>
          </a:xfrm>
        </p:grpSpPr>
        <p:grpSp>
          <p:nvGrpSpPr>
            <p:cNvPr id="14" name="Agrupar 13">
              <a:extLst>
                <a:ext uri="{FF2B5EF4-FFF2-40B4-BE49-F238E27FC236}">
                  <a16:creationId xmlns:a16="http://schemas.microsoft.com/office/drawing/2014/main" id="{0B284B43-CB8E-982B-0B20-0B2CEB62362A}"/>
                </a:ext>
              </a:extLst>
            </p:cNvPr>
            <p:cNvGrpSpPr/>
            <p:nvPr/>
          </p:nvGrpSpPr>
          <p:grpSpPr>
            <a:xfrm>
              <a:off x="7512865" y="2151487"/>
              <a:ext cx="4049467" cy="3143815"/>
              <a:chOff x="7624377" y="2901339"/>
              <a:chExt cx="3643887" cy="2775751"/>
            </a:xfrm>
          </p:grpSpPr>
          <p:sp>
            <p:nvSpPr>
              <p:cNvPr id="22" name="Retângulo: Cantos Arredondados 21">
                <a:extLst>
                  <a:ext uri="{FF2B5EF4-FFF2-40B4-BE49-F238E27FC236}">
                    <a16:creationId xmlns:a16="http://schemas.microsoft.com/office/drawing/2014/main" id="{AD1FBF04-4C14-9943-4ADC-C50059771445}"/>
                  </a:ext>
                </a:extLst>
              </p:cNvPr>
              <p:cNvSpPr/>
              <p:nvPr/>
            </p:nvSpPr>
            <p:spPr>
              <a:xfrm>
                <a:off x="8279242" y="2901339"/>
                <a:ext cx="2989022" cy="2775751"/>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sp>
            <p:nvSpPr>
              <p:cNvPr id="23" name="Espaço Reservado para o Número do Slide 57">
                <a:extLst>
                  <a:ext uri="{FF2B5EF4-FFF2-40B4-BE49-F238E27FC236}">
                    <a16:creationId xmlns:a16="http://schemas.microsoft.com/office/drawing/2014/main" id="{52E747E2-CEEF-9957-961B-4DE561442938}"/>
                  </a:ext>
                </a:extLst>
              </p:cNvPr>
              <p:cNvSpPr>
                <a:spLocks noGrp="1"/>
              </p:cNvSpPr>
              <p:nvPr/>
            </p:nvSpPr>
            <p:spPr>
              <a:xfrm>
                <a:off x="7624377" y="5291948"/>
                <a:ext cx="2743200" cy="365125"/>
              </a:xfrm>
              <a:prstGeom prst="rect">
                <a:avLst/>
              </a:prstGeom>
            </p:spPr>
            <p:txBody>
              <a:bodyPr vert="horz" lIns="91440" tIns="45720" rIns="91440" bIns="45720" rtlCol="0" anchor="ctr"/>
              <a:lstStyle>
                <a:defPPr rtl="0">
                  <a:defRPr lang="pt-BR"/>
                </a:defPPr>
                <a:lvl1pPr marL="0" algn="r" defTabSz="914400" rtl="0" eaLnBrk="1" fontAlgn="auto" latinLnBrk="0" hangingPunct="1">
                  <a:spcBef>
                    <a:spcPts val="0"/>
                  </a:spcBef>
                  <a:spcAft>
                    <a:spcPts val="0"/>
                  </a:spcAft>
                  <a:defRPr lang="pt-BR" sz="900" kern="1200">
                    <a:solidFill>
                      <a:schemeClr val="accent3">
                        <a:lumMod val="20000"/>
                        <a:lumOff val="80000"/>
                      </a:schemeClr>
                    </a:solidFill>
                    <a:latin typeface="Lucida Sans Unicode" pitchFamily="34" charset="0"/>
                    <a:ea typeface="+mn-ea"/>
                    <a:cs typeface="Lucida Sans Unicode" pitchFamily="34" charset="0"/>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endParaRPr lang="pt-BR">
                  <a:latin typeface="Lucida Sans Unicode"/>
                  <a:cs typeface="Lucida Sans Unicode"/>
                </a:endParaRPr>
              </a:p>
            </p:txBody>
          </p:sp>
          <p:grpSp>
            <p:nvGrpSpPr>
              <p:cNvPr id="24" name="Agrupar 23">
                <a:extLst>
                  <a:ext uri="{FF2B5EF4-FFF2-40B4-BE49-F238E27FC236}">
                    <a16:creationId xmlns:a16="http://schemas.microsoft.com/office/drawing/2014/main" id="{4A775F4F-085E-BBD7-1642-7A45EA03907F}"/>
                  </a:ext>
                </a:extLst>
              </p:cNvPr>
              <p:cNvGrpSpPr/>
              <p:nvPr/>
            </p:nvGrpSpPr>
            <p:grpSpPr>
              <a:xfrm>
                <a:off x="8316469" y="2904931"/>
                <a:ext cx="2939592" cy="1628951"/>
                <a:chOff x="8316469" y="2904931"/>
                <a:chExt cx="2939592" cy="1628951"/>
              </a:xfrm>
            </p:grpSpPr>
            <p:sp>
              <p:nvSpPr>
                <p:cNvPr id="25" name="Espaço Reservado para Texto 7">
                  <a:extLst>
                    <a:ext uri="{FF2B5EF4-FFF2-40B4-BE49-F238E27FC236}">
                      <a16:creationId xmlns:a16="http://schemas.microsoft.com/office/drawing/2014/main" id="{0F06BAB0-9C52-5C77-ED5C-FCDF8CDDA0AA}"/>
                    </a:ext>
                  </a:extLst>
                </p:cNvPr>
                <p:cNvSpPr>
                  <a:spLocks noGrp="1"/>
                </p:cNvSpPr>
                <p:nvPr/>
              </p:nvSpPr>
              <p:spPr bwMode="auto">
                <a:xfrm>
                  <a:off x="8316469" y="3663840"/>
                  <a:ext cx="2939592" cy="870042"/>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defPPr rtl="0">
                    <a:defRPr lang="pt-BR"/>
                  </a:defPPr>
                  <a:lvl1pPr marL="0" indent="0" algn="ctr" defTabSz="914400" rtl="0" eaLnBrk="0" fontAlgn="base" latinLnBrk="0" hangingPunct="0">
                    <a:lnSpc>
                      <a:spcPct val="100000"/>
                    </a:lnSpc>
                    <a:spcBef>
                      <a:spcPct val="20000"/>
                    </a:spcBef>
                    <a:spcAft>
                      <a:spcPct val="0"/>
                    </a:spcAft>
                    <a:buFont typeface="Arial" charset="0"/>
                    <a:buNone/>
                    <a:defRPr lang="en-US" sz="1600" kern="1200" dirty="0">
                      <a:solidFill>
                        <a:schemeClr val="bg1"/>
                      </a:solidFill>
                      <a:latin typeface="+mn-lt"/>
                      <a:ea typeface="+mn-ea"/>
                      <a:cs typeface="+mn-cs"/>
                    </a:defRPr>
                  </a:lvl1pPr>
                  <a:lvl2pPr marL="457200" indent="0" algn="l" defTabSz="914400" rtl="0" eaLnBrk="0" fontAlgn="base" latinLnBrk="0" hangingPunct="0">
                    <a:spcBef>
                      <a:spcPct val="20000"/>
                    </a:spcBef>
                    <a:spcAft>
                      <a:spcPct val="0"/>
                    </a:spcAft>
                    <a:buFont typeface="Arial" charset="0"/>
                    <a:buNone/>
                    <a:defRPr lang="pt-BR" sz="2000" kern="1200">
                      <a:solidFill>
                        <a:schemeClr val="tx1">
                          <a:tint val="75000"/>
                        </a:schemeClr>
                      </a:solidFill>
                      <a:latin typeface="Lucida Sans Unicode" pitchFamily="34" charset="0"/>
                      <a:ea typeface="+mn-ea"/>
                      <a:cs typeface="Lucida Sans Unicode" pitchFamily="34" charset="0"/>
                    </a:defRPr>
                  </a:lvl2pPr>
                  <a:lvl3pPr marL="914400" indent="0" algn="l" defTabSz="914400" rtl="0" eaLnBrk="0" fontAlgn="base" latinLnBrk="0" hangingPunct="0">
                    <a:spcBef>
                      <a:spcPct val="20000"/>
                    </a:spcBef>
                    <a:spcAft>
                      <a:spcPct val="0"/>
                    </a:spcAft>
                    <a:buFont typeface="Arial" charset="0"/>
                    <a:buNone/>
                    <a:defRPr lang="pt-BR" sz="1800" kern="1200">
                      <a:solidFill>
                        <a:schemeClr val="tx1">
                          <a:tint val="75000"/>
                        </a:schemeClr>
                      </a:solidFill>
                      <a:latin typeface="Lucida Sans Unicode" pitchFamily="34" charset="0"/>
                      <a:ea typeface="+mn-ea"/>
                      <a:cs typeface="Lucida Sans Unicode" pitchFamily="34" charset="0"/>
                    </a:defRPr>
                  </a:lvl3pPr>
                  <a:lvl4pPr marL="13716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4pPr>
                  <a:lvl5pPr marL="18288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5pPr>
                  <a:lvl6pPr marL="22860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9pPr>
                </a:lstStyle>
                <a:p>
                  <a:r>
                    <a:rPr lang="pt-BR" sz="1500">
                      <a:solidFill>
                        <a:schemeClr val="tx1"/>
                      </a:solidFill>
                      <a:latin typeface="Aptos Display"/>
                      <a:ea typeface="+mn-lt"/>
                      <a:cs typeface="+mn-lt"/>
                    </a:rPr>
                    <a:t>Em 2022, a renda média das pessoas brancas era 87% maior que a das pessoas negras. </a:t>
                  </a:r>
                  <a:endParaRPr lang="pt-BR">
                    <a:solidFill>
                      <a:schemeClr val="tx1"/>
                    </a:solidFill>
                    <a:latin typeface="Aptos Display"/>
                    <a:ea typeface="+mn-lt"/>
                    <a:cs typeface="+mn-lt"/>
                  </a:endParaRPr>
                </a:p>
                <a:p>
                  <a:endParaRPr lang="pt-BR" sz="1500">
                    <a:solidFill>
                      <a:schemeClr val="tx1"/>
                    </a:solidFill>
                    <a:latin typeface="Aptos Display"/>
                    <a:ea typeface="Calibri"/>
                    <a:cs typeface="Segoe UI"/>
                  </a:endParaRPr>
                </a:p>
              </p:txBody>
            </p:sp>
            <p:pic>
              <p:nvPicPr>
                <p:cNvPr id="26" name="Espaço Reservado para Imagem Online 13" descr="Moedas estrutura de tópicos">
                  <a:extLst>
                    <a:ext uri="{FF2B5EF4-FFF2-40B4-BE49-F238E27FC236}">
                      <a16:creationId xmlns:a16="http://schemas.microsoft.com/office/drawing/2014/main" id="{69D49EF8-008D-83C6-C395-7CCD60449297}"/>
                    </a:ext>
                  </a:extLst>
                </p:cNvPr>
                <p:cNvPicPr>
                  <a:picLocks noGrp="1" noChangeAspect="1"/>
                </p:cNvPicPr>
                <p:nvPr/>
              </p:nvPicPr>
              <p:blipFill>
                <a:blip>
                  <a:extLst>
                    <a:ext uri="{96DAC541-7B7A-43D3-8B79-37D633B846F1}">
                      <asvg:svgBlip xmlns:asvg="http://schemas.microsoft.com/office/drawing/2016/SVG/main" r:embed="rId4"/>
                    </a:ext>
                  </a:extLst>
                </a:blip>
                <a:stretch>
                  <a:fillRect/>
                </a:stretch>
              </p:blipFill>
              <p:spPr bwMode="auto">
                <a:xfrm>
                  <a:off x="9568956" y="2904931"/>
                  <a:ext cx="630095" cy="520575"/>
                </a:xfrm>
                <a:prstGeom prst="rect">
                  <a:avLst/>
                </a:prstGeom>
                <a:noFill/>
                <a:ln w="9525">
                  <a:noFill/>
                  <a:miter lim="800000"/>
                  <a:headEnd/>
                  <a:tailEnd/>
                </a:ln>
              </p:spPr>
            </p:pic>
          </p:grpSp>
        </p:grpSp>
        <p:sp>
          <p:nvSpPr>
            <p:cNvPr id="15" name="CaixaDeTexto 8">
              <a:extLst>
                <a:ext uri="{FF2B5EF4-FFF2-40B4-BE49-F238E27FC236}">
                  <a16:creationId xmlns:a16="http://schemas.microsoft.com/office/drawing/2014/main" id="{DED4EA99-E9AF-3FB1-5B20-A3A2EC756AEE}"/>
                </a:ext>
              </a:extLst>
            </p:cNvPr>
            <p:cNvSpPr txBox="1"/>
            <p:nvPr/>
          </p:nvSpPr>
          <p:spPr>
            <a:xfrm>
              <a:off x="9543111" y="5043932"/>
              <a:ext cx="289068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100">
                  <a:solidFill>
                    <a:schemeClr val="tx2">
                      <a:lumMod val="25000"/>
                    </a:schemeClr>
                  </a:solidFill>
                </a:rPr>
                <a:t>(</a:t>
              </a:r>
              <a:r>
                <a:rPr lang="pt-BR" sz="1100">
                  <a:solidFill>
                    <a:schemeClr val="tx2">
                      <a:lumMod val="25000"/>
                    </a:schemeClr>
                  </a:solidFill>
                  <a:hlinkClick r:id="rId5">
                    <a:extLst>
                      <a:ext uri="{A12FA001-AC4F-418D-AE19-62706E023703}">
                        <ahyp:hlinkClr xmlns:ahyp="http://schemas.microsoft.com/office/drawing/2018/hyperlinkcolor" val="tx"/>
                      </a:ext>
                    </a:extLst>
                  </a:hlinkClick>
                </a:rPr>
                <a:t>IPEA, 2023</a:t>
              </a:r>
              <a:r>
                <a:rPr lang="pt-BR" sz="1100">
                  <a:solidFill>
                    <a:schemeClr val="tx2">
                      <a:lumMod val="25000"/>
                    </a:schemeClr>
                  </a:solidFill>
                </a:rPr>
                <a:t>)</a:t>
              </a:r>
            </a:p>
          </p:txBody>
        </p:sp>
        <p:grpSp>
          <p:nvGrpSpPr>
            <p:cNvPr id="28" name="Agrupar 27">
              <a:extLst>
                <a:ext uri="{FF2B5EF4-FFF2-40B4-BE49-F238E27FC236}">
                  <a16:creationId xmlns:a16="http://schemas.microsoft.com/office/drawing/2014/main" id="{2539DB9D-E72E-FF72-911A-1827A5BA47A5}"/>
                </a:ext>
              </a:extLst>
            </p:cNvPr>
            <p:cNvGrpSpPr/>
            <p:nvPr/>
          </p:nvGrpSpPr>
          <p:grpSpPr>
            <a:xfrm>
              <a:off x="-435071" y="2157283"/>
              <a:ext cx="4912658" cy="3143815"/>
              <a:chOff x="-239925" y="2147990"/>
              <a:chExt cx="4912658" cy="3143815"/>
            </a:xfrm>
          </p:grpSpPr>
          <p:sp>
            <p:nvSpPr>
              <p:cNvPr id="6" name="Retângulo: Cantos Arredondados 5">
                <a:extLst>
                  <a:ext uri="{FF2B5EF4-FFF2-40B4-BE49-F238E27FC236}">
                    <a16:creationId xmlns:a16="http://schemas.microsoft.com/office/drawing/2014/main" id="{D497C540-97CA-3602-F2AD-76278566CF7C}"/>
                  </a:ext>
                </a:extLst>
              </p:cNvPr>
              <p:cNvSpPr/>
              <p:nvPr/>
            </p:nvSpPr>
            <p:spPr>
              <a:xfrm>
                <a:off x="705674" y="2147990"/>
                <a:ext cx="3321713" cy="3143815"/>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sp>
            <p:nvSpPr>
              <p:cNvPr id="9" name="CaixaDeTexto 20">
                <a:extLst>
                  <a:ext uri="{FF2B5EF4-FFF2-40B4-BE49-F238E27FC236}">
                    <a16:creationId xmlns:a16="http://schemas.microsoft.com/office/drawing/2014/main" id="{63DE4A2E-BF22-8E93-9745-4D8379D097B9}"/>
                  </a:ext>
                </a:extLst>
              </p:cNvPr>
              <p:cNvSpPr txBox="1"/>
              <p:nvPr/>
            </p:nvSpPr>
            <p:spPr>
              <a:xfrm>
                <a:off x="-239925" y="2163001"/>
                <a:ext cx="42671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endParaRPr lang="pt-BR"/>
              </a:p>
            </p:txBody>
          </p:sp>
          <p:sp>
            <p:nvSpPr>
              <p:cNvPr id="10" name="Espaço Reservado para Texto 3">
                <a:extLst>
                  <a:ext uri="{FF2B5EF4-FFF2-40B4-BE49-F238E27FC236}">
                    <a16:creationId xmlns:a16="http://schemas.microsoft.com/office/drawing/2014/main" id="{972DF371-09C5-CA79-9386-F4573B640D5A}"/>
                  </a:ext>
                </a:extLst>
              </p:cNvPr>
              <p:cNvSpPr>
                <a:spLocks noGrp="1"/>
              </p:cNvSpPr>
              <p:nvPr/>
            </p:nvSpPr>
            <p:spPr bwMode="auto">
              <a:xfrm>
                <a:off x="490845" y="2633219"/>
                <a:ext cx="3168292" cy="1484555"/>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defPPr rtl="0">
                  <a:defRPr lang="pt-BR"/>
                </a:defPPr>
                <a:lvl1pPr marL="0" indent="0" algn="ctr" defTabSz="914400" rtl="0" eaLnBrk="0" fontAlgn="base" latinLnBrk="0" hangingPunct="0">
                  <a:lnSpc>
                    <a:spcPct val="100000"/>
                  </a:lnSpc>
                  <a:spcBef>
                    <a:spcPct val="20000"/>
                  </a:spcBef>
                  <a:spcAft>
                    <a:spcPct val="0"/>
                  </a:spcAft>
                  <a:buFont typeface="Arial" charset="0"/>
                  <a:buNone/>
                  <a:defRPr lang="en-US" sz="1600" kern="1200" dirty="0">
                    <a:solidFill>
                      <a:schemeClr val="bg1"/>
                    </a:solidFill>
                    <a:latin typeface="+mn-lt"/>
                    <a:ea typeface="+mn-ea"/>
                    <a:cs typeface="+mn-cs"/>
                  </a:defRPr>
                </a:lvl1pPr>
                <a:lvl2pPr marL="457200" indent="0" algn="l" defTabSz="914400" rtl="0" eaLnBrk="0" fontAlgn="base" latinLnBrk="0" hangingPunct="0">
                  <a:spcBef>
                    <a:spcPct val="20000"/>
                  </a:spcBef>
                  <a:spcAft>
                    <a:spcPct val="0"/>
                  </a:spcAft>
                  <a:buFont typeface="Arial" charset="0"/>
                  <a:buNone/>
                  <a:defRPr lang="pt-BR" sz="2000" kern="1200">
                    <a:solidFill>
                      <a:schemeClr val="tx1">
                        <a:tint val="75000"/>
                      </a:schemeClr>
                    </a:solidFill>
                    <a:latin typeface="Lucida Sans Unicode" pitchFamily="34" charset="0"/>
                    <a:ea typeface="+mn-ea"/>
                    <a:cs typeface="Lucida Sans Unicode" pitchFamily="34" charset="0"/>
                  </a:defRPr>
                </a:lvl2pPr>
                <a:lvl3pPr marL="914400" indent="0" algn="l" defTabSz="914400" rtl="0" eaLnBrk="0" fontAlgn="base" latinLnBrk="0" hangingPunct="0">
                  <a:spcBef>
                    <a:spcPct val="20000"/>
                  </a:spcBef>
                  <a:spcAft>
                    <a:spcPct val="0"/>
                  </a:spcAft>
                  <a:buFont typeface="Arial" charset="0"/>
                  <a:buNone/>
                  <a:defRPr lang="pt-BR" sz="1800" kern="1200">
                    <a:solidFill>
                      <a:schemeClr val="tx1">
                        <a:tint val="75000"/>
                      </a:schemeClr>
                    </a:solidFill>
                    <a:latin typeface="Lucida Sans Unicode" pitchFamily="34" charset="0"/>
                    <a:ea typeface="+mn-ea"/>
                    <a:cs typeface="Lucida Sans Unicode" pitchFamily="34" charset="0"/>
                  </a:defRPr>
                </a:lvl3pPr>
                <a:lvl4pPr marL="13716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4pPr>
                <a:lvl5pPr marL="18288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5pPr>
                <a:lvl6pPr marL="22860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9pPr>
              </a:lstStyle>
              <a:p>
                <a:endParaRPr lang="pt-BR">
                  <a:solidFill>
                    <a:schemeClr val="tx2">
                      <a:lumMod val="25000"/>
                    </a:schemeClr>
                  </a:solidFill>
                  <a:ea typeface="Calibri"/>
                  <a:cs typeface="Calibri"/>
                </a:endParaRPr>
              </a:p>
              <a:p>
                <a:endParaRPr lang="pt-BR" sz="900">
                  <a:latin typeface="Lucida Sans Unicode"/>
                  <a:cs typeface="Segoe UI"/>
                </a:endParaRPr>
              </a:p>
            </p:txBody>
          </p:sp>
          <p:sp>
            <p:nvSpPr>
              <p:cNvPr id="17" name="CaixaDeTexto 29">
                <a:extLst>
                  <a:ext uri="{FF2B5EF4-FFF2-40B4-BE49-F238E27FC236}">
                    <a16:creationId xmlns:a16="http://schemas.microsoft.com/office/drawing/2014/main" id="{DAA1A5D8-61E7-9BBD-B71D-CF04D2789F26}"/>
                  </a:ext>
                </a:extLst>
              </p:cNvPr>
              <p:cNvSpPr txBox="1"/>
              <p:nvPr/>
            </p:nvSpPr>
            <p:spPr>
              <a:xfrm>
                <a:off x="718931" y="2928294"/>
                <a:ext cx="3300759"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r>
                  <a:rPr lang="pt-BR" sz="1600">
                    <a:solidFill>
                      <a:schemeClr val="tx2">
                        <a:lumMod val="25000"/>
                      </a:schemeClr>
                    </a:solidFill>
                    <a:latin typeface="Aptos Display"/>
                    <a:cs typeface="Segoe UI"/>
                  </a:rPr>
                  <a:t>Dados de </a:t>
                </a:r>
                <a:r>
                  <a:rPr lang="pt-BR" sz="1600" b="1">
                    <a:solidFill>
                      <a:schemeClr val="tx2">
                        <a:lumMod val="25000"/>
                      </a:schemeClr>
                    </a:solidFill>
                    <a:latin typeface="Aptos Display"/>
                    <a:cs typeface="Segoe UI"/>
                  </a:rPr>
                  <a:t>2025</a:t>
                </a:r>
                <a:r>
                  <a:rPr lang="pt-BR" sz="1600">
                    <a:solidFill>
                      <a:schemeClr val="tx2">
                        <a:lumMod val="25000"/>
                      </a:schemeClr>
                    </a:solidFill>
                    <a:latin typeface="Aptos Display"/>
                    <a:cs typeface="Segoe UI"/>
                  </a:rPr>
                  <a:t> mostraram que as mulheres seguem </a:t>
                </a:r>
                <a:r>
                  <a:rPr lang="pt-BR" sz="1600" err="1">
                    <a:solidFill>
                      <a:schemeClr val="tx2">
                        <a:lumMod val="25000"/>
                      </a:schemeClr>
                    </a:solidFill>
                    <a:latin typeface="Aptos Display"/>
                    <a:cs typeface="Segoe UI"/>
                  </a:rPr>
                  <a:t>sub-representadas</a:t>
                </a:r>
                <a:r>
                  <a:rPr lang="pt-BR" sz="1600">
                    <a:solidFill>
                      <a:schemeClr val="tx2">
                        <a:lumMod val="25000"/>
                      </a:schemeClr>
                    </a:solidFill>
                    <a:latin typeface="Aptos Display"/>
                    <a:cs typeface="Segoe UI"/>
                  </a:rPr>
                  <a:t> na política brasileira, ocupando </a:t>
                </a:r>
                <a:r>
                  <a:rPr lang="pt-BR" sz="1600" b="1">
                    <a:solidFill>
                      <a:schemeClr val="tx2">
                        <a:lumMod val="25000"/>
                      </a:schemeClr>
                    </a:solidFill>
                    <a:latin typeface="Aptos Display"/>
                    <a:cs typeface="Segoe UI"/>
                  </a:rPr>
                  <a:t>menos de 20% das cadeiras</a:t>
                </a:r>
                <a:r>
                  <a:rPr lang="pt-BR" sz="1600">
                    <a:solidFill>
                      <a:schemeClr val="tx2">
                        <a:lumMod val="25000"/>
                      </a:schemeClr>
                    </a:solidFill>
                    <a:latin typeface="Aptos Display"/>
                    <a:cs typeface="Segoe UI"/>
                  </a:rPr>
                  <a:t>.  </a:t>
                </a:r>
                <a:endParaRPr lang="pt-BR">
                  <a:solidFill>
                    <a:schemeClr val="tx2">
                      <a:lumMod val="25000"/>
                    </a:schemeClr>
                  </a:solidFill>
                </a:endParaRPr>
              </a:p>
            </p:txBody>
          </p:sp>
          <p:sp>
            <p:nvSpPr>
              <p:cNvPr id="18" name="CaixaDeTexto 30">
                <a:extLst>
                  <a:ext uri="{FF2B5EF4-FFF2-40B4-BE49-F238E27FC236}">
                    <a16:creationId xmlns:a16="http://schemas.microsoft.com/office/drawing/2014/main" id="{FF0900D5-2484-EDDF-119A-C2F3A24D0D20}"/>
                  </a:ext>
                </a:extLst>
              </p:cNvPr>
              <p:cNvSpPr txBox="1"/>
              <p:nvPr/>
            </p:nvSpPr>
            <p:spPr>
              <a:xfrm>
                <a:off x="1929533" y="5024864"/>
                <a:ext cx="274320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100">
                    <a:solidFill>
                      <a:schemeClr val="tx2">
                        <a:lumMod val="25000"/>
                      </a:schemeClr>
                    </a:solidFill>
                  </a:rPr>
                  <a:t> </a:t>
                </a:r>
              </a:p>
            </p:txBody>
          </p:sp>
        </p:grpSp>
        <p:grpSp>
          <p:nvGrpSpPr>
            <p:cNvPr id="29" name="Agrupar 28">
              <a:extLst>
                <a:ext uri="{FF2B5EF4-FFF2-40B4-BE49-F238E27FC236}">
                  <a16:creationId xmlns:a16="http://schemas.microsoft.com/office/drawing/2014/main" id="{D76BAF0C-24F2-237B-AB2C-3940514F96AE}"/>
                </a:ext>
              </a:extLst>
            </p:cNvPr>
            <p:cNvGrpSpPr/>
            <p:nvPr/>
          </p:nvGrpSpPr>
          <p:grpSpPr>
            <a:xfrm>
              <a:off x="4397165" y="2154043"/>
              <a:ext cx="4118834" cy="3155216"/>
              <a:chOff x="4322824" y="2154043"/>
              <a:chExt cx="4118834" cy="3155216"/>
            </a:xfrm>
          </p:grpSpPr>
          <p:sp>
            <p:nvSpPr>
              <p:cNvPr id="12" name="Retângulo: Cantos Arredondados 11">
                <a:extLst>
                  <a:ext uri="{FF2B5EF4-FFF2-40B4-BE49-F238E27FC236}">
                    <a16:creationId xmlns:a16="http://schemas.microsoft.com/office/drawing/2014/main" id="{F1BE4968-5EA9-F8CF-69C9-2A9EAB385BB7}"/>
                  </a:ext>
                </a:extLst>
              </p:cNvPr>
              <p:cNvSpPr/>
              <p:nvPr/>
            </p:nvSpPr>
            <p:spPr>
              <a:xfrm>
                <a:off x="4322824" y="2164498"/>
                <a:ext cx="3321713" cy="3134521"/>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sp>
            <p:nvSpPr>
              <p:cNvPr id="13" name="Espaço Reservado para Texto 5">
                <a:extLst>
                  <a:ext uri="{FF2B5EF4-FFF2-40B4-BE49-F238E27FC236}">
                    <a16:creationId xmlns:a16="http://schemas.microsoft.com/office/drawing/2014/main" id="{19594AE3-EF11-8471-D502-3CE73D41142D}"/>
                  </a:ext>
                </a:extLst>
              </p:cNvPr>
              <p:cNvSpPr>
                <a:spLocks noGrp="1"/>
              </p:cNvSpPr>
              <p:nvPr/>
            </p:nvSpPr>
            <p:spPr bwMode="auto">
              <a:xfrm>
                <a:off x="4403207" y="2461174"/>
                <a:ext cx="3282799" cy="566511"/>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defPPr rtl="0">
                  <a:defRPr lang="pt-BR"/>
                </a:defPPr>
                <a:lvl1pPr marL="0" indent="0" algn="ctr" defTabSz="914400" rtl="0" eaLnBrk="0" fontAlgn="base" latinLnBrk="0" hangingPunct="0">
                  <a:lnSpc>
                    <a:spcPct val="100000"/>
                  </a:lnSpc>
                  <a:spcBef>
                    <a:spcPct val="20000"/>
                  </a:spcBef>
                  <a:spcAft>
                    <a:spcPct val="0"/>
                  </a:spcAft>
                  <a:buFont typeface="Arial" charset="0"/>
                  <a:buNone/>
                  <a:defRPr lang="en-US" sz="1600" kern="1200" dirty="0">
                    <a:solidFill>
                      <a:schemeClr val="bg1"/>
                    </a:solidFill>
                    <a:latin typeface="+mn-lt"/>
                    <a:ea typeface="+mn-ea"/>
                    <a:cs typeface="+mn-cs"/>
                  </a:defRPr>
                </a:lvl1pPr>
                <a:lvl2pPr marL="457200" indent="0" algn="l" defTabSz="914400" rtl="0" eaLnBrk="0" fontAlgn="base" latinLnBrk="0" hangingPunct="0">
                  <a:spcBef>
                    <a:spcPct val="20000"/>
                  </a:spcBef>
                  <a:spcAft>
                    <a:spcPct val="0"/>
                  </a:spcAft>
                  <a:buFont typeface="Arial" charset="0"/>
                  <a:buNone/>
                  <a:defRPr lang="pt-BR" sz="2000" kern="1200">
                    <a:solidFill>
                      <a:schemeClr val="tx1">
                        <a:tint val="75000"/>
                      </a:schemeClr>
                    </a:solidFill>
                    <a:latin typeface="Lucida Sans Unicode" pitchFamily="34" charset="0"/>
                    <a:ea typeface="+mn-ea"/>
                    <a:cs typeface="Lucida Sans Unicode" pitchFamily="34" charset="0"/>
                  </a:defRPr>
                </a:lvl2pPr>
                <a:lvl3pPr marL="914400" indent="0" algn="l" defTabSz="914400" rtl="0" eaLnBrk="0" fontAlgn="base" latinLnBrk="0" hangingPunct="0">
                  <a:spcBef>
                    <a:spcPct val="20000"/>
                  </a:spcBef>
                  <a:spcAft>
                    <a:spcPct val="0"/>
                  </a:spcAft>
                  <a:buFont typeface="Arial" charset="0"/>
                  <a:buNone/>
                  <a:defRPr lang="pt-BR" sz="1800" kern="1200">
                    <a:solidFill>
                      <a:schemeClr val="tx1">
                        <a:tint val="75000"/>
                      </a:schemeClr>
                    </a:solidFill>
                    <a:latin typeface="Lucida Sans Unicode" pitchFamily="34" charset="0"/>
                    <a:ea typeface="+mn-ea"/>
                    <a:cs typeface="Lucida Sans Unicode" pitchFamily="34" charset="0"/>
                  </a:defRPr>
                </a:lvl3pPr>
                <a:lvl4pPr marL="13716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4pPr>
                <a:lvl5pPr marL="18288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5pPr>
                <a:lvl6pPr marL="22860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9pPr>
              </a:lstStyle>
              <a:p>
                <a:br>
                  <a:rPr lang="pt-BR">
                    <a:ea typeface="Calibri"/>
                    <a:cs typeface="Calibri"/>
                  </a:rPr>
                </a:br>
                <a:r>
                  <a:rPr lang="pt-BR" sz="1500">
                    <a:solidFill>
                      <a:schemeClr val="tx1"/>
                    </a:solidFill>
                    <a:latin typeface="Aptos Display"/>
                    <a:ea typeface="+mn-lt"/>
                    <a:cs typeface="+mn-lt"/>
                  </a:rPr>
                  <a:t>Dados mostram que </a:t>
                </a:r>
                <a:r>
                  <a:rPr lang="pt-BR" sz="1500" b="1">
                    <a:solidFill>
                      <a:schemeClr val="tx1"/>
                    </a:solidFill>
                    <a:latin typeface="Aptos Display"/>
                    <a:ea typeface="+mn-lt"/>
                    <a:cs typeface="+mn-lt"/>
                  </a:rPr>
                  <a:t>mulheres negras dedicam +1,6h semanais</a:t>
                </a:r>
                <a:r>
                  <a:rPr lang="pt-BR" sz="1500">
                    <a:solidFill>
                      <a:schemeClr val="tx1"/>
                    </a:solidFill>
                    <a:latin typeface="Aptos Display"/>
                    <a:ea typeface="+mn-lt"/>
                    <a:cs typeface="+mn-lt"/>
                  </a:rPr>
                  <a:t> às atividades domésticas em comparação às mulheres brancas.</a:t>
                </a:r>
              </a:p>
              <a:p>
                <a:r>
                  <a:rPr lang="pt-BR" sz="1500">
                    <a:solidFill>
                      <a:schemeClr val="tx1"/>
                    </a:solidFill>
                    <a:latin typeface="Aptos Display"/>
                    <a:ea typeface="+mn-lt"/>
                    <a:cs typeface="+mn-lt"/>
                  </a:rPr>
                  <a:t>Além disso, </a:t>
                </a:r>
                <a:r>
                  <a:rPr lang="pt-BR" sz="1500" b="1">
                    <a:solidFill>
                      <a:schemeClr val="tx1"/>
                    </a:solidFill>
                    <a:latin typeface="Aptos Display"/>
                    <a:ea typeface="+mn-lt"/>
                    <a:cs typeface="+mn-lt"/>
                  </a:rPr>
                  <a:t>mulheres dedicam mais tempo às tarefas domésticas</a:t>
                </a:r>
                <a:r>
                  <a:rPr lang="pt-BR" sz="1500">
                    <a:solidFill>
                      <a:schemeClr val="tx1"/>
                    </a:solidFill>
                    <a:latin typeface="Aptos Display"/>
                    <a:ea typeface="+mn-lt"/>
                    <a:cs typeface="+mn-lt"/>
                  </a:rPr>
                  <a:t> do que os homens:</a:t>
                </a:r>
                <a:endParaRPr lang="pt-BR" sz="1500">
                  <a:solidFill>
                    <a:schemeClr val="tx1"/>
                  </a:solidFill>
                  <a:latin typeface="Aptos Display"/>
                </a:endParaRPr>
              </a:p>
              <a:p>
                <a:r>
                  <a:rPr lang="pt-BR" sz="1500">
                    <a:solidFill>
                      <a:schemeClr val="tx1"/>
                    </a:solidFill>
                    <a:latin typeface="Aptos Display"/>
                    <a:ea typeface="+mn-lt"/>
                    <a:cs typeface="+mn-lt"/>
                  </a:rPr>
                  <a:t> Homens: 17,7h/semana</a:t>
                </a:r>
                <a:endParaRPr lang="pt-BR" sz="1500">
                  <a:solidFill>
                    <a:schemeClr val="tx1"/>
                  </a:solidFill>
                  <a:latin typeface="Aptos Display"/>
                </a:endParaRPr>
              </a:p>
              <a:p>
                <a:r>
                  <a:rPr lang="pt-BR" sz="1500">
                    <a:solidFill>
                      <a:schemeClr val="tx1"/>
                    </a:solidFill>
                    <a:latin typeface="Aptos Display"/>
                    <a:ea typeface="+mn-lt"/>
                    <a:cs typeface="+mn-lt"/>
                  </a:rPr>
                  <a:t>Mulheres: 21,3h/semana</a:t>
                </a:r>
                <a:endParaRPr lang="pt-BR" sz="1500">
                  <a:solidFill>
                    <a:schemeClr val="tx1"/>
                  </a:solidFill>
                  <a:latin typeface="Aptos Display"/>
                </a:endParaRPr>
              </a:p>
            </p:txBody>
          </p:sp>
          <p:sp>
            <p:nvSpPr>
              <p:cNvPr id="16" name="CaixaDeTexto 27">
                <a:extLst>
                  <a:ext uri="{FF2B5EF4-FFF2-40B4-BE49-F238E27FC236}">
                    <a16:creationId xmlns:a16="http://schemas.microsoft.com/office/drawing/2014/main" id="{509185F7-1A78-CB4C-17E9-23711994675D}"/>
                  </a:ext>
                </a:extLst>
              </p:cNvPr>
              <p:cNvSpPr txBox="1"/>
              <p:nvPr/>
            </p:nvSpPr>
            <p:spPr>
              <a:xfrm>
                <a:off x="5550974" y="5047649"/>
                <a:ext cx="289068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100">
                    <a:solidFill>
                      <a:schemeClr val="tx2">
                        <a:lumMod val="25000"/>
                      </a:schemeClr>
                    </a:solidFill>
                  </a:rPr>
                  <a:t>(</a:t>
                </a:r>
                <a:r>
                  <a:rPr lang="pt-BR" sz="1100">
                    <a:solidFill>
                      <a:schemeClr val="tx2">
                        <a:lumMod val="25000"/>
                      </a:schemeClr>
                    </a:solidFill>
                    <a:hlinkClick r:id="rId6">
                      <a:extLst>
                        <a:ext uri="{A12FA001-AC4F-418D-AE19-62706E023703}">
                          <ahyp:hlinkClr xmlns:ahyp="http://schemas.microsoft.com/office/drawing/2018/hyperlinkcolor" val="tx"/>
                        </a:ext>
                      </a:extLst>
                    </a:hlinkClick>
                  </a:rPr>
                  <a:t>IBGE, 2023</a:t>
                </a:r>
                <a:r>
                  <a:rPr lang="pt-BR" sz="1100">
                    <a:solidFill>
                      <a:schemeClr val="tx2">
                        <a:lumMod val="25000"/>
                      </a:schemeClr>
                    </a:solidFill>
                  </a:rPr>
                  <a:t>)</a:t>
                </a:r>
              </a:p>
            </p:txBody>
          </p:sp>
          <p:pic>
            <p:nvPicPr>
              <p:cNvPr id="19" name="Gráfico 31" descr="Cena suburbana estrutura de tópicos">
                <a:extLst>
                  <a:ext uri="{FF2B5EF4-FFF2-40B4-BE49-F238E27FC236}">
                    <a16:creationId xmlns:a16="http://schemas.microsoft.com/office/drawing/2014/main" id="{2DA034FE-39E5-F5F5-2723-B619D7AF904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94556" y="2154043"/>
                <a:ext cx="626328" cy="644913"/>
              </a:xfrm>
              <a:prstGeom prst="rect">
                <a:avLst/>
              </a:prstGeom>
            </p:spPr>
          </p:pic>
          <p:sp>
            <p:nvSpPr>
              <p:cNvPr id="21" name="CaixaDeTexto 33">
                <a:extLst>
                  <a:ext uri="{FF2B5EF4-FFF2-40B4-BE49-F238E27FC236}">
                    <a16:creationId xmlns:a16="http://schemas.microsoft.com/office/drawing/2014/main" id="{B1EB3BD7-0CD8-4639-4A8E-969383256C57}"/>
                  </a:ext>
                </a:extLst>
              </p:cNvPr>
              <p:cNvSpPr txBox="1"/>
              <p:nvPr/>
            </p:nvSpPr>
            <p:spPr>
              <a:xfrm>
                <a:off x="4707426" y="4481675"/>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spcBef>
                    <a:spcPct val="20000"/>
                  </a:spcBef>
                  <a:spcAft>
                    <a:spcPct val="0"/>
                  </a:spcAft>
                </a:pPr>
                <a:endParaRPr lang="pt-BR" sz="1600">
                  <a:solidFill>
                    <a:schemeClr val="tx2">
                      <a:lumMod val="25000"/>
                    </a:schemeClr>
                  </a:solidFill>
                </a:endParaRPr>
              </a:p>
            </p:txBody>
          </p:sp>
        </p:grpSp>
      </p:grpSp>
      <p:sp>
        <p:nvSpPr>
          <p:cNvPr id="8" name="CaixaDeTexto 7">
            <a:extLst>
              <a:ext uri="{FF2B5EF4-FFF2-40B4-BE49-F238E27FC236}">
                <a16:creationId xmlns:a16="http://schemas.microsoft.com/office/drawing/2014/main" id="{2E1313E4-B42C-477B-9975-0EE8C04364DB}"/>
              </a:ext>
            </a:extLst>
          </p:cNvPr>
          <p:cNvSpPr txBox="1"/>
          <p:nvPr/>
        </p:nvSpPr>
        <p:spPr>
          <a:xfrm>
            <a:off x="1589297" y="508731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a:latin typeface="Aptos Display"/>
                <a:hlinkClick r:id="rId8">
                  <a:extLst>
                    <a:ext uri="{A12FA001-AC4F-418D-AE19-62706E023703}">
                      <ahyp:hlinkClr xmlns:ahyp="http://schemas.microsoft.com/office/drawing/2018/hyperlinkcolor" val="tx"/>
                    </a:ext>
                  </a:extLst>
                </a:hlinkClick>
              </a:rPr>
              <a:t>(ONU Mulheres, 2025.)</a:t>
            </a:r>
          </a:p>
        </p:txBody>
      </p:sp>
      <p:sp>
        <p:nvSpPr>
          <p:cNvPr id="27" name="CaixaDeTexto 26">
            <a:extLst>
              <a:ext uri="{FF2B5EF4-FFF2-40B4-BE49-F238E27FC236}">
                <a16:creationId xmlns:a16="http://schemas.microsoft.com/office/drawing/2014/main" id="{880F2ED1-D51B-5591-D223-812B3247A866}"/>
              </a:ext>
            </a:extLst>
          </p:cNvPr>
          <p:cNvSpPr txBox="1"/>
          <p:nvPr/>
        </p:nvSpPr>
        <p:spPr>
          <a:xfrm>
            <a:off x="775258" y="4019643"/>
            <a:ext cx="33007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a:latin typeface="Aptos Display"/>
                <a:ea typeface="+mn-lt"/>
                <a:cs typeface="+mn-lt"/>
              </a:rPr>
              <a:t>Senado Federal: </a:t>
            </a:r>
            <a:r>
              <a:rPr lang="pt-BR" sz="1600" b="1">
                <a:latin typeface="Aptos Display"/>
                <a:ea typeface="+mn-lt"/>
                <a:cs typeface="+mn-lt"/>
              </a:rPr>
              <a:t>19,8%</a:t>
            </a:r>
            <a:r>
              <a:rPr lang="pt-BR" sz="1600">
                <a:latin typeface="Aptos Display"/>
                <a:ea typeface="+mn-lt"/>
                <a:cs typeface="+mn-lt"/>
              </a:rPr>
              <a:t> (16 senadoras) </a:t>
            </a:r>
            <a:endParaRPr lang="pt-BR" sz="1600">
              <a:latin typeface="Aptos Display"/>
            </a:endParaRPr>
          </a:p>
          <a:p>
            <a:pPr algn="ctr"/>
            <a:r>
              <a:rPr lang="pt-BR" sz="1600">
                <a:latin typeface="Aptos Display"/>
                <a:ea typeface="+mn-lt"/>
                <a:cs typeface="+mn-lt"/>
              </a:rPr>
              <a:t>Câmara dos Deputados: </a:t>
            </a:r>
            <a:r>
              <a:rPr lang="pt-BR" sz="1600" b="1">
                <a:latin typeface="Aptos Display"/>
                <a:ea typeface="+mn-lt"/>
                <a:cs typeface="+mn-lt"/>
              </a:rPr>
              <a:t>18,1%</a:t>
            </a:r>
            <a:r>
              <a:rPr lang="pt-BR" sz="1600">
                <a:latin typeface="Aptos Display"/>
                <a:ea typeface="+mn-lt"/>
                <a:cs typeface="+mn-lt"/>
              </a:rPr>
              <a:t> (93 parlamentares) </a:t>
            </a:r>
            <a:endParaRPr lang="pt-BR" sz="1600">
              <a:latin typeface="Aptos Display"/>
            </a:endParaRPr>
          </a:p>
        </p:txBody>
      </p:sp>
      <p:pic>
        <p:nvPicPr>
          <p:cNvPr id="30" name="Imagem 29">
            <a:extLst>
              <a:ext uri="{FF2B5EF4-FFF2-40B4-BE49-F238E27FC236}">
                <a16:creationId xmlns:a16="http://schemas.microsoft.com/office/drawing/2014/main" id="{62C06D67-F1EB-9D54-4CE1-561A66BD7F60}"/>
              </a:ext>
            </a:extLst>
          </p:cNvPr>
          <p:cNvPicPr>
            <a:picLocks noChangeAspect="1"/>
          </p:cNvPicPr>
          <p:nvPr/>
        </p:nvPicPr>
        <p:blipFill>
          <a:blip r:embed="rId9"/>
          <a:srcRect r="1099" b="11957"/>
          <a:stretch>
            <a:fillRect/>
          </a:stretch>
        </p:blipFill>
        <p:spPr>
          <a:xfrm>
            <a:off x="2105722" y="2328744"/>
            <a:ext cx="648651" cy="583805"/>
          </a:xfrm>
          <a:prstGeom prst="rect">
            <a:avLst/>
          </a:prstGeom>
        </p:spPr>
      </p:pic>
      <p:sp>
        <p:nvSpPr>
          <p:cNvPr id="3" name="CaixaDeTexto 2">
            <a:extLst>
              <a:ext uri="{FF2B5EF4-FFF2-40B4-BE49-F238E27FC236}">
                <a16:creationId xmlns:a16="http://schemas.microsoft.com/office/drawing/2014/main" id="{29A4ABBA-FBAA-7A05-3B5D-5FFDA31D4F21}"/>
              </a:ext>
            </a:extLst>
          </p:cNvPr>
          <p:cNvSpPr txBox="1"/>
          <p:nvPr/>
        </p:nvSpPr>
        <p:spPr>
          <a:xfrm>
            <a:off x="8462784" y="3923619"/>
            <a:ext cx="33193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500">
                <a:latin typeface="Aptos Display"/>
                <a:ea typeface="+mn-lt"/>
                <a:cs typeface="+mn-lt"/>
              </a:rPr>
              <a:t>Homens brancos: </a:t>
            </a:r>
            <a:r>
              <a:rPr lang="pt-BR" sz="1500" b="1">
                <a:latin typeface="Aptos Display"/>
                <a:ea typeface="+mn-lt"/>
                <a:cs typeface="+mn-lt"/>
              </a:rPr>
              <a:t>R$ 2.381,43 </a:t>
            </a:r>
            <a:endParaRPr lang="pt-BR" sz="1500" b="1">
              <a:latin typeface="Aptos Display"/>
            </a:endParaRPr>
          </a:p>
          <a:p>
            <a:pPr algn="ctr"/>
            <a:r>
              <a:rPr lang="pt-BR" sz="1500">
                <a:latin typeface="Aptos Display"/>
                <a:ea typeface="+mn-lt"/>
                <a:cs typeface="+mn-lt"/>
              </a:rPr>
              <a:t>Mulheres brancas: </a:t>
            </a:r>
            <a:r>
              <a:rPr lang="pt-BR" sz="1500" b="1">
                <a:latin typeface="Aptos Display"/>
                <a:ea typeface="+mn-lt"/>
                <a:cs typeface="+mn-lt"/>
              </a:rPr>
              <a:t>R$ 2.238,86</a:t>
            </a:r>
          </a:p>
          <a:p>
            <a:pPr algn="ctr"/>
            <a:r>
              <a:rPr lang="pt-BR" sz="1500">
                <a:latin typeface="Aptos Display"/>
                <a:ea typeface="+mn-lt"/>
                <a:cs typeface="+mn-lt"/>
              </a:rPr>
              <a:t>Homens negros: </a:t>
            </a:r>
            <a:r>
              <a:rPr lang="pt-BR" sz="1500" b="1">
                <a:latin typeface="Aptos Display"/>
                <a:ea typeface="+mn-lt"/>
                <a:cs typeface="+mn-lt"/>
              </a:rPr>
              <a:t>R$ 1.283,85</a:t>
            </a:r>
          </a:p>
          <a:p>
            <a:pPr algn="ctr"/>
            <a:r>
              <a:rPr lang="pt-BR" sz="1500">
                <a:latin typeface="Aptos Display"/>
                <a:ea typeface="+mn-lt"/>
                <a:cs typeface="+mn-lt"/>
              </a:rPr>
              <a:t>Mulheres negras: </a:t>
            </a:r>
            <a:r>
              <a:rPr lang="pt-BR" sz="1500" b="1">
                <a:latin typeface="Aptos Display"/>
                <a:ea typeface="+mn-lt"/>
                <a:cs typeface="+mn-lt"/>
              </a:rPr>
              <a:t>R$ 1.194,96 </a:t>
            </a:r>
            <a:endParaRPr lang="pt-BR" b="1">
              <a:latin typeface="Aptos Display"/>
              <a:ea typeface="+mn-lt"/>
              <a:cs typeface="+mn-lt"/>
            </a:endParaRPr>
          </a:p>
        </p:txBody>
      </p:sp>
    </p:spTree>
    <p:extLst>
      <p:ext uri="{BB962C8B-B14F-4D97-AF65-F5344CB8AC3E}">
        <p14:creationId xmlns:p14="http://schemas.microsoft.com/office/powerpoint/2010/main" val="566997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6E57D98-5BF5-D3ED-DFB0-246DD55D0480}"/>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5A784057-04B1-D45A-277E-03F39C9207FF}"/>
              </a:ext>
            </a:extLst>
          </p:cNvPr>
          <p:cNvSpPr txBox="1"/>
          <p:nvPr/>
        </p:nvSpPr>
        <p:spPr>
          <a:xfrm>
            <a:off x="235960" y="-3227"/>
            <a:ext cx="1186186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err="1">
                <a:latin typeface="Aptos Display"/>
                <a:ea typeface="Segoe UI"/>
                <a:cs typeface="Times New Roman"/>
              </a:rPr>
              <a:t>Construções</a:t>
            </a:r>
            <a:r>
              <a:rPr lang="en-US" sz="4000" b="1">
                <a:latin typeface="Aptos Display"/>
                <a:ea typeface="Segoe UI"/>
                <a:cs typeface="Times New Roman"/>
              </a:rPr>
              <a:t> </a:t>
            </a:r>
            <a:r>
              <a:rPr lang="en-US" sz="4000" b="1" err="1">
                <a:latin typeface="Aptos Display"/>
                <a:ea typeface="Segoe UI"/>
                <a:cs typeface="Times New Roman"/>
              </a:rPr>
              <a:t>discursivas</a:t>
            </a:r>
            <a:r>
              <a:rPr lang="en-US" sz="4000" b="1">
                <a:latin typeface="Aptos Display"/>
                <a:ea typeface="Segoe UI"/>
                <a:cs typeface="Times New Roman"/>
              </a:rPr>
              <a:t> do </a:t>
            </a:r>
            <a:r>
              <a:rPr lang="en-US" sz="4000" b="1" err="1">
                <a:latin typeface="Aptos Display"/>
                <a:ea typeface="Segoe UI"/>
                <a:cs typeface="Times New Roman"/>
              </a:rPr>
              <a:t>lugar</a:t>
            </a:r>
            <a:r>
              <a:rPr lang="en-US" sz="4000" b="1">
                <a:latin typeface="Aptos Display"/>
                <a:ea typeface="Segoe UI"/>
                <a:cs typeface="Times New Roman"/>
              </a:rPr>
              <a:t> social das </a:t>
            </a:r>
            <a:r>
              <a:rPr lang="en-US" sz="4000" b="1" err="1">
                <a:latin typeface="Aptos Display"/>
                <a:ea typeface="Segoe UI"/>
                <a:cs typeface="Times New Roman"/>
              </a:rPr>
              <a:t>mulheres</a:t>
            </a:r>
            <a:r>
              <a:rPr lang="en-US" sz="4000" b="1">
                <a:latin typeface="Aptos Display"/>
                <a:ea typeface="Segoe UI"/>
                <a:cs typeface="Times New Roman"/>
              </a:rPr>
              <a:t> </a:t>
            </a:r>
          </a:p>
          <a:p>
            <a:pPr algn="ctr"/>
            <a:endParaRPr lang="pt-BR">
              <a:latin typeface="Century Gothic"/>
              <a:cs typeface="Segoe UI"/>
            </a:endParaRPr>
          </a:p>
        </p:txBody>
      </p:sp>
      <p:pic>
        <p:nvPicPr>
          <p:cNvPr id="5" name="Imagem 4" descr="filete_preto_horizontal_1.png">
            <a:extLst>
              <a:ext uri="{FF2B5EF4-FFF2-40B4-BE49-F238E27FC236}">
                <a16:creationId xmlns:a16="http://schemas.microsoft.com/office/drawing/2014/main" id="{A5191DCC-53ED-F310-CA4D-7B7D6787E421}"/>
              </a:ext>
            </a:extLst>
          </p:cNvPr>
          <p:cNvPicPr>
            <a:picLocks noChangeAspect="1"/>
          </p:cNvPicPr>
          <p:nvPr/>
        </p:nvPicPr>
        <p:blipFill>
          <a:blip r:embed="rId2"/>
          <a:stretch>
            <a:fillRect/>
          </a:stretch>
        </p:blipFill>
        <p:spPr>
          <a:xfrm>
            <a:off x="10466504" y="6208581"/>
            <a:ext cx="1726766" cy="651681"/>
          </a:xfrm>
          <a:prstGeom prst="rect">
            <a:avLst/>
          </a:prstGeom>
        </p:spPr>
      </p:pic>
      <p:sp>
        <p:nvSpPr>
          <p:cNvPr id="10" name="Retângulo: Cantos Arredondados 9">
            <a:extLst>
              <a:ext uri="{FF2B5EF4-FFF2-40B4-BE49-F238E27FC236}">
                <a16:creationId xmlns:a16="http://schemas.microsoft.com/office/drawing/2014/main" id="{1D74370A-07B0-F7EC-B3EB-5C0FDE5B35D0}"/>
              </a:ext>
            </a:extLst>
          </p:cNvPr>
          <p:cNvSpPr/>
          <p:nvPr/>
        </p:nvSpPr>
        <p:spPr>
          <a:xfrm>
            <a:off x="590572" y="1158736"/>
            <a:ext cx="4910323" cy="2228039"/>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Univers Condensed"/>
            </a:endParaRPr>
          </a:p>
        </p:txBody>
      </p:sp>
      <p:sp>
        <p:nvSpPr>
          <p:cNvPr id="9" name="CaixaDeTexto 8">
            <a:extLst>
              <a:ext uri="{FF2B5EF4-FFF2-40B4-BE49-F238E27FC236}">
                <a16:creationId xmlns:a16="http://schemas.microsoft.com/office/drawing/2014/main" id="{F2681FA2-2B84-1DC2-A859-3381FD25C2F5}"/>
              </a:ext>
            </a:extLst>
          </p:cNvPr>
          <p:cNvSpPr txBox="1"/>
          <p:nvPr/>
        </p:nvSpPr>
        <p:spPr>
          <a:xfrm>
            <a:off x="407391" y="1574271"/>
            <a:ext cx="527043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1575"/>
              </a:lnSpc>
            </a:pPr>
            <a:r>
              <a:rPr lang="pt-BR">
                <a:latin typeface="Univers Condensed"/>
                <a:ea typeface="Segoe UI"/>
                <a:cs typeface="Segoe UI"/>
              </a:rPr>
              <a:t>"A relação entre homem e</a:t>
            </a:r>
            <a:r>
              <a:rPr lang="en-US">
                <a:latin typeface="Univers Condensed"/>
                <a:ea typeface="Segoe UI"/>
                <a:cs typeface="Segoe UI"/>
              </a:rPr>
              <a:t>​</a:t>
            </a:r>
            <a:endParaRPr lang="pt-BR">
              <a:latin typeface="Univers Condensed"/>
              <a:ea typeface="Segoe UI"/>
              <a:cs typeface="Segoe UI"/>
            </a:endParaRPr>
          </a:p>
          <a:p>
            <a:pPr algn="ctr" rtl="0">
              <a:lnSpc>
                <a:spcPts val="1575"/>
              </a:lnSpc>
            </a:pPr>
            <a:r>
              <a:rPr lang="pt-BR">
                <a:latin typeface="Univers Condensed"/>
                <a:ea typeface="Segoe UI"/>
                <a:cs typeface="Segoe UI"/>
              </a:rPr>
              <a:t>mulher consiste no fato de que, por natureza, um é superior, a outra,</a:t>
            </a:r>
            <a:r>
              <a:rPr lang="en-US">
                <a:latin typeface="Univers Condensed"/>
                <a:ea typeface="Segoe UI"/>
                <a:cs typeface="Segoe UI"/>
              </a:rPr>
              <a:t>​</a:t>
            </a:r>
          </a:p>
          <a:p>
            <a:pPr algn="ctr">
              <a:lnSpc>
                <a:spcPts val="1575"/>
              </a:lnSpc>
            </a:pPr>
            <a:r>
              <a:rPr lang="pt-BR">
                <a:latin typeface="Univers Condensed"/>
                <a:ea typeface="Segoe UI"/>
                <a:cs typeface="Segoe UI"/>
              </a:rPr>
              <a:t>inferior, um governante, outra governada".</a:t>
            </a:r>
            <a:r>
              <a:rPr lang="en-US">
                <a:latin typeface="Univers Condensed"/>
                <a:ea typeface="Segoe UI"/>
                <a:cs typeface="Segoe UI"/>
              </a:rPr>
              <a:t>​</a:t>
            </a:r>
          </a:p>
          <a:p>
            <a:pPr algn="ctr">
              <a:lnSpc>
                <a:spcPts val="1575"/>
              </a:lnSpc>
            </a:pPr>
            <a:br>
              <a:rPr lang="en-US">
                <a:latin typeface="Univers Condensed"/>
                <a:ea typeface="Segoe UI"/>
                <a:cs typeface="Segoe UI"/>
              </a:rPr>
            </a:br>
            <a:r>
              <a:rPr lang="pt-BR">
                <a:latin typeface="Univers Condensed"/>
                <a:ea typeface="Segoe UI"/>
                <a:cs typeface="Segoe UI"/>
              </a:rPr>
              <a:t>Aristóteles, Política, Livro I</a:t>
            </a:r>
            <a:r>
              <a:rPr lang="en-US">
                <a:latin typeface="Univers Condensed"/>
                <a:ea typeface="Segoe UI"/>
                <a:cs typeface="Segoe UI"/>
              </a:rPr>
              <a:t>​</a:t>
            </a:r>
            <a:endParaRPr lang="en-US">
              <a:latin typeface="Univers Condensed"/>
            </a:endParaRPr>
          </a:p>
          <a:p>
            <a:pPr algn="ctr"/>
            <a:endParaRPr lang="pt-BR">
              <a:latin typeface="Univers Condensed"/>
            </a:endParaRPr>
          </a:p>
        </p:txBody>
      </p:sp>
      <p:sp>
        <p:nvSpPr>
          <p:cNvPr id="13" name="Retângulo: Cantos Arredondados 12">
            <a:extLst>
              <a:ext uri="{FF2B5EF4-FFF2-40B4-BE49-F238E27FC236}">
                <a16:creationId xmlns:a16="http://schemas.microsoft.com/office/drawing/2014/main" id="{9A80B7E8-EADE-22F3-9EEB-ACCE588EBD4A}"/>
              </a:ext>
            </a:extLst>
          </p:cNvPr>
          <p:cNvSpPr/>
          <p:nvPr/>
        </p:nvSpPr>
        <p:spPr>
          <a:xfrm>
            <a:off x="6442927" y="1162453"/>
            <a:ext cx="5175775" cy="2220826"/>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Univers Condensed"/>
            </a:endParaRPr>
          </a:p>
        </p:txBody>
      </p:sp>
      <p:sp>
        <p:nvSpPr>
          <p:cNvPr id="11" name="CaixaDeTexto 10">
            <a:extLst>
              <a:ext uri="{FF2B5EF4-FFF2-40B4-BE49-F238E27FC236}">
                <a16:creationId xmlns:a16="http://schemas.microsoft.com/office/drawing/2014/main" id="{FF89E8A3-482A-7E65-EE1C-FBA8A0E9495C}"/>
              </a:ext>
            </a:extLst>
          </p:cNvPr>
          <p:cNvSpPr txBox="1"/>
          <p:nvPr/>
        </p:nvSpPr>
        <p:spPr>
          <a:xfrm>
            <a:off x="6616391" y="1226634"/>
            <a:ext cx="50087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a:solidFill>
                  <a:srgbClr val="000000"/>
                </a:solidFill>
                <a:latin typeface="Univers Condensed"/>
              </a:rPr>
              <a:t>"Toda</a:t>
            </a:r>
            <a:r>
              <a:rPr lang="pt-BR" sz="1600" i="0" u="none" strike="noStrike" baseline="0">
                <a:solidFill>
                  <a:srgbClr val="000000"/>
                </a:solidFill>
                <a:latin typeface="Univers Condensed"/>
              </a:rPr>
              <a:t> a educação da mulher deve ser relacionada ao homem. Agradá‑los, ser‑lhes útil, fazer‑se amada e honrada por eles, educá‑los quando jovens, cuidá‑los quando adultos, aconselhá‑los, consolá‑los, tornar‑lhes a vida útil e agradável – são esses os deveres das mulheres em todos os tempos e o que lhes deve ser ensinado desde a infância</a:t>
            </a:r>
            <a:r>
              <a:rPr lang="pt-BR" sz="1600">
                <a:solidFill>
                  <a:srgbClr val="000000"/>
                </a:solidFill>
                <a:latin typeface="Univers Condensed"/>
              </a:rPr>
              <a:t>."</a:t>
            </a:r>
            <a:br>
              <a:rPr sz="1600" i="0">
                <a:latin typeface="Univers Condensed"/>
                <a:ea typeface="Segoe UI"/>
                <a:cs typeface="Segoe UI"/>
              </a:rPr>
            </a:br>
            <a:r>
              <a:rPr lang="pt-BR" sz="1600" u="none" strike="noStrike" baseline="0">
                <a:solidFill>
                  <a:srgbClr val="000000"/>
                </a:solidFill>
                <a:latin typeface="Univers Condensed"/>
              </a:rPr>
              <a:t>Emílio, ou Da Educação</a:t>
            </a:r>
            <a:r>
              <a:rPr lang="pt-BR" sz="1600" i="0" u="none" strike="noStrike" baseline="0">
                <a:solidFill>
                  <a:srgbClr val="000000"/>
                </a:solidFill>
                <a:latin typeface="Univers Condensed"/>
              </a:rPr>
              <a:t> (1817), Jean‑Jacques Rousseau</a:t>
            </a:r>
            <a:r>
              <a:rPr lang="pt-BR" sz="1600" i="0" u="none" strike="noStrike" baseline="0">
                <a:solidFill>
                  <a:srgbClr val="FFFFFF"/>
                </a:solidFill>
                <a:latin typeface="Univers Condensed"/>
              </a:rPr>
              <a:t> </a:t>
            </a:r>
            <a:endParaRPr lang="pt-BR" sz="1600">
              <a:latin typeface="Univers Condensed"/>
              <a:cs typeface="Segoe UI"/>
            </a:endParaRPr>
          </a:p>
          <a:p>
            <a:pPr algn="ctr"/>
            <a:endParaRPr lang="pt-BR" sz="1600">
              <a:latin typeface="Univers Condensed"/>
            </a:endParaRPr>
          </a:p>
        </p:txBody>
      </p:sp>
      <p:sp>
        <p:nvSpPr>
          <p:cNvPr id="15" name="Retângulo: Cantos Arredondados 14">
            <a:extLst>
              <a:ext uri="{FF2B5EF4-FFF2-40B4-BE49-F238E27FC236}">
                <a16:creationId xmlns:a16="http://schemas.microsoft.com/office/drawing/2014/main" id="{ADF88B4E-16BE-D0F5-6E04-6DF4359FB7D2}"/>
              </a:ext>
            </a:extLst>
          </p:cNvPr>
          <p:cNvSpPr/>
          <p:nvPr/>
        </p:nvSpPr>
        <p:spPr>
          <a:xfrm>
            <a:off x="3758405" y="3621296"/>
            <a:ext cx="6081756" cy="2228039"/>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Univers Condensed"/>
            </a:endParaRPr>
          </a:p>
        </p:txBody>
      </p:sp>
      <p:sp>
        <p:nvSpPr>
          <p:cNvPr id="14" name="CaixaDeTexto 13">
            <a:extLst>
              <a:ext uri="{FF2B5EF4-FFF2-40B4-BE49-F238E27FC236}">
                <a16:creationId xmlns:a16="http://schemas.microsoft.com/office/drawing/2014/main" id="{E552B5B9-B490-11CD-B5DE-6AC60147F2A5}"/>
              </a:ext>
            </a:extLst>
          </p:cNvPr>
          <p:cNvSpPr txBox="1"/>
          <p:nvPr/>
        </p:nvSpPr>
        <p:spPr>
          <a:xfrm>
            <a:off x="3754243" y="3298904"/>
            <a:ext cx="5869232" cy="3008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pt-BR" sz="1400" b="0" i="0">
                <a:solidFill>
                  <a:srgbClr val="000000"/>
                </a:solidFill>
                <a:latin typeface="Calisto MT"/>
                <a:ea typeface="Segoe UI"/>
                <a:cs typeface="Segoe UI"/>
              </a:rPr>
              <a:t>​</a:t>
            </a:r>
          </a:p>
          <a:p>
            <a:pPr algn="ctr" rtl="0">
              <a:lnSpc>
                <a:spcPts val="1575"/>
              </a:lnSpc>
            </a:pPr>
            <a:r>
              <a:rPr lang="pt-BR" b="0" i="0">
                <a:solidFill>
                  <a:srgbClr val="000000"/>
                </a:solidFill>
                <a:latin typeface="Calisto MT"/>
                <a:ea typeface="Segoe UI"/>
                <a:cs typeface="Segoe UI"/>
              </a:rPr>
              <a:t>​</a:t>
            </a:r>
          </a:p>
          <a:p>
            <a:pPr algn="ctr">
              <a:lnSpc>
                <a:spcPts val="1575"/>
              </a:lnSpc>
            </a:pPr>
            <a:r>
              <a:rPr lang="pt-BR" i="0" u="none" strike="noStrike" baseline="0" dirty="0">
                <a:solidFill>
                  <a:srgbClr val="000000"/>
                </a:solidFill>
                <a:latin typeface="Univers Condensed"/>
                <a:ea typeface="Segoe UI"/>
                <a:cs typeface="Segoe UI"/>
              </a:rPr>
              <a:t>[...] "em tudo que é expressão sincera de vida. trazemos quase todos a marca da influência negra. Da escrava ou </a:t>
            </a:r>
            <a:r>
              <a:rPr lang="pt-BR" i="0" u="none" strike="noStrike" baseline="0" dirty="0" err="1">
                <a:solidFill>
                  <a:srgbClr val="000000"/>
                </a:solidFill>
                <a:latin typeface="Univers Condensed"/>
                <a:ea typeface="Segoe UI"/>
                <a:cs typeface="Segoe UI"/>
              </a:rPr>
              <a:t>sinhama</a:t>
            </a:r>
            <a:r>
              <a:rPr lang="pt-BR" i="0" u="none" strike="noStrike" baseline="0" dirty="0">
                <a:solidFill>
                  <a:srgbClr val="000000"/>
                </a:solidFill>
                <a:latin typeface="Univers Condensed"/>
                <a:ea typeface="Segoe UI"/>
                <a:cs typeface="Segoe UI"/>
              </a:rPr>
              <a:t> que nos embalou. Que nos deu de mamar. Que nos deu de comer, ela própria amolengando na mão o bolão de comida. Da negra velha que nos contou as primeiras histórias de bicho e de mal-assombrado. Da mulata que nos tirou o primeiro bicho-de-pé de </a:t>
            </a:r>
            <a:r>
              <a:rPr lang="pt-BR" dirty="0">
                <a:solidFill>
                  <a:srgbClr val="000000"/>
                </a:solidFill>
                <a:latin typeface="Univers Condensed"/>
                <a:ea typeface="Segoe UI"/>
                <a:cs typeface="Segoe UI"/>
              </a:rPr>
              <a:t>uma</a:t>
            </a:r>
            <a:r>
              <a:rPr lang="pt-BR" i="0" u="none" strike="noStrike" baseline="0" dirty="0">
                <a:solidFill>
                  <a:srgbClr val="000000"/>
                </a:solidFill>
                <a:latin typeface="Univers Condensed"/>
                <a:ea typeface="Segoe UI"/>
                <a:cs typeface="Segoe UI"/>
              </a:rPr>
              <a:t> coceira tão boa. Da que nos iniciou no amor físico e nos transmitiu, ao ranger da cama-de-vento, a primeira sensação completa de homem</a:t>
            </a:r>
            <a:r>
              <a:rPr lang="pt-BR" dirty="0">
                <a:solidFill>
                  <a:srgbClr val="000000"/>
                </a:solidFill>
                <a:latin typeface="Univers Condensed"/>
                <a:ea typeface="Segoe UI"/>
                <a:cs typeface="Segoe UI"/>
              </a:rPr>
              <a:t>".</a:t>
            </a:r>
          </a:p>
          <a:p>
            <a:pPr algn="ctr">
              <a:lnSpc>
                <a:spcPts val="1575"/>
              </a:lnSpc>
            </a:pPr>
            <a:r>
              <a:rPr lang="pt-BR" i="0" u="none" strike="noStrike" baseline="0">
                <a:solidFill>
                  <a:srgbClr val="000000"/>
                </a:solidFill>
                <a:latin typeface="Univers Condensed"/>
                <a:ea typeface="Segoe UI"/>
                <a:cs typeface="Segoe UI"/>
              </a:rPr>
              <a:t>FREYRE, 2000, p. 191)</a:t>
            </a:r>
            <a:endParaRPr lang="pt-BR"/>
          </a:p>
          <a:p>
            <a:pPr algn="ctr" rtl="0">
              <a:lnSpc>
                <a:spcPts val="1275"/>
              </a:lnSpc>
            </a:pPr>
            <a:r>
              <a:rPr lang="pt-BR" b="0" i="0">
                <a:solidFill>
                  <a:srgbClr val="000000"/>
                </a:solidFill>
                <a:latin typeface="Segoe UI"/>
                <a:ea typeface="Segoe UI"/>
                <a:cs typeface="Segoe UI"/>
              </a:rPr>
              <a:t>​</a:t>
            </a:r>
          </a:p>
          <a:p>
            <a:pPr algn="ctr"/>
            <a:endParaRPr lang="pt-BR"/>
          </a:p>
        </p:txBody>
      </p:sp>
    </p:spTree>
    <p:extLst>
      <p:ext uri="{BB962C8B-B14F-4D97-AF65-F5344CB8AC3E}">
        <p14:creationId xmlns:p14="http://schemas.microsoft.com/office/powerpoint/2010/main" val="168790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E37DCE8-2640-F1F4-CF76-FD114741D858}"/>
              </a:ext>
            </a:extLst>
          </p:cNvPr>
          <p:cNvSpPr txBox="1"/>
          <p:nvPr/>
        </p:nvSpPr>
        <p:spPr>
          <a:xfrm>
            <a:off x="792480" y="182880"/>
            <a:ext cx="1093216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3300" b="1">
                <a:latin typeface="Univers Condensed"/>
                <a:ea typeface="+mn-lt"/>
                <a:cs typeface="+mn-lt"/>
              </a:rPr>
              <a:t>Pesquisa global sobre gênero (Ipsos &amp; </a:t>
            </a:r>
            <a:r>
              <a:rPr lang="pt-BR" sz="3300" b="1" err="1">
                <a:latin typeface="Univers Condensed"/>
                <a:ea typeface="+mn-lt"/>
                <a:cs typeface="+mn-lt"/>
              </a:rPr>
              <a:t>King’s</a:t>
            </a:r>
            <a:r>
              <a:rPr lang="pt-BR" sz="3300" b="1">
                <a:latin typeface="Univers Condensed"/>
                <a:ea typeface="+mn-lt"/>
                <a:cs typeface="+mn-lt"/>
              </a:rPr>
              <a:t> </a:t>
            </a:r>
            <a:r>
              <a:rPr lang="pt-BR" sz="3300" b="1" err="1">
                <a:latin typeface="Univers Condensed"/>
                <a:ea typeface="+mn-lt"/>
                <a:cs typeface="+mn-lt"/>
              </a:rPr>
              <a:t>College</a:t>
            </a:r>
            <a:r>
              <a:rPr lang="pt-BR" sz="3300" b="1">
                <a:latin typeface="Univers Condensed"/>
                <a:ea typeface="+mn-lt"/>
                <a:cs typeface="+mn-lt"/>
              </a:rPr>
              <a:t> London)</a:t>
            </a:r>
            <a:endParaRPr lang="pt-BR" sz="3300" b="1">
              <a:latin typeface="Univers Condensed"/>
            </a:endParaRPr>
          </a:p>
        </p:txBody>
      </p:sp>
      <p:sp>
        <p:nvSpPr>
          <p:cNvPr id="7" name="CaixaDeTexto 6">
            <a:extLst>
              <a:ext uri="{FF2B5EF4-FFF2-40B4-BE49-F238E27FC236}">
                <a16:creationId xmlns:a16="http://schemas.microsoft.com/office/drawing/2014/main" id="{23C12FDE-7B17-A466-8C60-CE3C5219AF4E}"/>
              </a:ext>
            </a:extLst>
          </p:cNvPr>
          <p:cNvSpPr txBox="1"/>
          <p:nvPr/>
        </p:nvSpPr>
        <p:spPr>
          <a:xfrm>
            <a:off x="701040" y="1341120"/>
            <a:ext cx="9753600" cy="1257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1780"/>
              </a:lnSpc>
              <a:buFont typeface="Wingdings"/>
              <a:buChar char="Ø"/>
            </a:pPr>
            <a:r>
              <a:rPr lang="pt-BR" sz="2000">
                <a:latin typeface="Aptos Display"/>
              </a:rPr>
              <a:t>A pesquisa global da Ipsos foi realizada em parceria com o </a:t>
            </a:r>
            <a:r>
              <a:rPr lang="pt-BR" sz="2000" b="1">
                <a:latin typeface="Aptos Display"/>
              </a:rPr>
              <a:t>Instituto Global para a Liderança das Mulheres</a:t>
            </a:r>
            <a:r>
              <a:rPr lang="pt-BR" sz="2000">
                <a:latin typeface="Aptos Display"/>
              </a:rPr>
              <a:t> do </a:t>
            </a:r>
            <a:r>
              <a:rPr lang="pt-BR" sz="2000" err="1">
                <a:latin typeface="Aptos Display"/>
              </a:rPr>
              <a:t>King’s</a:t>
            </a:r>
            <a:r>
              <a:rPr lang="pt-BR" sz="2000">
                <a:latin typeface="Aptos Display"/>
              </a:rPr>
              <a:t> </a:t>
            </a:r>
            <a:r>
              <a:rPr lang="pt-BR" sz="2000" err="1">
                <a:latin typeface="Aptos Display"/>
              </a:rPr>
              <a:t>College</a:t>
            </a:r>
            <a:r>
              <a:rPr lang="pt-BR" sz="2000">
                <a:latin typeface="Aptos Display"/>
              </a:rPr>
              <a:t> London;</a:t>
            </a:r>
            <a:endParaRPr lang="en-US" sz="2000">
              <a:latin typeface="Aptos Display"/>
            </a:endParaRPr>
          </a:p>
          <a:p>
            <a:pPr marL="342900" indent="-342900">
              <a:lnSpc>
                <a:spcPts val="1780"/>
              </a:lnSpc>
              <a:buFont typeface="Wingdings"/>
              <a:buChar char="Ø"/>
            </a:pPr>
            <a:endParaRPr lang="pt-BR" sz="2000">
              <a:latin typeface="Aptos Display"/>
            </a:endParaRPr>
          </a:p>
          <a:p>
            <a:pPr marL="342900" indent="-342900">
              <a:lnSpc>
                <a:spcPts val="1780"/>
              </a:lnSpc>
              <a:buFont typeface="Wingdings"/>
              <a:buChar char="Ø"/>
            </a:pPr>
            <a:r>
              <a:rPr lang="pt-BR" sz="2000">
                <a:latin typeface="Aptos Display"/>
              </a:rPr>
              <a:t>Foi conduzida entre dezembro de 2025 e janeiro de 2026 e entrevistou cerca de </a:t>
            </a:r>
            <a:r>
              <a:rPr lang="pt-BR" sz="2000" b="1">
                <a:latin typeface="Aptos Display"/>
              </a:rPr>
              <a:t>23 mil pessoas em 29 países</a:t>
            </a:r>
            <a:r>
              <a:rPr lang="pt-BR" sz="2000">
                <a:latin typeface="Aptos Display"/>
              </a:rPr>
              <a:t>, abordando temáticas relacionadas aos papéis de gênero;</a:t>
            </a:r>
            <a:endParaRPr lang="pt-BR"/>
          </a:p>
        </p:txBody>
      </p:sp>
      <p:grpSp>
        <p:nvGrpSpPr>
          <p:cNvPr id="14" name="Agrupar 13">
            <a:extLst>
              <a:ext uri="{FF2B5EF4-FFF2-40B4-BE49-F238E27FC236}">
                <a16:creationId xmlns:a16="http://schemas.microsoft.com/office/drawing/2014/main" id="{93F67BBD-0A73-A31A-35DD-45F9E37F1F95}"/>
              </a:ext>
            </a:extLst>
          </p:cNvPr>
          <p:cNvGrpSpPr/>
          <p:nvPr/>
        </p:nvGrpSpPr>
        <p:grpSpPr>
          <a:xfrm>
            <a:off x="619760" y="2839720"/>
            <a:ext cx="3271520" cy="2497524"/>
            <a:chOff x="934720" y="2748280"/>
            <a:chExt cx="3271520" cy="2497524"/>
          </a:xfrm>
        </p:grpSpPr>
        <p:sp>
          <p:nvSpPr>
            <p:cNvPr id="5" name="Retângulo: Cantos Diagonais Arredondados 4">
              <a:extLst>
                <a:ext uri="{FF2B5EF4-FFF2-40B4-BE49-F238E27FC236}">
                  <a16:creationId xmlns:a16="http://schemas.microsoft.com/office/drawing/2014/main" id="{8038092B-0C78-78EA-EC2E-5D2229048C12}"/>
                </a:ext>
              </a:extLst>
            </p:cNvPr>
            <p:cNvSpPr/>
            <p:nvPr/>
          </p:nvSpPr>
          <p:spPr>
            <a:xfrm>
              <a:off x="934720" y="3342640"/>
              <a:ext cx="3271520" cy="1838960"/>
            </a:xfrm>
            <a:prstGeom prst="round2Diag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5B9D49C6-FD32-D306-DB24-AE9FFB7D939E}"/>
                </a:ext>
              </a:extLst>
            </p:cNvPr>
            <p:cNvSpPr txBox="1"/>
            <p:nvPr/>
          </p:nvSpPr>
          <p:spPr>
            <a:xfrm>
              <a:off x="1133218" y="3524307"/>
              <a:ext cx="2726672" cy="1721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gn="ctr">
                <a:lnSpc>
                  <a:spcPts val="1780"/>
                </a:lnSpc>
              </a:pPr>
              <a:r>
                <a:rPr lang="pt-BR" sz="2800" b="1">
                  <a:latin typeface="Aptos Display"/>
                </a:rPr>
                <a:t>21% </a:t>
              </a:r>
              <a:endParaRPr lang="pt-BR" sz="2800" b="1">
                <a:latin typeface="Calisto MT" panose="02040603050505030304"/>
              </a:endParaRPr>
            </a:p>
            <a:p>
              <a:pPr marL="0" lvl="1" algn="ctr">
                <a:lnSpc>
                  <a:spcPts val="1780"/>
                </a:lnSpc>
              </a:pPr>
              <a:endParaRPr lang="pt-BR" sz="2000">
                <a:latin typeface="Aptos Display"/>
              </a:endParaRPr>
            </a:p>
            <a:p>
              <a:pPr marL="0" lvl="1" algn="ctr">
                <a:lnSpc>
                  <a:spcPts val="1780"/>
                </a:lnSpc>
              </a:pPr>
              <a:r>
                <a:rPr lang="pt-BR" sz="2000">
                  <a:latin typeface="Aptos Display"/>
                </a:rPr>
                <a:t>Dos brasileiros acreditam que mulheres devem sempre obedecer ao marido.</a:t>
              </a:r>
              <a:endParaRPr lang="pt-BR" sz="2000">
                <a:latin typeface="Calisto MT" panose="02040603050505030304"/>
              </a:endParaRPr>
            </a:p>
            <a:p>
              <a:pPr marL="0" lvl="1" algn="ctr">
                <a:lnSpc>
                  <a:spcPts val="1780"/>
                </a:lnSpc>
              </a:pPr>
              <a:endParaRPr lang="pt-BR" sz="2000">
                <a:latin typeface="Aptos Display"/>
                <a:ea typeface="+mn-lt"/>
                <a:cs typeface="+mn-lt"/>
              </a:endParaRPr>
            </a:p>
          </p:txBody>
        </p:sp>
        <p:pic>
          <p:nvPicPr>
            <p:cNvPr id="4" name="Gráfico 3" descr="Gráfico de barras com preenchimento sólido">
              <a:extLst>
                <a:ext uri="{FF2B5EF4-FFF2-40B4-BE49-F238E27FC236}">
                  <a16:creationId xmlns:a16="http://schemas.microsoft.com/office/drawing/2014/main" id="{19DA4600-E82F-2BF8-45BA-504CA21B4EC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65680" y="2748280"/>
              <a:ext cx="609600" cy="609600"/>
            </a:xfrm>
            <a:prstGeom prst="rect">
              <a:avLst/>
            </a:prstGeom>
          </p:spPr>
        </p:pic>
      </p:grpSp>
      <p:grpSp>
        <p:nvGrpSpPr>
          <p:cNvPr id="15" name="Agrupar 14">
            <a:extLst>
              <a:ext uri="{FF2B5EF4-FFF2-40B4-BE49-F238E27FC236}">
                <a16:creationId xmlns:a16="http://schemas.microsoft.com/office/drawing/2014/main" id="{FE9BD31A-753B-EF81-60B9-2A8DFF9BFE36}"/>
              </a:ext>
            </a:extLst>
          </p:cNvPr>
          <p:cNvGrpSpPr/>
          <p:nvPr/>
        </p:nvGrpSpPr>
        <p:grpSpPr>
          <a:xfrm>
            <a:off x="4307839" y="2829559"/>
            <a:ext cx="3738880" cy="2772559"/>
            <a:chOff x="4673599" y="2738119"/>
            <a:chExt cx="3738880" cy="2772559"/>
          </a:xfrm>
        </p:grpSpPr>
        <p:sp>
          <p:nvSpPr>
            <p:cNvPr id="8" name="Retângulo: Cantos Diagonais Arredondados 7">
              <a:extLst>
                <a:ext uri="{FF2B5EF4-FFF2-40B4-BE49-F238E27FC236}">
                  <a16:creationId xmlns:a16="http://schemas.microsoft.com/office/drawing/2014/main" id="{45941517-82CA-FEF5-B6E2-06DEC1CF61ED}"/>
                </a:ext>
              </a:extLst>
            </p:cNvPr>
            <p:cNvSpPr/>
            <p:nvPr/>
          </p:nvSpPr>
          <p:spPr>
            <a:xfrm>
              <a:off x="4907279" y="3342640"/>
              <a:ext cx="3271520" cy="1838960"/>
            </a:xfrm>
            <a:prstGeom prst="round2Diag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B734CAD1-EBDE-3400-8DD1-AB120CB24E92}"/>
                </a:ext>
              </a:extLst>
            </p:cNvPr>
            <p:cNvSpPr txBox="1"/>
            <p:nvPr/>
          </p:nvSpPr>
          <p:spPr>
            <a:xfrm>
              <a:off x="4673599" y="3525519"/>
              <a:ext cx="3738880"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gn="ctr">
                <a:lnSpc>
                  <a:spcPts val="1780"/>
                </a:lnSpc>
              </a:pPr>
              <a:r>
                <a:rPr lang="pt-BR" sz="2800" b="1">
                  <a:latin typeface="Aptos Display"/>
                </a:rPr>
                <a:t>43% </a:t>
              </a:r>
              <a:endParaRPr lang="pt-BR">
                <a:latin typeface="Calisto MT" panose="02040603050505030304"/>
              </a:endParaRPr>
            </a:p>
            <a:p>
              <a:pPr marL="0" lvl="1" algn="ctr">
                <a:lnSpc>
                  <a:spcPts val="1780"/>
                </a:lnSpc>
              </a:pPr>
              <a:endParaRPr lang="pt-BR" sz="2000">
                <a:latin typeface="Aptos Display"/>
              </a:endParaRPr>
            </a:p>
            <a:p>
              <a:pPr marL="0" lvl="1" algn="ctr">
                <a:lnSpc>
                  <a:spcPts val="1780"/>
                </a:lnSpc>
              </a:pPr>
              <a:r>
                <a:rPr lang="pt-BR" sz="2000">
                  <a:latin typeface="Aptos Display"/>
                </a:rPr>
                <a:t>Dos brasileiros concordam que mulheres são </a:t>
              </a:r>
              <a:r>
                <a:rPr lang="pt-BR" sz="2000">
                  <a:latin typeface="Aptos Display"/>
                  <a:ea typeface="+mn-lt"/>
                  <a:cs typeface="+mn-lt"/>
                </a:rPr>
                <a:t>naturalmente </a:t>
              </a:r>
              <a:r>
                <a:rPr lang="pt-BR" sz="2000">
                  <a:latin typeface="Aptos Display"/>
                </a:rPr>
                <a:t>melhores no cuidado com crianças.</a:t>
              </a:r>
              <a:r>
                <a:rPr lang="en-US" sz="2000">
                  <a:latin typeface="Aptos Display"/>
                </a:rPr>
                <a:t> </a:t>
              </a:r>
              <a:endParaRPr lang="pt-BR"/>
            </a:p>
            <a:p>
              <a:pPr marL="0" lvl="1" algn="ctr">
                <a:lnSpc>
                  <a:spcPts val="1780"/>
                </a:lnSpc>
              </a:pPr>
              <a:endParaRPr lang="pt-BR" sz="2000">
                <a:latin typeface="Aptos Display"/>
              </a:endParaRPr>
            </a:p>
            <a:p>
              <a:pPr algn="l"/>
              <a:endParaRPr lang="pt-BR"/>
            </a:p>
          </p:txBody>
        </p:sp>
        <p:pic>
          <p:nvPicPr>
            <p:cNvPr id="10" name="Gráfico 9" descr="Gráfico de barras com preenchimento sólido">
              <a:extLst>
                <a:ext uri="{FF2B5EF4-FFF2-40B4-BE49-F238E27FC236}">
                  <a16:creationId xmlns:a16="http://schemas.microsoft.com/office/drawing/2014/main" id="{AA5355D7-9BC5-ED55-051D-D9DDD15FABC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238240" y="2738119"/>
              <a:ext cx="609600" cy="609600"/>
            </a:xfrm>
            <a:prstGeom prst="rect">
              <a:avLst/>
            </a:prstGeom>
          </p:spPr>
        </p:pic>
      </p:grpSp>
      <p:sp>
        <p:nvSpPr>
          <p:cNvPr id="11" name="Retângulo: Cantos Diagonais Arredondados 10">
            <a:extLst>
              <a:ext uri="{FF2B5EF4-FFF2-40B4-BE49-F238E27FC236}">
                <a16:creationId xmlns:a16="http://schemas.microsoft.com/office/drawing/2014/main" id="{3C466161-56B1-A305-D519-C531A2825D2E}"/>
              </a:ext>
            </a:extLst>
          </p:cNvPr>
          <p:cNvSpPr/>
          <p:nvPr/>
        </p:nvSpPr>
        <p:spPr>
          <a:xfrm>
            <a:off x="8361679" y="3464560"/>
            <a:ext cx="3291840" cy="1838960"/>
          </a:xfrm>
          <a:prstGeom prst="round2Diag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90791523-3510-831D-5E8C-100FE153879D}"/>
              </a:ext>
            </a:extLst>
          </p:cNvPr>
          <p:cNvSpPr txBox="1"/>
          <p:nvPr/>
        </p:nvSpPr>
        <p:spPr>
          <a:xfrm>
            <a:off x="8361679" y="3616959"/>
            <a:ext cx="346456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gn="ctr">
              <a:lnSpc>
                <a:spcPts val="1780"/>
              </a:lnSpc>
            </a:pPr>
            <a:r>
              <a:rPr lang="pt-BR" sz="2800" b="1">
                <a:latin typeface="Aptos Display"/>
              </a:rPr>
              <a:t>23%</a:t>
            </a:r>
            <a:endParaRPr lang="pt-BR" b="1">
              <a:latin typeface="Calisto MT" panose="02040603050505030304"/>
            </a:endParaRPr>
          </a:p>
          <a:p>
            <a:pPr marL="0" lvl="1" algn="ctr">
              <a:lnSpc>
                <a:spcPts val="1780"/>
              </a:lnSpc>
            </a:pPr>
            <a:endParaRPr lang="pt-BR" sz="2000">
              <a:latin typeface="Aptos Display"/>
            </a:endParaRPr>
          </a:p>
          <a:p>
            <a:pPr marL="0" lvl="1" algn="ctr">
              <a:lnSpc>
                <a:spcPts val="1780"/>
              </a:lnSpc>
            </a:pPr>
            <a:r>
              <a:rPr lang="pt-BR" sz="2000">
                <a:latin typeface="Aptos Display"/>
              </a:rPr>
              <a:t> Dos brasileiros afirmam que uma mulher ganhar mais que o marido causa problemas no casamento.</a:t>
            </a:r>
            <a:r>
              <a:rPr lang="en-US" sz="2000">
                <a:latin typeface="Aptos Display"/>
              </a:rPr>
              <a:t> </a:t>
            </a:r>
            <a:endParaRPr lang="pt-BR"/>
          </a:p>
          <a:p>
            <a:pPr algn="l"/>
            <a:endParaRPr lang="pt-BR"/>
          </a:p>
        </p:txBody>
      </p:sp>
      <p:pic>
        <p:nvPicPr>
          <p:cNvPr id="13" name="Gráfico 12" descr="Gráfico de barras com preenchimento sólido">
            <a:extLst>
              <a:ext uri="{FF2B5EF4-FFF2-40B4-BE49-F238E27FC236}">
                <a16:creationId xmlns:a16="http://schemas.microsoft.com/office/drawing/2014/main" id="{C25CCFD7-8F43-8F51-0713-7ECB3C0EA4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02800" y="2860039"/>
            <a:ext cx="609600" cy="609600"/>
          </a:xfrm>
          <a:prstGeom prst="rect">
            <a:avLst/>
          </a:prstGeom>
        </p:spPr>
      </p:pic>
      <p:sp>
        <p:nvSpPr>
          <p:cNvPr id="17" name="CaixaDeTexto 16">
            <a:extLst>
              <a:ext uri="{FF2B5EF4-FFF2-40B4-BE49-F238E27FC236}">
                <a16:creationId xmlns:a16="http://schemas.microsoft.com/office/drawing/2014/main" id="{3423B6A6-43A5-A296-C851-20AA025056C7}"/>
              </a:ext>
            </a:extLst>
          </p:cNvPr>
          <p:cNvSpPr txBox="1"/>
          <p:nvPr/>
        </p:nvSpPr>
        <p:spPr>
          <a:xfrm>
            <a:off x="386080" y="5303520"/>
            <a:ext cx="3515360" cy="1071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lnSpc>
                <a:spcPts val="1780"/>
              </a:lnSpc>
            </a:pPr>
            <a:r>
              <a:rPr lang="pt-BR" sz="2000">
                <a:latin typeface="Aptos Display"/>
              </a:rPr>
              <a:t> percentual acima da média global</a:t>
            </a:r>
            <a:endParaRPr lang="en-US" sz="2000">
              <a:latin typeface="Aptos Display"/>
            </a:endParaRPr>
          </a:p>
          <a:p>
            <a:pPr marL="228600" lvl="1" indent="-228600">
              <a:lnSpc>
                <a:spcPts val="1780"/>
              </a:lnSpc>
              <a:buFont typeface="Courier New,monospace"/>
              <a:buChar char="•"/>
            </a:pPr>
            <a:endParaRPr lang="pt-BR" sz="2000">
              <a:latin typeface="Aptos Display"/>
            </a:endParaRPr>
          </a:p>
          <a:p>
            <a:pPr algn="l"/>
            <a:endParaRPr lang="pt-BR"/>
          </a:p>
        </p:txBody>
      </p:sp>
      <p:sp>
        <p:nvSpPr>
          <p:cNvPr id="18" name="Seta: Curva para a Direita 17">
            <a:extLst>
              <a:ext uri="{FF2B5EF4-FFF2-40B4-BE49-F238E27FC236}">
                <a16:creationId xmlns:a16="http://schemas.microsoft.com/office/drawing/2014/main" id="{7E99CA87-2592-CF00-560B-811FDDA56592}"/>
              </a:ext>
            </a:extLst>
          </p:cNvPr>
          <p:cNvSpPr/>
          <p:nvPr/>
        </p:nvSpPr>
        <p:spPr>
          <a:xfrm>
            <a:off x="701040" y="5120640"/>
            <a:ext cx="243840" cy="3657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12215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2FDF153-50B4-9AEB-689B-ECD5BD8C90F5}"/>
              </a:ext>
            </a:extLst>
          </p:cNvPr>
          <p:cNvSpPr>
            <a:spLocks noGrp="1"/>
          </p:cNvSpPr>
          <p:nvPr>
            <p:ph type="dt" sz="half" idx="10"/>
          </p:nvPr>
        </p:nvSpPr>
        <p:spPr/>
        <p:txBody>
          <a:bodyPr/>
          <a:lstStyle/>
          <a:p>
            <a:fld id="{58B24173-B08E-4D05-8392-877AD472D89D}" type="datetime1">
              <a:rPr lang="en-US"/>
              <a:t>5/20/2026</a:t>
            </a:fld>
            <a:endParaRPr lang="en-US"/>
          </a:p>
        </p:txBody>
      </p:sp>
      <p:sp>
        <p:nvSpPr>
          <p:cNvPr id="3" name="Espaço Reservado para Rodapé 2">
            <a:extLst>
              <a:ext uri="{FF2B5EF4-FFF2-40B4-BE49-F238E27FC236}">
                <a16:creationId xmlns:a16="http://schemas.microsoft.com/office/drawing/2014/main" id="{4582EEA4-D3E8-6B0E-29BA-77D4484F9FE3}"/>
              </a:ext>
            </a:extLst>
          </p:cNvPr>
          <p:cNvSpPr>
            <a:spLocks noGrp="1"/>
          </p:cNvSpPr>
          <p:nvPr>
            <p:ph type="ftr" sz="quarter" idx="11"/>
          </p:nvPr>
        </p:nvSpPr>
        <p:spPr/>
        <p:txBody>
          <a:bodyPr/>
          <a:lstStyle/>
          <a:p>
            <a:r>
              <a:rPr lang="en-US"/>
              <a:t>
              </a:t>
            </a:r>
          </a:p>
        </p:txBody>
      </p:sp>
      <p:sp>
        <p:nvSpPr>
          <p:cNvPr id="4" name="Espaço Reservado para Número de Slide 3">
            <a:extLst>
              <a:ext uri="{FF2B5EF4-FFF2-40B4-BE49-F238E27FC236}">
                <a16:creationId xmlns:a16="http://schemas.microsoft.com/office/drawing/2014/main" id="{40CD8D5B-67C0-40DC-3A5A-C5896101DE02}"/>
              </a:ext>
            </a:extLst>
          </p:cNvPr>
          <p:cNvSpPr>
            <a:spLocks noGrp="1"/>
          </p:cNvSpPr>
          <p:nvPr>
            <p:ph type="sldNum" sz="quarter" idx="12"/>
          </p:nvPr>
        </p:nvSpPr>
        <p:spPr/>
        <p:txBody>
          <a:bodyPr/>
          <a:lstStyle/>
          <a:p>
            <a:fld id="{E30AF5A0-43BB-4336-8627-9123B9144D80}" type="slidenum">
              <a:rPr lang="en-US" dirty="0"/>
              <a:t>15</a:t>
            </a:fld>
            <a:endParaRPr lang="en-US"/>
          </a:p>
        </p:txBody>
      </p:sp>
      <p:pic>
        <p:nvPicPr>
          <p:cNvPr id="5" name="Imagem 4" descr="Diagrama&#10;&#10;O conteúdo gerado por IA pode estar incorreto.">
            <a:extLst>
              <a:ext uri="{FF2B5EF4-FFF2-40B4-BE49-F238E27FC236}">
                <a16:creationId xmlns:a16="http://schemas.microsoft.com/office/drawing/2014/main" id="{E67920C3-0F62-DDA2-EC3F-8590F789BD56}"/>
              </a:ext>
            </a:extLst>
          </p:cNvPr>
          <p:cNvPicPr>
            <a:picLocks noChangeAspect="1"/>
          </p:cNvPicPr>
          <p:nvPr/>
        </p:nvPicPr>
        <p:blipFill>
          <a:blip r:embed="rId2"/>
          <a:stretch>
            <a:fillRect/>
          </a:stretch>
        </p:blipFill>
        <p:spPr>
          <a:xfrm>
            <a:off x="1294731" y="916671"/>
            <a:ext cx="4052866" cy="5031871"/>
          </a:xfrm>
          <a:prstGeom prst="rect">
            <a:avLst/>
          </a:prstGeom>
        </p:spPr>
      </p:pic>
      <p:pic>
        <p:nvPicPr>
          <p:cNvPr id="6" name="Imagem 5" descr="Trabalho invisível da mulher : r/enem">
            <a:extLst>
              <a:ext uri="{FF2B5EF4-FFF2-40B4-BE49-F238E27FC236}">
                <a16:creationId xmlns:a16="http://schemas.microsoft.com/office/drawing/2014/main" id="{F7C743CE-4C62-CE97-412A-7816636FAD18}"/>
              </a:ext>
            </a:extLst>
          </p:cNvPr>
          <p:cNvPicPr>
            <a:picLocks noChangeAspect="1"/>
          </p:cNvPicPr>
          <p:nvPr/>
        </p:nvPicPr>
        <p:blipFill>
          <a:blip r:embed="rId3"/>
          <a:stretch>
            <a:fillRect/>
          </a:stretch>
        </p:blipFill>
        <p:spPr>
          <a:xfrm>
            <a:off x="6164648" y="914384"/>
            <a:ext cx="4756244" cy="4832103"/>
          </a:xfrm>
          <a:prstGeom prst="rect">
            <a:avLst/>
          </a:prstGeom>
        </p:spPr>
      </p:pic>
    </p:spTree>
    <p:extLst>
      <p:ext uri="{BB962C8B-B14F-4D97-AF65-F5344CB8AC3E}">
        <p14:creationId xmlns:p14="http://schemas.microsoft.com/office/powerpoint/2010/main" val="388883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3F7520E-A12D-8875-AAE3-121E5229545E}"/>
              </a:ext>
            </a:extLst>
          </p:cNvPr>
          <p:cNvSpPr txBox="1"/>
          <p:nvPr/>
        </p:nvSpPr>
        <p:spPr>
          <a:xfrm>
            <a:off x="875397" y="1098116"/>
            <a:ext cx="9348439"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Aptos Display"/>
            </a:endParaRPr>
          </a:p>
          <a:p>
            <a:pPr marL="342900" indent="-342900">
              <a:buFont typeface="Wingdings"/>
              <a:buChar char="Ø"/>
            </a:pPr>
            <a:r>
              <a:rPr lang="en-US" sz="2000" dirty="0" err="1">
                <a:solidFill>
                  <a:srgbClr val="000000"/>
                </a:solidFill>
                <a:latin typeface="Aptos Display"/>
                <a:ea typeface="Calibri"/>
                <a:cs typeface="Calibri"/>
              </a:rPr>
              <a:t>Misoginia</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como</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aparato</a:t>
            </a:r>
            <a:r>
              <a:rPr lang="en-US" sz="2000" dirty="0">
                <a:solidFill>
                  <a:srgbClr val="000000"/>
                </a:solidFill>
                <a:latin typeface="Aptos Display"/>
                <a:ea typeface="Calibri"/>
                <a:cs typeface="Calibri"/>
              </a:rPr>
              <a:t> de </a:t>
            </a:r>
            <a:r>
              <a:rPr lang="en-US" sz="2000" dirty="0" err="1">
                <a:solidFill>
                  <a:srgbClr val="000000"/>
                </a:solidFill>
                <a:latin typeface="Aptos Display"/>
                <a:ea typeface="Calibri"/>
                <a:cs typeface="Calibri"/>
              </a:rPr>
              <a:t>coerção</a:t>
            </a:r>
            <a:r>
              <a:rPr lang="en-US" sz="2000" dirty="0">
                <a:solidFill>
                  <a:srgbClr val="000000"/>
                </a:solidFill>
                <a:latin typeface="Aptos Display"/>
                <a:ea typeface="Calibri"/>
                <a:cs typeface="Calibri"/>
              </a:rPr>
              <a:t> para </a:t>
            </a:r>
            <a:r>
              <a:rPr lang="en-US" sz="2000" dirty="0" err="1">
                <a:solidFill>
                  <a:srgbClr val="000000"/>
                </a:solidFill>
                <a:latin typeface="Aptos Display"/>
                <a:ea typeface="Calibri"/>
                <a:cs typeface="Calibri"/>
              </a:rPr>
              <a:t>impor</a:t>
            </a:r>
            <a:r>
              <a:rPr lang="en-US" sz="2000" dirty="0">
                <a:solidFill>
                  <a:srgbClr val="000000"/>
                </a:solidFill>
                <a:latin typeface="Aptos Display"/>
                <a:ea typeface="Calibri"/>
                <a:cs typeface="Calibri"/>
              </a:rPr>
              <a:t> a </a:t>
            </a:r>
            <a:r>
              <a:rPr lang="en-US" sz="2000" dirty="0" err="1">
                <a:solidFill>
                  <a:srgbClr val="000000"/>
                </a:solidFill>
                <a:latin typeface="Aptos Display"/>
                <a:ea typeface="Calibri"/>
                <a:cs typeface="Calibri"/>
              </a:rPr>
              <a:t>subordinação</a:t>
            </a:r>
            <a:r>
              <a:rPr lang="en-US" sz="2000" dirty="0">
                <a:solidFill>
                  <a:srgbClr val="000000"/>
                </a:solidFill>
                <a:latin typeface="Aptos Display"/>
                <a:ea typeface="Calibri"/>
                <a:cs typeface="Calibri"/>
              </a:rPr>
              <a:t> das </a:t>
            </a:r>
            <a:r>
              <a:rPr lang="en-US" sz="2000" dirty="0" err="1">
                <a:solidFill>
                  <a:srgbClr val="000000"/>
                </a:solidFill>
                <a:latin typeface="Aptos Display"/>
                <a:ea typeface="Calibri"/>
                <a:cs typeface="Calibri"/>
              </a:rPr>
              <a:t>mulheres</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atuando</a:t>
            </a:r>
            <a:r>
              <a:rPr lang="en-US" sz="2000" dirty="0">
                <a:solidFill>
                  <a:srgbClr val="000000"/>
                </a:solidFill>
                <a:latin typeface="Aptos Display"/>
                <a:ea typeface="Calibri"/>
                <a:cs typeface="Calibri"/>
              </a:rPr>
              <a:t> um </a:t>
            </a:r>
            <a:r>
              <a:rPr lang="en-US" sz="2000" dirty="0" err="1">
                <a:solidFill>
                  <a:srgbClr val="000000"/>
                </a:solidFill>
                <a:latin typeface="Aptos Display"/>
                <a:ea typeface="Calibri"/>
                <a:cs typeface="Calibri"/>
              </a:rPr>
              <a:t>sistema</a:t>
            </a:r>
            <a:r>
              <a:rPr lang="en-US" sz="2000" dirty="0">
                <a:solidFill>
                  <a:srgbClr val="000000"/>
                </a:solidFill>
                <a:latin typeface="Aptos Display"/>
                <a:ea typeface="Calibri"/>
                <a:cs typeface="Calibri"/>
              </a:rPr>
              <a:t> de </a:t>
            </a:r>
            <a:r>
              <a:rPr lang="en-US" sz="2000" dirty="0" err="1">
                <a:solidFill>
                  <a:srgbClr val="000000"/>
                </a:solidFill>
                <a:latin typeface="Aptos Display"/>
                <a:ea typeface="Calibri"/>
                <a:cs typeface="Calibri"/>
              </a:rPr>
              <a:t>vigilância</a:t>
            </a:r>
            <a:r>
              <a:rPr lang="en-US" sz="2000" dirty="0">
                <a:solidFill>
                  <a:srgbClr val="000000"/>
                </a:solidFill>
                <a:latin typeface="Aptos Display"/>
                <a:ea typeface="Calibri"/>
                <a:cs typeface="Calibri"/>
              </a:rPr>
              <a:t> e </a:t>
            </a:r>
            <a:r>
              <a:rPr lang="en-US" sz="2000" dirty="0" err="1">
                <a:solidFill>
                  <a:srgbClr val="000000"/>
                </a:solidFill>
                <a:latin typeface="Aptos Display"/>
                <a:ea typeface="Calibri"/>
                <a:cs typeface="Calibri"/>
              </a:rPr>
              <a:t>punição</a:t>
            </a:r>
            <a:r>
              <a:rPr lang="en-US" sz="2000" dirty="0">
                <a:solidFill>
                  <a:srgbClr val="000000"/>
                </a:solidFill>
                <a:latin typeface="Aptos Display"/>
                <a:ea typeface="Calibri"/>
                <a:cs typeface="Calibri"/>
              </a:rPr>
              <a:t> contra </a:t>
            </a:r>
            <a:r>
              <a:rPr lang="en-US" sz="2000" dirty="0" err="1">
                <a:solidFill>
                  <a:srgbClr val="000000"/>
                </a:solidFill>
                <a:latin typeface="Aptos Display"/>
                <a:ea typeface="Calibri"/>
                <a:cs typeface="Calibri"/>
              </a:rPr>
              <a:t>mulheres</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que</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não</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seguem</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suas</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normas</a:t>
            </a:r>
            <a:r>
              <a:rPr lang="en-US" sz="2000" dirty="0">
                <a:solidFill>
                  <a:srgbClr val="000000"/>
                </a:solidFill>
                <a:latin typeface="Aptos Display"/>
                <a:ea typeface="Calibri"/>
                <a:cs typeface="Calibri"/>
              </a:rPr>
              <a:t> e </a:t>
            </a:r>
            <a:r>
              <a:rPr lang="en-US" sz="2000" dirty="0" err="1">
                <a:solidFill>
                  <a:srgbClr val="000000"/>
                </a:solidFill>
                <a:latin typeface="Aptos Display"/>
                <a:ea typeface="Calibri"/>
                <a:cs typeface="Calibri"/>
              </a:rPr>
              <a:t>expectativas</a:t>
            </a:r>
            <a:r>
              <a:rPr lang="en-US" sz="2000" dirty="0">
                <a:solidFill>
                  <a:srgbClr val="000000"/>
                </a:solidFill>
                <a:latin typeface="Aptos Display"/>
                <a:ea typeface="Calibri"/>
                <a:cs typeface="Calibri"/>
              </a:rPr>
              <a:t> </a:t>
            </a:r>
            <a:r>
              <a:rPr lang="en-US" sz="2000" dirty="0" err="1">
                <a:solidFill>
                  <a:srgbClr val="000000"/>
                </a:solidFill>
                <a:latin typeface="Aptos Display"/>
                <a:ea typeface="Calibri"/>
                <a:cs typeface="Calibri"/>
              </a:rPr>
              <a:t>sociais</a:t>
            </a:r>
            <a:r>
              <a:rPr lang="en-US" sz="2000" dirty="0">
                <a:solidFill>
                  <a:srgbClr val="000000"/>
                </a:solidFill>
                <a:latin typeface="Aptos Display"/>
                <a:ea typeface="Calibri"/>
                <a:cs typeface="Calibri"/>
              </a:rPr>
              <a:t>.</a:t>
            </a:r>
            <a:endParaRPr lang="en-US" sz="2000" dirty="0">
              <a:solidFill>
                <a:srgbClr val="000000"/>
              </a:solidFill>
              <a:latin typeface="Aptos Display"/>
            </a:endParaRPr>
          </a:p>
          <a:p>
            <a:pPr marL="342900" indent="-342900">
              <a:buFont typeface="Wingdings"/>
              <a:buChar char="Ø"/>
            </a:pPr>
            <a:r>
              <a:rPr lang="en-US" sz="2000" dirty="0">
                <a:solidFill>
                  <a:srgbClr val="000000"/>
                </a:solidFill>
                <a:latin typeface="Aptos Display"/>
              </a:rPr>
              <a:t>Segundo Kate Manne, a </a:t>
            </a:r>
            <a:r>
              <a:rPr lang="en-US" sz="2000" b="1" dirty="0" err="1">
                <a:solidFill>
                  <a:srgbClr val="000000"/>
                </a:solidFill>
                <a:latin typeface="Aptos Display"/>
              </a:rPr>
              <a:t>hostilidade</a:t>
            </a:r>
            <a:r>
              <a:rPr lang="en-US" sz="2000" b="1" dirty="0">
                <a:solidFill>
                  <a:srgbClr val="000000"/>
                </a:solidFill>
                <a:latin typeface="Aptos Display"/>
              </a:rPr>
              <a:t> </a:t>
            </a:r>
            <a:r>
              <a:rPr lang="en-US" sz="2000" b="1" dirty="0" err="1">
                <a:solidFill>
                  <a:srgbClr val="000000"/>
                </a:solidFill>
                <a:latin typeface="Aptos Display"/>
              </a:rPr>
              <a:t>misógina</a:t>
            </a:r>
            <a:r>
              <a:rPr lang="en-US" sz="2000" dirty="0">
                <a:solidFill>
                  <a:srgbClr val="000000"/>
                </a:solidFill>
                <a:latin typeface="Aptos Display"/>
              </a:rPr>
              <a:t> </a:t>
            </a:r>
            <a:r>
              <a:rPr lang="en-US" sz="2000" dirty="0" err="1">
                <a:solidFill>
                  <a:srgbClr val="000000"/>
                </a:solidFill>
                <a:latin typeface="Aptos Display"/>
              </a:rPr>
              <a:t>envolve</a:t>
            </a:r>
            <a:r>
              <a:rPr lang="en-US" sz="2000" dirty="0">
                <a:solidFill>
                  <a:srgbClr val="000000"/>
                </a:solidFill>
                <a:latin typeface="Aptos Display"/>
              </a:rPr>
              <a:t> </a:t>
            </a:r>
            <a:r>
              <a:rPr lang="en-US" sz="2000" dirty="0" err="1">
                <a:solidFill>
                  <a:srgbClr val="000000"/>
                </a:solidFill>
                <a:latin typeface="Aptos Display"/>
              </a:rPr>
              <a:t>diferentes</a:t>
            </a:r>
            <a:r>
              <a:rPr lang="en-US" sz="2000" dirty="0">
                <a:solidFill>
                  <a:srgbClr val="000000"/>
                </a:solidFill>
                <a:latin typeface="Aptos Display"/>
              </a:rPr>
              <a:t> </a:t>
            </a:r>
            <a:r>
              <a:rPr lang="en-US" sz="2000" dirty="0" err="1">
                <a:solidFill>
                  <a:srgbClr val="000000"/>
                </a:solidFill>
                <a:latin typeface="Aptos Display"/>
              </a:rPr>
              <a:t>estratégias</a:t>
            </a:r>
            <a:r>
              <a:rPr lang="en-US" sz="2000" dirty="0">
                <a:solidFill>
                  <a:srgbClr val="000000"/>
                </a:solidFill>
                <a:latin typeface="Aptos Display"/>
              </a:rPr>
              <a:t> de </a:t>
            </a:r>
            <a:r>
              <a:rPr lang="en-US" sz="2000" b="1" dirty="0">
                <a:solidFill>
                  <a:srgbClr val="000000"/>
                </a:solidFill>
                <a:latin typeface="Aptos Display"/>
              </a:rPr>
              <a:t>“</a:t>
            </a:r>
            <a:r>
              <a:rPr lang="en-US" sz="2000" b="1" dirty="0" err="1">
                <a:solidFill>
                  <a:srgbClr val="000000"/>
                </a:solidFill>
                <a:latin typeface="Aptos Display"/>
              </a:rPr>
              <a:t>colocar</a:t>
            </a:r>
            <a:r>
              <a:rPr lang="en-US" sz="2000" b="1" dirty="0">
                <a:solidFill>
                  <a:srgbClr val="000000"/>
                </a:solidFill>
                <a:latin typeface="Aptos Display"/>
              </a:rPr>
              <a:t> </a:t>
            </a:r>
            <a:r>
              <a:rPr lang="en-US" sz="2000" b="1" dirty="0" err="1">
                <a:solidFill>
                  <a:srgbClr val="000000"/>
                </a:solidFill>
                <a:latin typeface="Aptos Display"/>
              </a:rPr>
              <a:t>mulheres</a:t>
            </a:r>
            <a:r>
              <a:rPr lang="en-US" sz="2000" b="1" dirty="0">
                <a:solidFill>
                  <a:srgbClr val="000000"/>
                </a:solidFill>
                <a:latin typeface="Aptos Display"/>
              </a:rPr>
              <a:t> </a:t>
            </a:r>
            <a:r>
              <a:rPr lang="en-US" sz="2000" b="1" dirty="0" err="1">
                <a:solidFill>
                  <a:srgbClr val="000000"/>
                </a:solidFill>
                <a:latin typeface="Aptos Display"/>
              </a:rPr>
              <a:t>em</a:t>
            </a:r>
            <a:r>
              <a:rPr lang="en-US" sz="2000" b="1" dirty="0">
                <a:solidFill>
                  <a:srgbClr val="000000"/>
                </a:solidFill>
                <a:latin typeface="Aptos Display"/>
              </a:rPr>
              <a:t> </a:t>
            </a:r>
            <a:r>
              <a:rPr lang="en-US" sz="2000" b="1" dirty="0" err="1">
                <a:solidFill>
                  <a:srgbClr val="000000"/>
                </a:solidFill>
                <a:latin typeface="Aptos Display"/>
              </a:rPr>
              <a:t>seu</a:t>
            </a:r>
            <a:r>
              <a:rPr lang="en-US" sz="2000" b="1" dirty="0">
                <a:solidFill>
                  <a:srgbClr val="000000"/>
                </a:solidFill>
                <a:latin typeface="Aptos Display"/>
              </a:rPr>
              <a:t> </a:t>
            </a:r>
            <a:r>
              <a:rPr lang="en-US" sz="2000" b="1" dirty="0" err="1">
                <a:solidFill>
                  <a:srgbClr val="000000"/>
                </a:solidFill>
                <a:latin typeface="Aptos Display"/>
              </a:rPr>
              <a:t>lugar</a:t>
            </a:r>
            <a:r>
              <a:rPr lang="en-US" sz="2000" b="1" dirty="0">
                <a:solidFill>
                  <a:srgbClr val="000000"/>
                </a:solidFill>
                <a:latin typeface="Aptos Display"/>
              </a:rPr>
              <a:t>”</a:t>
            </a:r>
            <a:r>
              <a:rPr lang="en-US" sz="2000" dirty="0">
                <a:solidFill>
                  <a:srgbClr val="000000"/>
                </a:solidFill>
                <a:latin typeface="Aptos Display"/>
              </a:rPr>
              <a:t>.</a:t>
            </a:r>
            <a:endParaRPr lang="en-US" sz="2000" dirty="0">
              <a:solidFill>
                <a:srgbClr val="000000"/>
              </a:solidFill>
              <a:latin typeface="Aptos Display"/>
              <a:ea typeface="Calibri"/>
              <a:cs typeface="Calibri"/>
            </a:endParaRPr>
          </a:p>
          <a:p>
            <a:pPr algn="ctr"/>
            <a:endParaRPr lang="pt-BR" dirty="0">
              <a:solidFill>
                <a:srgbClr val="000000"/>
              </a:solidFill>
              <a:latin typeface="Calisto MT"/>
            </a:endParaRPr>
          </a:p>
        </p:txBody>
      </p:sp>
      <p:sp>
        <p:nvSpPr>
          <p:cNvPr id="4" name="CaixaDeTexto 3">
            <a:extLst>
              <a:ext uri="{FF2B5EF4-FFF2-40B4-BE49-F238E27FC236}">
                <a16:creationId xmlns:a16="http://schemas.microsoft.com/office/drawing/2014/main" id="{D5FC11D9-F7E1-5FD7-FC14-00287A507D00}"/>
              </a:ext>
            </a:extLst>
          </p:cNvPr>
          <p:cNvSpPr txBox="1"/>
          <p:nvPr/>
        </p:nvSpPr>
        <p:spPr>
          <a:xfrm>
            <a:off x="741432" y="139762"/>
            <a:ext cx="8839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3200" b="1">
                <a:latin typeface="Univers Condensed"/>
                <a:ea typeface="+mn-lt"/>
                <a:cs typeface="+mn-lt"/>
              </a:rPr>
              <a:t>Estratégias de Controle e Hostilidade Misógina</a:t>
            </a:r>
            <a:endParaRPr lang="pt-BR" sz="3200" b="1">
              <a:latin typeface="Univers Condensed"/>
            </a:endParaRPr>
          </a:p>
        </p:txBody>
      </p:sp>
      <p:sp>
        <p:nvSpPr>
          <p:cNvPr id="6" name="CaixaDeTexto 5">
            <a:extLst>
              <a:ext uri="{FF2B5EF4-FFF2-40B4-BE49-F238E27FC236}">
                <a16:creationId xmlns:a16="http://schemas.microsoft.com/office/drawing/2014/main" id="{2908725E-2F36-F9AA-20B3-380CE7E70AA1}"/>
              </a:ext>
            </a:extLst>
          </p:cNvPr>
          <p:cNvSpPr txBox="1"/>
          <p:nvPr/>
        </p:nvSpPr>
        <p:spPr>
          <a:xfrm>
            <a:off x="4168107" y="83375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a:latin typeface="Aptos Display"/>
              </a:rPr>
              <a:t>"Down girl moves"</a:t>
            </a:r>
          </a:p>
        </p:txBody>
      </p:sp>
      <p:sp>
        <p:nvSpPr>
          <p:cNvPr id="7" name="CaixaDeTexto 6">
            <a:extLst>
              <a:ext uri="{FF2B5EF4-FFF2-40B4-BE49-F238E27FC236}">
                <a16:creationId xmlns:a16="http://schemas.microsoft.com/office/drawing/2014/main" id="{BB597ED1-B9D3-C9EA-ECE1-9B22EE502AEA}"/>
              </a:ext>
            </a:extLst>
          </p:cNvPr>
          <p:cNvSpPr txBox="1"/>
          <p:nvPr/>
        </p:nvSpPr>
        <p:spPr>
          <a:xfrm>
            <a:off x="961611" y="3062549"/>
            <a:ext cx="1012769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1600" b="1" dirty="0" err="1">
                <a:latin typeface="Aptos Display"/>
              </a:rPr>
              <a:t>Principais</a:t>
            </a:r>
            <a:r>
              <a:rPr lang="en-US" sz="1600" b="1" dirty="0">
                <a:latin typeface="Aptos Display"/>
              </a:rPr>
              <a:t> </a:t>
            </a:r>
            <a:r>
              <a:rPr lang="en-US" sz="1600" b="1" dirty="0" err="1">
                <a:latin typeface="Aptos Display"/>
              </a:rPr>
              <a:t>manifestações</a:t>
            </a:r>
            <a:r>
              <a:rPr lang="en-US" sz="1600" b="1" dirty="0">
                <a:latin typeface="Aptos Display"/>
              </a:rPr>
              <a:t>:</a:t>
            </a:r>
          </a:p>
          <a:p>
            <a:pPr marL="800100" lvl="1" indent="-342900">
              <a:buFont typeface="Wingdings"/>
              <a:buChar char="ü"/>
            </a:pPr>
            <a:r>
              <a:rPr lang="en-US" sz="1600" dirty="0" err="1">
                <a:latin typeface="Aptos Display"/>
              </a:rPr>
              <a:t>Vigilância</a:t>
            </a:r>
            <a:r>
              <a:rPr lang="en-US" sz="1600" dirty="0">
                <a:latin typeface="Aptos Display"/>
              </a:rPr>
              <a:t> e </a:t>
            </a:r>
            <a:r>
              <a:rPr lang="en-US" sz="1600" dirty="0" err="1">
                <a:latin typeface="Aptos Display"/>
              </a:rPr>
              <a:t>fiscalização</a:t>
            </a:r>
            <a:r>
              <a:rPr lang="en-US" sz="1600" dirty="0">
                <a:latin typeface="Aptos Display"/>
              </a:rPr>
              <a:t> </a:t>
            </a:r>
            <a:r>
              <a:rPr lang="en-US" sz="1600" dirty="0" err="1">
                <a:latin typeface="Aptos Display"/>
              </a:rPr>
              <a:t>minuciosa</a:t>
            </a:r>
            <a:r>
              <a:rPr lang="en-US" sz="1600" dirty="0">
                <a:latin typeface="Aptos Display"/>
              </a:rPr>
              <a:t>; </a:t>
            </a:r>
          </a:p>
          <a:p>
            <a:pPr marL="800100" lvl="1" indent="-342900">
              <a:buFont typeface="Wingdings"/>
              <a:buChar char="ü"/>
            </a:pPr>
            <a:r>
              <a:rPr lang="en-US" sz="1600" dirty="0">
                <a:latin typeface="Aptos Display"/>
              </a:rPr>
              <a:t>Suspeição </a:t>
            </a:r>
            <a:r>
              <a:rPr lang="en-US" sz="1600" dirty="0" err="1">
                <a:latin typeface="Aptos Display"/>
              </a:rPr>
              <a:t>constante</a:t>
            </a:r>
            <a:r>
              <a:rPr lang="en-US" sz="1600" dirty="0">
                <a:latin typeface="Aptos Display"/>
              </a:rPr>
              <a:t> </a:t>
            </a:r>
            <a:r>
              <a:rPr lang="en-US" sz="1600" dirty="0" err="1">
                <a:latin typeface="Aptos Display"/>
              </a:rPr>
              <a:t>sobre</a:t>
            </a:r>
            <a:r>
              <a:rPr lang="en-US" sz="1600" dirty="0">
                <a:latin typeface="Aptos Display"/>
              </a:rPr>
              <a:t> </a:t>
            </a:r>
            <a:r>
              <a:rPr lang="en-US" sz="1600" dirty="0" err="1">
                <a:latin typeface="Aptos Display"/>
              </a:rPr>
              <a:t>comportamentos</a:t>
            </a:r>
            <a:r>
              <a:rPr lang="en-US" sz="1600" dirty="0">
                <a:latin typeface="Aptos Display"/>
              </a:rPr>
              <a:t> </a:t>
            </a:r>
            <a:r>
              <a:rPr lang="en-US" sz="1600" dirty="0" err="1">
                <a:latin typeface="Aptos Display"/>
              </a:rPr>
              <a:t>femininos</a:t>
            </a:r>
            <a:r>
              <a:rPr lang="en-US" sz="1600" dirty="0">
                <a:latin typeface="Aptos Display"/>
              </a:rPr>
              <a:t>; </a:t>
            </a:r>
          </a:p>
          <a:p>
            <a:pPr marL="800100" lvl="1" indent="-342900">
              <a:buFont typeface="Wingdings"/>
              <a:buChar char="ü"/>
            </a:pPr>
            <a:r>
              <a:rPr lang="en-US" sz="1600" dirty="0" err="1">
                <a:latin typeface="Aptos Display"/>
              </a:rPr>
              <a:t>Ridicularização</a:t>
            </a:r>
            <a:r>
              <a:rPr lang="en-US" sz="1600" dirty="0">
                <a:latin typeface="Aptos Display"/>
              </a:rPr>
              <a:t>; </a:t>
            </a:r>
          </a:p>
          <a:p>
            <a:pPr marL="800100" lvl="1" indent="-342900">
              <a:buFont typeface="Wingdings"/>
              <a:buChar char="ü"/>
            </a:pPr>
            <a:r>
              <a:rPr lang="en-US" sz="1600" dirty="0" err="1">
                <a:latin typeface="Aptos Display"/>
              </a:rPr>
              <a:t>Humilhação</a:t>
            </a:r>
            <a:r>
              <a:rPr lang="en-US" sz="1600" dirty="0">
                <a:latin typeface="Aptos Display"/>
              </a:rPr>
              <a:t> </a:t>
            </a:r>
            <a:r>
              <a:rPr lang="en-US" sz="1600" dirty="0" err="1">
                <a:latin typeface="Aptos Display"/>
              </a:rPr>
              <a:t>pública</a:t>
            </a:r>
            <a:r>
              <a:rPr lang="en-US" sz="1600" dirty="0">
                <a:latin typeface="Aptos Display"/>
              </a:rPr>
              <a:t> </a:t>
            </a:r>
            <a:r>
              <a:rPr lang="en-US" sz="1600" dirty="0" err="1">
                <a:latin typeface="Aptos Display"/>
              </a:rPr>
              <a:t>ou</a:t>
            </a:r>
            <a:r>
              <a:rPr lang="en-US" sz="1600" dirty="0">
                <a:latin typeface="Aptos Display"/>
              </a:rPr>
              <a:t> </a:t>
            </a:r>
            <a:r>
              <a:rPr lang="en-US" sz="1600" dirty="0" err="1">
                <a:latin typeface="Aptos Display"/>
              </a:rPr>
              <a:t>privada</a:t>
            </a:r>
            <a:r>
              <a:rPr lang="en-US" sz="1600" dirty="0">
                <a:latin typeface="Aptos Display"/>
              </a:rPr>
              <a:t>; </a:t>
            </a:r>
          </a:p>
          <a:p>
            <a:pPr marL="800100" lvl="1" indent="-342900">
              <a:buFont typeface="Wingdings"/>
              <a:buChar char="ü"/>
            </a:pPr>
            <a:r>
              <a:rPr lang="en-US" sz="1600" dirty="0" err="1">
                <a:latin typeface="Aptos Display"/>
              </a:rPr>
              <a:t>Escárnio</a:t>
            </a:r>
            <a:r>
              <a:rPr lang="en-US" sz="1600" dirty="0">
                <a:latin typeface="Aptos Display"/>
              </a:rPr>
              <a:t> e </a:t>
            </a:r>
            <a:r>
              <a:rPr lang="en-US" sz="1600" dirty="0" err="1">
                <a:latin typeface="Aptos Display"/>
              </a:rPr>
              <a:t>difamação</a:t>
            </a:r>
            <a:r>
              <a:rPr lang="en-US" sz="1600" dirty="0">
                <a:latin typeface="Aptos Display"/>
              </a:rPr>
              <a:t>; </a:t>
            </a:r>
          </a:p>
          <a:p>
            <a:pPr marL="800100" lvl="1" indent="-342900">
              <a:buFont typeface="Wingdings"/>
              <a:buChar char="ü"/>
            </a:pPr>
            <a:r>
              <a:rPr lang="en-US" sz="1600" dirty="0" err="1">
                <a:latin typeface="Aptos Display"/>
              </a:rPr>
              <a:t>Sexualização</a:t>
            </a:r>
            <a:r>
              <a:rPr lang="en-US" sz="1600" dirty="0">
                <a:latin typeface="Aptos Display"/>
              </a:rPr>
              <a:t>; </a:t>
            </a:r>
          </a:p>
          <a:p>
            <a:pPr marL="800100" lvl="1" indent="-342900">
              <a:buFont typeface="Wingdings"/>
              <a:buChar char="ü"/>
            </a:pPr>
            <a:r>
              <a:rPr lang="en-US" sz="1600" dirty="0" err="1">
                <a:latin typeface="Aptos Display"/>
              </a:rPr>
              <a:t>Silenciamento</a:t>
            </a:r>
            <a:r>
              <a:rPr lang="en-US" sz="1600" dirty="0">
                <a:latin typeface="Aptos Display"/>
              </a:rPr>
              <a:t>; </a:t>
            </a:r>
          </a:p>
          <a:p>
            <a:pPr marL="800100" lvl="1" indent="-342900">
              <a:buFont typeface="Wingdings"/>
              <a:buChar char="ü"/>
            </a:pPr>
            <a:r>
              <a:rPr lang="en-US" sz="1600" dirty="0" err="1">
                <a:latin typeface="Aptos Display"/>
              </a:rPr>
              <a:t>Tratamento</a:t>
            </a:r>
            <a:r>
              <a:rPr lang="en-US" sz="1600" dirty="0">
                <a:latin typeface="Aptos Display"/>
              </a:rPr>
              <a:t> </a:t>
            </a:r>
            <a:r>
              <a:rPr lang="en-US" sz="1600" dirty="0" err="1">
                <a:latin typeface="Aptos Display"/>
              </a:rPr>
              <a:t>paternalista</a:t>
            </a:r>
            <a:r>
              <a:rPr lang="en-US" sz="1600" dirty="0">
                <a:latin typeface="Aptos Display"/>
              </a:rPr>
              <a:t> </a:t>
            </a:r>
            <a:r>
              <a:rPr lang="en-US" sz="1600" dirty="0" err="1">
                <a:latin typeface="Aptos Display"/>
              </a:rPr>
              <a:t>ou</a:t>
            </a:r>
            <a:r>
              <a:rPr lang="en-US" sz="1600" dirty="0">
                <a:latin typeface="Aptos Display"/>
              </a:rPr>
              <a:t> </a:t>
            </a:r>
            <a:r>
              <a:rPr lang="en-US" sz="1600" dirty="0" err="1">
                <a:latin typeface="Aptos Display"/>
              </a:rPr>
              <a:t>condescendente</a:t>
            </a:r>
            <a:r>
              <a:rPr lang="en-US" sz="1600" dirty="0">
                <a:latin typeface="Aptos Display"/>
              </a:rPr>
              <a:t>; </a:t>
            </a:r>
          </a:p>
          <a:p>
            <a:pPr marL="800100" lvl="1" indent="-342900">
              <a:buFont typeface="Wingdings"/>
              <a:buChar char="ü"/>
            </a:pPr>
            <a:r>
              <a:rPr lang="en-US" sz="1600" dirty="0" err="1">
                <a:latin typeface="Aptos Display"/>
              </a:rPr>
              <a:t>Questionamento</a:t>
            </a:r>
            <a:r>
              <a:rPr lang="en-US" sz="1600" dirty="0">
                <a:latin typeface="Aptos Display"/>
              </a:rPr>
              <a:t> da </a:t>
            </a:r>
            <a:r>
              <a:rPr lang="en-US" sz="1600" dirty="0" err="1">
                <a:latin typeface="Aptos Display"/>
              </a:rPr>
              <a:t>credibilidade</a:t>
            </a:r>
            <a:r>
              <a:rPr lang="en-US" sz="1600" dirty="0">
                <a:latin typeface="Aptos Display"/>
              </a:rPr>
              <a:t>; </a:t>
            </a:r>
          </a:p>
          <a:p>
            <a:pPr marL="800100" lvl="1" indent="-342900">
              <a:buFont typeface="Wingdings"/>
              <a:buChar char="ü"/>
            </a:pPr>
            <a:r>
              <a:rPr lang="en-US" sz="1600" dirty="0" err="1">
                <a:latin typeface="Aptos Display"/>
              </a:rPr>
              <a:t>Violência</a:t>
            </a:r>
            <a:r>
              <a:rPr lang="en-US" sz="1600" dirty="0">
                <a:latin typeface="Aptos Display"/>
              </a:rPr>
              <a:t>.</a:t>
            </a:r>
          </a:p>
          <a:p>
            <a:pPr marL="285750" indent="-285750">
              <a:buFont typeface="Wingdings,Sans-Serif"/>
              <a:buChar char="ü"/>
            </a:pPr>
            <a:endParaRPr lang="en-US" sz="2000">
              <a:latin typeface="Aptos Display"/>
            </a:endParaRPr>
          </a:p>
          <a:p>
            <a:pPr>
              <a:buFont typeface="Wingdings"/>
            </a:pPr>
            <a:endParaRPr lang="en-US" sz="2000">
              <a:latin typeface="Aptos Display"/>
            </a:endParaRPr>
          </a:p>
        </p:txBody>
      </p:sp>
      <p:sp>
        <p:nvSpPr>
          <p:cNvPr id="2" name="CaixaDeTexto 1">
            <a:extLst>
              <a:ext uri="{FF2B5EF4-FFF2-40B4-BE49-F238E27FC236}">
                <a16:creationId xmlns:a16="http://schemas.microsoft.com/office/drawing/2014/main" id="{90E9DF04-5EAE-83C5-6DCD-15DAF22CF133}"/>
              </a:ext>
            </a:extLst>
          </p:cNvPr>
          <p:cNvSpPr txBox="1"/>
          <p:nvPr/>
        </p:nvSpPr>
        <p:spPr>
          <a:xfrm>
            <a:off x="1273791" y="5862851"/>
            <a:ext cx="854122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b="1" i="0" u="none" strike="noStrike" baseline="0">
                <a:solidFill>
                  <a:srgbClr val="000000"/>
                </a:solidFill>
                <a:latin typeface="Aptos Display"/>
              </a:rPr>
              <a:t>Referência: Manne, K. (2018) Down girl, the logic of misogyny. New York: Oxford University Press.</a:t>
            </a:r>
            <a:endParaRPr lang="pt-BR"/>
          </a:p>
          <a:p>
            <a:pPr algn="ctr"/>
            <a:endParaRPr lang="pt-BR"/>
          </a:p>
        </p:txBody>
      </p:sp>
    </p:spTree>
    <p:extLst>
      <p:ext uri="{BB962C8B-B14F-4D97-AF65-F5344CB8AC3E}">
        <p14:creationId xmlns:p14="http://schemas.microsoft.com/office/powerpoint/2010/main" val="1104605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ADD155B-8550-797F-A906-560A72536BF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55A1F7C-A8D3-0ECD-6E86-2B9A317CA8CA}"/>
              </a:ext>
            </a:extLst>
          </p:cNvPr>
          <p:cNvSpPr>
            <a:spLocks noGrp="1"/>
          </p:cNvSpPr>
          <p:nvPr/>
        </p:nvSpPr>
        <p:spPr>
          <a:xfrm>
            <a:off x="690341" y="179697"/>
            <a:ext cx="10948087" cy="1358140"/>
          </a:xfrm>
          <a:prstGeom prst="rect">
            <a:avLst/>
          </a:prstGeom>
        </p:spPr>
        <p:txBody>
          <a:bodyPr vert="horz" lIns="91440" tIns="45720" rIns="91440" bIns="45720" rtlCol="0" anchor="t" anchorCtr="0">
            <a:normAutofit fontScale="97500"/>
          </a:bodyPr>
          <a:lstStyle>
            <a:defPPr>
              <a:defRPr lang="pt-BR"/>
            </a:defPPr>
            <a:lvl1pPr algn="l" defTabSz="914400" rtl="0" eaLnBrk="1" latinLnBrk="0" hangingPunct="1">
              <a:lnSpc>
                <a:spcPct val="90000"/>
              </a:lnSpc>
              <a:spcBef>
                <a:spcPct val="0"/>
              </a:spcBef>
              <a:buNone/>
              <a:defRPr lang="pt-BR" sz="4400" b="1" kern="1200" cap="all" baseline="0">
                <a:solidFill>
                  <a:schemeClr val="tx2"/>
                </a:solidFill>
                <a:latin typeface="+mj-lt"/>
                <a:ea typeface="+mj-ea"/>
                <a:cs typeface="+mj-cs"/>
              </a:defRPr>
            </a:lvl1pPr>
          </a:lstStyle>
          <a:p>
            <a:r>
              <a:rPr lang="pt-BR">
                <a:solidFill>
                  <a:schemeClr val="tx2">
                    <a:lumMod val="10000"/>
                  </a:schemeClr>
                </a:solidFill>
              </a:rPr>
              <a:t>Desigualdades de </a:t>
            </a:r>
            <a:br>
              <a:rPr lang="pt-BR">
                <a:solidFill>
                  <a:schemeClr val="tx2">
                    <a:lumMod val="10000"/>
                  </a:schemeClr>
                </a:solidFill>
              </a:rPr>
            </a:br>
            <a:r>
              <a:rPr lang="pt-BR">
                <a:solidFill>
                  <a:schemeClr val="tx2">
                    <a:lumMod val="10000"/>
                  </a:schemeClr>
                </a:solidFill>
              </a:rPr>
              <a:t>gênero e raça no SERVIÇO PÚBLICO</a:t>
            </a:r>
          </a:p>
        </p:txBody>
      </p:sp>
      <p:sp>
        <p:nvSpPr>
          <p:cNvPr id="8" name="Retângulo: Cantos Arredondados 7">
            <a:extLst>
              <a:ext uri="{FF2B5EF4-FFF2-40B4-BE49-F238E27FC236}">
                <a16:creationId xmlns:a16="http://schemas.microsoft.com/office/drawing/2014/main" id="{1A3719CE-4360-46F5-92AE-053D7E09E6CF}"/>
              </a:ext>
            </a:extLst>
          </p:cNvPr>
          <p:cNvSpPr/>
          <p:nvPr/>
        </p:nvSpPr>
        <p:spPr>
          <a:xfrm>
            <a:off x="4483105" y="4332510"/>
            <a:ext cx="2831153" cy="163207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grpSp>
        <p:nvGrpSpPr>
          <p:cNvPr id="11" name="Agrupar 10">
            <a:extLst>
              <a:ext uri="{FF2B5EF4-FFF2-40B4-BE49-F238E27FC236}">
                <a16:creationId xmlns:a16="http://schemas.microsoft.com/office/drawing/2014/main" id="{73C6CF7F-4AD5-BD50-F58B-93D4437A3CE6}"/>
              </a:ext>
            </a:extLst>
          </p:cNvPr>
          <p:cNvGrpSpPr/>
          <p:nvPr/>
        </p:nvGrpSpPr>
        <p:grpSpPr>
          <a:xfrm>
            <a:off x="7330622" y="1664761"/>
            <a:ext cx="4588973" cy="2603487"/>
            <a:chOff x="7611239" y="1552910"/>
            <a:chExt cx="4911637" cy="2997649"/>
          </a:xfrm>
        </p:grpSpPr>
        <p:grpSp>
          <p:nvGrpSpPr>
            <p:cNvPr id="48" name="Agrupar 47">
              <a:extLst>
                <a:ext uri="{FF2B5EF4-FFF2-40B4-BE49-F238E27FC236}">
                  <a16:creationId xmlns:a16="http://schemas.microsoft.com/office/drawing/2014/main" id="{E800BC38-D778-1380-91EE-DA8221DFCE54}"/>
                </a:ext>
              </a:extLst>
            </p:cNvPr>
            <p:cNvGrpSpPr/>
            <p:nvPr/>
          </p:nvGrpSpPr>
          <p:grpSpPr>
            <a:xfrm>
              <a:off x="7611239" y="1552910"/>
              <a:ext cx="4049467" cy="2939376"/>
              <a:chOff x="7611239" y="1552910"/>
              <a:chExt cx="3643887" cy="2595247"/>
            </a:xfrm>
          </p:grpSpPr>
          <p:sp>
            <p:nvSpPr>
              <p:cNvPr id="50" name="Retângulo: Cantos Arredondados 49">
                <a:extLst>
                  <a:ext uri="{FF2B5EF4-FFF2-40B4-BE49-F238E27FC236}">
                    <a16:creationId xmlns:a16="http://schemas.microsoft.com/office/drawing/2014/main" id="{53005F4C-12F1-9152-B7D7-B2E3044DE725}"/>
                  </a:ext>
                </a:extLst>
              </p:cNvPr>
              <p:cNvSpPr/>
              <p:nvPr/>
            </p:nvSpPr>
            <p:spPr>
              <a:xfrm>
                <a:off x="8266104" y="1552910"/>
                <a:ext cx="2989022" cy="25952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sp>
            <p:nvSpPr>
              <p:cNvPr id="51" name="Espaço Reservado para o Número do Slide 57">
                <a:extLst>
                  <a:ext uri="{FF2B5EF4-FFF2-40B4-BE49-F238E27FC236}">
                    <a16:creationId xmlns:a16="http://schemas.microsoft.com/office/drawing/2014/main" id="{14E5F2C3-1E86-1762-8DBC-7EEB7D8248FD}"/>
                  </a:ext>
                </a:extLst>
              </p:cNvPr>
              <p:cNvSpPr>
                <a:spLocks noGrp="1"/>
              </p:cNvSpPr>
              <p:nvPr/>
            </p:nvSpPr>
            <p:spPr>
              <a:xfrm>
                <a:off x="7611239" y="3754810"/>
                <a:ext cx="2743200" cy="365125"/>
              </a:xfrm>
              <a:prstGeom prst="rect">
                <a:avLst/>
              </a:prstGeom>
            </p:spPr>
            <p:txBody>
              <a:bodyPr vert="horz" lIns="91440" tIns="45720" rIns="91440" bIns="45720" rtlCol="0" anchor="ctr"/>
              <a:lstStyle>
                <a:defPPr rtl="0">
                  <a:defRPr lang="pt-BR"/>
                </a:defPPr>
                <a:lvl1pPr marL="0" algn="r" defTabSz="914400" rtl="0" eaLnBrk="1" fontAlgn="auto" latinLnBrk="0" hangingPunct="1">
                  <a:spcBef>
                    <a:spcPts val="0"/>
                  </a:spcBef>
                  <a:spcAft>
                    <a:spcPts val="0"/>
                  </a:spcAft>
                  <a:defRPr lang="pt-BR" sz="900" kern="1200">
                    <a:solidFill>
                      <a:schemeClr val="accent3">
                        <a:lumMod val="20000"/>
                        <a:lumOff val="80000"/>
                      </a:schemeClr>
                    </a:solidFill>
                    <a:latin typeface="Lucida Sans Unicode" pitchFamily="34" charset="0"/>
                    <a:ea typeface="+mn-ea"/>
                    <a:cs typeface="Lucida Sans Unicode" pitchFamily="34" charset="0"/>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endParaRPr lang="pt-BR">
                  <a:latin typeface="Avenir Next LT Pro"/>
                  <a:cs typeface="Lucida Sans Unicode"/>
                </a:endParaRPr>
              </a:p>
            </p:txBody>
          </p:sp>
          <p:sp>
            <p:nvSpPr>
              <p:cNvPr id="52" name="Espaço Reservado para Texto 7">
                <a:extLst>
                  <a:ext uri="{FF2B5EF4-FFF2-40B4-BE49-F238E27FC236}">
                    <a16:creationId xmlns:a16="http://schemas.microsoft.com/office/drawing/2014/main" id="{69539A1F-F4CD-D3EB-5FD4-73BC5F006E76}"/>
                  </a:ext>
                </a:extLst>
              </p:cNvPr>
              <p:cNvSpPr>
                <a:spLocks noGrp="1"/>
              </p:cNvSpPr>
              <p:nvPr/>
            </p:nvSpPr>
            <p:spPr bwMode="auto">
              <a:xfrm>
                <a:off x="8482383" y="2388321"/>
                <a:ext cx="2705456" cy="870042"/>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defPPr rtl="0">
                  <a:defRPr lang="pt-BR"/>
                </a:defPPr>
                <a:lvl1pPr marL="0" indent="0" algn="ctr" defTabSz="914400" rtl="0" eaLnBrk="0" fontAlgn="base" latinLnBrk="0" hangingPunct="0">
                  <a:lnSpc>
                    <a:spcPct val="100000"/>
                  </a:lnSpc>
                  <a:spcBef>
                    <a:spcPct val="20000"/>
                  </a:spcBef>
                  <a:spcAft>
                    <a:spcPct val="0"/>
                  </a:spcAft>
                  <a:buFont typeface="Arial" charset="0"/>
                  <a:buNone/>
                  <a:defRPr lang="en-US" sz="1600" kern="1200" dirty="0">
                    <a:solidFill>
                      <a:schemeClr val="bg1"/>
                    </a:solidFill>
                    <a:latin typeface="+mn-lt"/>
                    <a:ea typeface="+mn-ea"/>
                    <a:cs typeface="+mn-cs"/>
                  </a:defRPr>
                </a:lvl1pPr>
                <a:lvl2pPr marL="457200" indent="0" algn="l" defTabSz="914400" rtl="0" eaLnBrk="0" fontAlgn="base" latinLnBrk="0" hangingPunct="0">
                  <a:spcBef>
                    <a:spcPct val="20000"/>
                  </a:spcBef>
                  <a:spcAft>
                    <a:spcPct val="0"/>
                  </a:spcAft>
                  <a:buFont typeface="Arial" charset="0"/>
                  <a:buNone/>
                  <a:defRPr lang="pt-BR" sz="2000" kern="1200">
                    <a:solidFill>
                      <a:schemeClr val="tx1">
                        <a:tint val="75000"/>
                      </a:schemeClr>
                    </a:solidFill>
                    <a:latin typeface="Lucida Sans Unicode" pitchFamily="34" charset="0"/>
                    <a:ea typeface="+mn-ea"/>
                    <a:cs typeface="Lucida Sans Unicode" pitchFamily="34" charset="0"/>
                  </a:defRPr>
                </a:lvl2pPr>
                <a:lvl3pPr marL="914400" indent="0" algn="l" defTabSz="914400" rtl="0" eaLnBrk="0" fontAlgn="base" latinLnBrk="0" hangingPunct="0">
                  <a:spcBef>
                    <a:spcPct val="20000"/>
                  </a:spcBef>
                  <a:spcAft>
                    <a:spcPct val="0"/>
                  </a:spcAft>
                  <a:buFont typeface="Arial" charset="0"/>
                  <a:buNone/>
                  <a:defRPr lang="pt-BR" sz="1800" kern="1200">
                    <a:solidFill>
                      <a:schemeClr val="tx1">
                        <a:tint val="75000"/>
                      </a:schemeClr>
                    </a:solidFill>
                    <a:latin typeface="Lucida Sans Unicode" pitchFamily="34" charset="0"/>
                    <a:ea typeface="+mn-ea"/>
                    <a:cs typeface="Lucida Sans Unicode" pitchFamily="34" charset="0"/>
                  </a:defRPr>
                </a:lvl3pPr>
                <a:lvl4pPr marL="13716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4pPr>
                <a:lvl5pPr marL="18288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5pPr>
                <a:lvl6pPr marL="22860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9pPr>
              </a:lstStyle>
              <a:p>
                <a:r>
                  <a:rPr lang="pt-BR">
                    <a:solidFill>
                      <a:schemeClr val="tx1"/>
                    </a:solidFill>
                    <a:latin typeface="Aptos Display"/>
                  </a:rPr>
                  <a:t>Nos cargos de liderança, apenas </a:t>
                </a:r>
                <a:r>
                  <a:rPr lang="pt-BR" b="1">
                    <a:solidFill>
                      <a:schemeClr val="tx1"/>
                    </a:solidFill>
                    <a:latin typeface="Aptos Display"/>
                  </a:rPr>
                  <a:t>38% das mulheres</a:t>
                </a:r>
                <a:r>
                  <a:rPr lang="pt-BR">
                    <a:solidFill>
                      <a:schemeClr val="tx1"/>
                    </a:solidFill>
                    <a:latin typeface="Aptos Display"/>
                  </a:rPr>
                  <a:t> têm filhos menores de idade. Entre os </a:t>
                </a:r>
                <a:r>
                  <a:rPr lang="pt-BR" b="1">
                    <a:solidFill>
                      <a:schemeClr val="tx1"/>
                    </a:solidFill>
                    <a:latin typeface="Aptos Display"/>
                  </a:rPr>
                  <a:t>homens</a:t>
                </a:r>
                <a:r>
                  <a:rPr lang="pt-BR">
                    <a:solidFill>
                      <a:schemeClr val="tx1"/>
                    </a:solidFill>
                    <a:latin typeface="Aptos Display"/>
                  </a:rPr>
                  <a:t>, esse percentual sobe para de </a:t>
                </a:r>
                <a:r>
                  <a:rPr lang="pt-BR" b="1">
                    <a:solidFill>
                      <a:schemeClr val="tx1"/>
                    </a:solidFill>
                    <a:latin typeface="Aptos Display"/>
                  </a:rPr>
                  <a:t>66%. </a:t>
                </a:r>
                <a:endParaRPr lang="pt-BR" b="1">
                  <a:solidFill>
                    <a:schemeClr val="tx1"/>
                  </a:solidFill>
                  <a:latin typeface="Aptos Display"/>
                  <a:ea typeface="Calibri"/>
                  <a:cs typeface="Segoe UI"/>
                </a:endParaRPr>
              </a:p>
              <a:p>
                <a:endParaRPr lang="pt-BR">
                  <a:solidFill>
                    <a:schemeClr val="tx1"/>
                  </a:solidFill>
                </a:endParaRPr>
              </a:p>
            </p:txBody>
          </p:sp>
        </p:grpSp>
        <p:sp>
          <p:nvSpPr>
            <p:cNvPr id="49" name="CaixaDeTexto 8">
              <a:extLst>
                <a:ext uri="{FF2B5EF4-FFF2-40B4-BE49-F238E27FC236}">
                  <a16:creationId xmlns:a16="http://schemas.microsoft.com/office/drawing/2014/main" id="{F28741C8-2C0B-8C47-16CF-CF270A4F1BB0}"/>
                </a:ext>
              </a:extLst>
            </p:cNvPr>
            <p:cNvSpPr txBox="1"/>
            <p:nvPr/>
          </p:nvSpPr>
          <p:spPr>
            <a:xfrm>
              <a:off x="9632192" y="4231623"/>
              <a:ext cx="2890684" cy="3189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200">
                  <a:solidFill>
                    <a:schemeClr val="tx2">
                      <a:lumMod val="90000"/>
                    </a:schemeClr>
                  </a:solidFill>
                  <a:latin typeface="Aptos Display"/>
                  <a:hlinkClick r:id="rId3">
                    <a:extLst>
                      <a:ext uri="{A12FA001-AC4F-418D-AE19-62706E023703}">
                        <ahyp:hlinkClr xmlns:ahyp="http://schemas.microsoft.com/office/drawing/2018/hyperlinkcolor" val="tx"/>
                      </a:ext>
                    </a:extLst>
                  </a:hlinkClick>
                </a:rPr>
                <a:t>(MGI, 2023)</a:t>
              </a:r>
            </a:p>
          </p:txBody>
        </p:sp>
      </p:grpSp>
      <p:sp>
        <p:nvSpPr>
          <p:cNvPr id="27" name="Retângulo: Cantos Arredondados 26">
            <a:extLst>
              <a:ext uri="{FF2B5EF4-FFF2-40B4-BE49-F238E27FC236}">
                <a16:creationId xmlns:a16="http://schemas.microsoft.com/office/drawing/2014/main" id="{21959278-5097-DF85-E8AB-0F665FA0500D}"/>
              </a:ext>
            </a:extLst>
          </p:cNvPr>
          <p:cNvSpPr/>
          <p:nvPr/>
        </p:nvSpPr>
        <p:spPr>
          <a:xfrm>
            <a:off x="766551" y="1622793"/>
            <a:ext cx="3025195" cy="255287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sp>
        <p:nvSpPr>
          <p:cNvPr id="30" name="Espaço Reservado para Texto 3">
            <a:extLst>
              <a:ext uri="{FF2B5EF4-FFF2-40B4-BE49-F238E27FC236}">
                <a16:creationId xmlns:a16="http://schemas.microsoft.com/office/drawing/2014/main" id="{C2E92B98-A5D2-3641-D463-31D06613034D}"/>
              </a:ext>
            </a:extLst>
          </p:cNvPr>
          <p:cNvSpPr>
            <a:spLocks noGrp="1"/>
          </p:cNvSpPr>
          <p:nvPr/>
        </p:nvSpPr>
        <p:spPr bwMode="auto">
          <a:xfrm>
            <a:off x="769904" y="1897522"/>
            <a:ext cx="2960155" cy="1289350"/>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defPPr rtl="0">
              <a:defRPr lang="pt-BR"/>
            </a:defPPr>
            <a:lvl1pPr marL="0" indent="0" algn="ctr" defTabSz="914400" rtl="0" eaLnBrk="0" fontAlgn="base" latinLnBrk="0" hangingPunct="0">
              <a:lnSpc>
                <a:spcPct val="100000"/>
              </a:lnSpc>
              <a:spcBef>
                <a:spcPct val="20000"/>
              </a:spcBef>
              <a:spcAft>
                <a:spcPct val="0"/>
              </a:spcAft>
              <a:buFont typeface="Arial" charset="0"/>
              <a:buNone/>
              <a:defRPr lang="en-US" sz="1600" kern="1200" dirty="0">
                <a:solidFill>
                  <a:schemeClr val="bg1"/>
                </a:solidFill>
                <a:latin typeface="+mn-lt"/>
                <a:ea typeface="+mn-ea"/>
                <a:cs typeface="+mn-cs"/>
              </a:defRPr>
            </a:lvl1pPr>
            <a:lvl2pPr marL="457200" indent="0" algn="l" defTabSz="914400" rtl="0" eaLnBrk="0" fontAlgn="base" latinLnBrk="0" hangingPunct="0">
              <a:spcBef>
                <a:spcPct val="20000"/>
              </a:spcBef>
              <a:spcAft>
                <a:spcPct val="0"/>
              </a:spcAft>
              <a:buFont typeface="Arial" charset="0"/>
              <a:buNone/>
              <a:defRPr lang="pt-BR" sz="2000" kern="1200">
                <a:solidFill>
                  <a:schemeClr val="tx1">
                    <a:tint val="75000"/>
                  </a:schemeClr>
                </a:solidFill>
                <a:latin typeface="Lucida Sans Unicode" pitchFamily="34" charset="0"/>
                <a:ea typeface="+mn-ea"/>
                <a:cs typeface="Lucida Sans Unicode" pitchFamily="34" charset="0"/>
              </a:defRPr>
            </a:lvl2pPr>
            <a:lvl3pPr marL="914400" indent="0" algn="l" defTabSz="914400" rtl="0" eaLnBrk="0" fontAlgn="base" latinLnBrk="0" hangingPunct="0">
              <a:spcBef>
                <a:spcPct val="20000"/>
              </a:spcBef>
              <a:spcAft>
                <a:spcPct val="0"/>
              </a:spcAft>
              <a:buFont typeface="Arial" charset="0"/>
              <a:buNone/>
              <a:defRPr lang="pt-BR" sz="1800" kern="1200">
                <a:solidFill>
                  <a:schemeClr val="tx1">
                    <a:tint val="75000"/>
                  </a:schemeClr>
                </a:solidFill>
                <a:latin typeface="Lucida Sans Unicode" pitchFamily="34" charset="0"/>
                <a:ea typeface="+mn-ea"/>
                <a:cs typeface="Lucida Sans Unicode" pitchFamily="34" charset="0"/>
              </a:defRPr>
            </a:lvl3pPr>
            <a:lvl4pPr marL="13716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4pPr>
            <a:lvl5pPr marL="18288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5pPr>
            <a:lvl6pPr marL="22860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9pPr>
          </a:lstStyle>
          <a:p>
            <a:endParaRPr lang="pt-BR">
              <a:solidFill>
                <a:schemeClr val="tx2">
                  <a:lumMod val="25000"/>
                </a:schemeClr>
              </a:solidFill>
              <a:latin typeface="Avenir Next LT Pro"/>
              <a:ea typeface="Calibri"/>
              <a:cs typeface="Calibri"/>
            </a:endParaRPr>
          </a:p>
          <a:p>
            <a:endParaRPr lang="pt-BR" sz="900">
              <a:latin typeface="Avenir Next LT Pro"/>
              <a:cs typeface="Segoe UI"/>
            </a:endParaRPr>
          </a:p>
        </p:txBody>
      </p:sp>
      <p:sp>
        <p:nvSpPr>
          <p:cNvPr id="31" name="CaixaDeTexto 29">
            <a:extLst>
              <a:ext uri="{FF2B5EF4-FFF2-40B4-BE49-F238E27FC236}">
                <a16:creationId xmlns:a16="http://schemas.microsoft.com/office/drawing/2014/main" id="{E731C04E-3319-16A6-8062-5E95A2741EC5}"/>
              </a:ext>
            </a:extLst>
          </p:cNvPr>
          <p:cNvSpPr txBox="1"/>
          <p:nvPr/>
        </p:nvSpPr>
        <p:spPr>
          <a:xfrm>
            <a:off x="694713" y="2258513"/>
            <a:ext cx="3102056"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r>
              <a:rPr lang="pt-BR" sz="1600">
                <a:latin typeface="Aptos Display"/>
                <a:ea typeface="+mn-lt"/>
                <a:cs typeface="+mn-lt"/>
              </a:rPr>
              <a:t>As </a:t>
            </a:r>
            <a:r>
              <a:rPr lang="pt-BR" sz="1600" b="1">
                <a:latin typeface="Aptos Display"/>
                <a:ea typeface="+mn-lt"/>
                <a:cs typeface="+mn-lt"/>
              </a:rPr>
              <a:t>mulheres </a:t>
            </a:r>
            <a:r>
              <a:rPr lang="pt-BR" sz="1600">
                <a:latin typeface="Aptos Display"/>
                <a:ea typeface="+mn-lt"/>
                <a:cs typeface="+mn-lt"/>
              </a:rPr>
              <a:t>representam </a:t>
            </a:r>
            <a:r>
              <a:rPr lang="pt-BR" sz="1600" b="1">
                <a:latin typeface="Aptos Display"/>
                <a:ea typeface="+mn-lt"/>
                <a:cs typeface="+mn-lt"/>
              </a:rPr>
              <a:t>41,8%</a:t>
            </a:r>
            <a:r>
              <a:rPr lang="pt-BR" sz="1600">
                <a:latin typeface="Aptos Display"/>
                <a:ea typeface="+mn-lt"/>
                <a:cs typeface="+mn-lt"/>
              </a:rPr>
              <a:t> do Serviço Público Federal, enquanto os </a:t>
            </a:r>
            <a:r>
              <a:rPr lang="pt-BR" sz="1600" b="1">
                <a:latin typeface="Aptos Display"/>
                <a:ea typeface="+mn-lt"/>
                <a:cs typeface="+mn-lt"/>
              </a:rPr>
              <a:t>homens </a:t>
            </a:r>
            <a:r>
              <a:rPr lang="pt-BR" sz="1600">
                <a:latin typeface="Aptos Display"/>
                <a:ea typeface="+mn-lt"/>
                <a:cs typeface="+mn-lt"/>
              </a:rPr>
              <a:t>correspondem </a:t>
            </a:r>
            <a:r>
              <a:rPr lang="pt-BR" sz="1600" b="1">
                <a:latin typeface="Aptos Display"/>
                <a:ea typeface="+mn-lt"/>
                <a:cs typeface="+mn-lt"/>
              </a:rPr>
              <a:t>a 58,2%</a:t>
            </a:r>
            <a:r>
              <a:rPr lang="pt-BR" sz="1600">
                <a:latin typeface="Aptos Display"/>
                <a:ea typeface="+mn-lt"/>
                <a:cs typeface="+mn-lt"/>
              </a:rPr>
              <a:t>. </a:t>
            </a:r>
            <a:endParaRPr lang="pt-BR" sz="1600">
              <a:latin typeface="Aptos Display"/>
            </a:endParaRPr>
          </a:p>
        </p:txBody>
      </p:sp>
      <p:sp>
        <p:nvSpPr>
          <p:cNvPr id="32" name="CaixaDeTexto 30">
            <a:extLst>
              <a:ext uri="{FF2B5EF4-FFF2-40B4-BE49-F238E27FC236}">
                <a16:creationId xmlns:a16="http://schemas.microsoft.com/office/drawing/2014/main" id="{5B6EA80E-9EA6-A786-5D77-4EDA9D82554D}"/>
              </a:ext>
            </a:extLst>
          </p:cNvPr>
          <p:cNvSpPr txBox="1"/>
          <p:nvPr/>
        </p:nvSpPr>
        <p:spPr>
          <a:xfrm>
            <a:off x="1765570" y="3933112"/>
            <a:ext cx="25629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200">
                <a:solidFill>
                  <a:schemeClr val="tx2">
                    <a:lumMod val="90000"/>
                  </a:schemeClr>
                </a:solidFill>
                <a:latin typeface="Aptos Display"/>
                <a:hlinkClick r:id="rId4">
                  <a:extLst>
                    <a:ext uri="{A12FA001-AC4F-418D-AE19-62706E023703}">
                      <ahyp:hlinkClr xmlns:ahyp="http://schemas.microsoft.com/office/drawing/2018/hyperlinkcolor" val="tx"/>
                    </a:ext>
                  </a:extLst>
                </a:hlinkClick>
              </a:rPr>
              <a:t>(MGI, 2026)</a:t>
            </a:r>
            <a:endParaRPr lang="pt-BR" sz="1200">
              <a:solidFill>
                <a:schemeClr val="tx2">
                  <a:lumMod val="90000"/>
                </a:schemeClr>
              </a:solidFill>
              <a:latin typeface="Aptos Display"/>
              <a:hlinkClick r:id="" action="ppaction://noaction">
                <a:extLst>
                  <a:ext uri="{A12FA001-AC4F-418D-AE19-62706E023703}">
                    <ahyp:hlinkClr xmlns:ahyp="http://schemas.microsoft.com/office/drawing/2018/hyperlinkcolor" val="tx"/>
                  </a:ext>
                </a:extLst>
              </a:hlinkClick>
            </a:endParaRPr>
          </a:p>
        </p:txBody>
      </p:sp>
      <p:pic>
        <p:nvPicPr>
          <p:cNvPr id="33" name="Gráfico 3" descr="Gênero estrutura de tópicos">
            <a:extLst>
              <a:ext uri="{FF2B5EF4-FFF2-40B4-BE49-F238E27FC236}">
                <a16:creationId xmlns:a16="http://schemas.microsoft.com/office/drawing/2014/main" id="{92514A3F-D33F-B3C0-C865-73685B0A129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78354" y="1665497"/>
            <a:ext cx="738941" cy="686903"/>
          </a:xfrm>
          <a:prstGeom prst="rect">
            <a:avLst/>
          </a:prstGeom>
        </p:spPr>
      </p:pic>
      <p:sp>
        <p:nvSpPr>
          <p:cNvPr id="34" name="CaixaDeTexto 7">
            <a:extLst>
              <a:ext uri="{FF2B5EF4-FFF2-40B4-BE49-F238E27FC236}">
                <a16:creationId xmlns:a16="http://schemas.microsoft.com/office/drawing/2014/main" id="{0F23F281-10D7-929E-7EB5-F75DA21E240C}"/>
              </a:ext>
            </a:extLst>
          </p:cNvPr>
          <p:cNvSpPr txBox="1"/>
          <p:nvPr/>
        </p:nvSpPr>
        <p:spPr>
          <a:xfrm>
            <a:off x="974098" y="3340542"/>
            <a:ext cx="256298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r>
              <a:rPr lang="pt-BR" sz="1600" b="1">
                <a:solidFill>
                  <a:schemeClr val="tx2">
                    <a:lumMod val="90000"/>
                  </a:schemeClr>
                </a:solidFill>
                <a:latin typeface="Aptos Display"/>
              </a:rPr>
              <a:t>Homens: </a:t>
            </a:r>
            <a:r>
              <a:rPr lang="pt-BR" sz="1600">
                <a:solidFill>
                  <a:schemeClr val="tx2">
                    <a:lumMod val="90000"/>
                  </a:schemeClr>
                </a:solidFill>
                <a:latin typeface="Aptos Display"/>
              </a:rPr>
              <a:t>700.234</a:t>
            </a:r>
          </a:p>
          <a:p>
            <a:pPr algn="ctr"/>
            <a:r>
              <a:rPr lang="pt-BR" sz="1600" b="1">
                <a:solidFill>
                  <a:schemeClr val="tx2">
                    <a:lumMod val="90000"/>
                  </a:schemeClr>
                </a:solidFill>
                <a:latin typeface="Aptos Display"/>
              </a:rPr>
              <a:t>Mulheres: </a:t>
            </a:r>
            <a:r>
              <a:rPr lang="pt-BR" sz="1600">
                <a:solidFill>
                  <a:schemeClr val="tx2">
                    <a:lumMod val="90000"/>
                  </a:schemeClr>
                </a:solidFill>
                <a:latin typeface="Aptos Display"/>
              </a:rPr>
              <a:t>502.574</a:t>
            </a:r>
          </a:p>
        </p:txBody>
      </p:sp>
      <p:grpSp>
        <p:nvGrpSpPr>
          <p:cNvPr id="35" name="Agrupar 34">
            <a:extLst>
              <a:ext uri="{FF2B5EF4-FFF2-40B4-BE49-F238E27FC236}">
                <a16:creationId xmlns:a16="http://schemas.microsoft.com/office/drawing/2014/main" id="{06A589FA-E57E-CE82-B68D-C9692D916DB9}"/>
              </a:ext>
            </a:extLst>
          </p:cNvPr>
          <p:cNvGrpSpPr/>
          <p:nvPr/>
        </p:nvGrpSpPr>
        <p:grpSpPr>
          <a:xfrm>
            <a:off x="4350146" y="1651848"/>
            <a:ext cx="3103497" cy="3009560"/>
            <a:chOff x="4421198" y="1538042"/>
            <a:chExt cx="3321713" cy="3465200"/>
          </a:xfrm>
        </p:grpSpPr>
        <p:sp>
          <p:nvSpPr>
            <p:cNvPr id="46" name="Retângulo: Cantos Arredondados 45">
              <a:extLst>
                <a:ext uri="{FF2B5EF4-FFF2-40B4-BE49-F238E27FC236}">
                  <a16:creationId xmlns:a16="http://schemas.microsoft.com/office/drawing/2014/main" id="{F1F350E1-CD56-0717-138F-5BC907B4B871}"/>
                </a:ext>
              </a:extLst>
            </p:cNvPr>
            <p:cNvSpPr/>
            <p:nvPr/>
          </p:nvSpPr>
          <p:spPr>
            <a:xfrm>
              <a:off x="4421198" y="1538042"/>
              <a:ext cx="3321713" cy="293937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sp>
          <p:nvSpPr>
            <p:cNvPr id="47" name="Espaço Reservado para Texto 5">
              <a:extLst>
                <a:ext uri="{FF2B5EF4-FFF2-40B4-BE49-F238E27FC236}">
                  <a16:creationId xmlns:a16="http://schemas.microsoft.com/office/drawing/2014/main" id="{3532CDA6-0912-7D28-380B-4ACBD9776599}"/>
                </a:ext>
              </a:extLst>
            </p:cNvPr>
            <p:cNvSpPr>
              <a:spLocks noGrp="1"/>
            </p:cNvSpPr>
            <p:nvPr/>
          </p:nvSpPr>
          <p:spPr bwMode="auto">
            <a:xfrm>
              <a:off x="4637125" y="4436731"/>
              <a:ext cx="2966850" cy="566511"/>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defPPr rtl="0">
                <a:defRPr lang="pt-BR"/>
              </a:defPPr>
              <a:lvl1pPr marL="0" indent="0" algn="ctr" defTabSz="914400" rtl="0" eaLnBrk="0" fontAlgn="base" latinLnBrk="0" hangingPunct="0">
                <a:lnSpc>
                  <a:spcPct val="100000"/>
                </a:lnSpc>
                <a:spcBef>
                  <a:spcPct val="20000"/>
                </a:spcBef>
                <a:spcAft>
                  <a:spcPct val="0"/>
                </a:spcAft>
                <a:buFont typeface="Arial" charset="0"/>
                <a:buNone/>
                <a:defRPr lang="en-US" sz="1600" kern="1200" dirty="0">
                  <a:solidFill>
                    <a:schemeClr val="bg1"/>
                  </a:solidFill>
                  <a:latin typeface="+mn-lt"/>
                  <a:ea typeface="+mn-ea"/>
                  <a:cs typeface="+mn-cs"/>
                </a:defRPr>
              </a:lvl1pPr>
              <a:lvl2pPr marL="457200" indent="0" algn="l" defTabSz="914400" rtl="0" eaLnBrk="0" fontAlgn="base" latinLnBrk="0" hangingPunct="0">
                <a:spcBef>
                  <a:spcPct val="20000"/>
                </a:spcBef>
                <a:spcAft>
                  <a:spcPct val="0"/>
                </a:spcAft>
                <a:buFont typeface="Arial" charset="0"/>
                <a:buNone/>
                <a:defRPr lang="pt-BR" sz="2000" kern="1200">
                  <a:solidFill>
                    <a:schemeClr val="tx1">
                      <a:tint val="75000"/>
                    </a:schemeClr>
                  </a:solidFill>
                  <a:latin typeface="Lucida Sans Unicode" pitchFamily="34" charset="0"/>
                  <a:ea typeface="+mn-ea"/>
                  <a:cs typeface="Lucida Sans Unicode" pitchFamily="34" charset="0"/>
                </a:defRPr>
              </a:lvl2pPr>
              <a:lvl3pPr marL="914400" indent="0" algn="l" defTabSz="914400" rtl="0" eaLnBrk="0" fontAlgn="base" latinLnBrk="0" hangingPunct="0">
                <a:spcBef>
                  <a:spcPct val="20000"/>
                </a:spcBef>
                <a:spcAft>
                  <a:spcPct val="0"/>
                </a:spcAft>
                <a:buFont typeface="Arial" charset="0"/>
                <a:buNone/>
                <a:defRPr lang="pt-BR" sz="1800" kern="1200">
                  <a:solidFill>
                    <a:schemeClr val="tx1">
                      <a:tint val="75000"/>
                    </a:schemeClr>
                  </a:solidFill>
                  <a:latin typeface="Lucida Sans Unicode" pitchFamily="34" charset="0"/>
                  <a:ea typeface="+mn-ea"/>
                  <a:cs typeface="Lucida Sans Unicode" pitchFamily="34" charset="0"/>
                </a:defRPr>
              </a:lvl3pPr>
              <a:lvl4pPr marL="13716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4pPr>
              <a:lvl5pPr marL="1828800" indent="0" algn="l" defTabSz="914400" rtl="0" eaLnBrk="0" fontAlgn="base" latinLnBrk="0" hangingPunct="0">
                <a:spcBef>
                  <a:spcPct val="20000"/>
                </a:spcBef>
                <a:spcAft>
                  <a:spcPct val="0"/>
                </a:spcAft>
                <a:buFont typeface="Arial" charset="0"/>
                <a:buNone/>
                <a:defRPr lang="pt-BR" sz="1600" kern="1200">
                  <a:solidFill>
                    <a:schemeClr val="tx1">
                      <a:tint val="75000"/>
                    </a:schemeClr>
                  </a:solidFill>
                  <a:latin typeface="Lucida Sans Unicode" pitchFamily="34" charset="0"/>
                  <a:ea typeface="+mn-ea"/>
                  <a:cs typeface="Lucida Sans Unicode" pitchFamily="34" charset="0"/>
                </a:defRPr>
              </a:lvl5pPr>
              <a:lvl6pPr marL="22860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lang="pt-BR" sz="1600" kern="1200">
                  <a:solidFill>
                    <a:schemeClr val="tx1">
                      <a:tint val="75000"/>
                    </a:schemeClr>
                  </a:solidFill>
                  <a:latin typeface="+mn-lt"/>
                  <a:ea typeface="+mn-ea"/>
                  <a:cs typeface="+mn-cs"/>
                </a:defRPr>
              </a:lvl9pPr>
            </a:lstStyle>
            <a:p>
              <a:br>
                <a:rPr lang="pt-BR">
                  <a:latin typeface="Avenir Next LT Pro"/>
                  <a:ea typeface="Calibri"/>
                  <a:cs typeface="Calibri"/>
                </a:rPr>
              </a:br>
              <a:r>
                <a:rPr lang="pt-BR">
                  <a:solidFill>
                    <a:schemeClr val="tx1"/>
                  </a:solidFill>
                  <a:latin typeface="Aptos Display"/>
                  <a:ea typeface="Calibri"/>
                  <a:cs typeface="Segoe UI"/>
                </a:rPr>
                <a:t>As </a:t>
              </a:r>
              <a:r>
                <a:rPr lang="pt-BR" b="1">
                  <a:solidFill>
                    <a:schemeClr val="tx1"/>
                  </a:solidFill>
                  <a:latin typeface="Aptos Display"/>
                  <a:ea typeface="Calibri"/>
                  <a:cs typeface="Segoe UI"/>
                </a:rPr>
                <a:t>pessoas negras</a:t>
              </a:r>
              <a:r>
                <a:rPr lang="pt-BR">
                  <a:solidFill>
                    <a:schemeClr val="tx1"/>
                  </a:solidFill>
                  <a:latin typeface="Aptos Display"/>
                  <a:ea typeface="Calibri"/>
                  <a:cs typeface="Segoe UI"/>
                </a:rPr>
                <a:t> ocupam cerca de </a:t>
              </a:r>
              <a:r>
                <a:rPr lang="pt-BR" b="1">
                  <a:solidFill>
                    <a:schemeClr val="tx1"/>
                  </a:solidFill>
                  <a:latin typeface="Aptos Display"/>
                  <a:ea typeface="Calibri"/>
                  <a:cs typeface="Segoe UI"/>
                </a:rPr>
                <a:t>38%</a:t>
              </a:r>
              <a:r>
                <a:rPr lang="pt-BR">
                  <a:solidFill>
                    <a:schemeClr val="tx1"/>
                  </a:solidFill>
                  <a:latin typeface="Aptos Display"/>
                  <a:ea typeface="Calibri"/>
                  <a:cs typeface="Segoe UI"/>
                </a:rPr>
                <a:t> das funções do Serviço Público, enquanto as </a:t>
              </a:r>
              <a:r>
                <a:rPr lang="pt-BR" b="1">
                  <a:solidFill>
                    <a:schemeClr val="tx1"/>
                  </a:solidFill>
                  <a:latin typeface="Aptos Display"/>
                  <a:ea typeface="Calibri"/>
                  <a:cs typeface="Segoe UI"/>
                </a:rPr>
                <a:t>pessoas brancas</a:t>
              </a:r>
              <a:r>
                <a:rPr lang="pt-BR">
                  <a:solidFill>
                    <a:schemeClr val="tx1"/>
                  </a:solidFill>
                  <a:latin typeface="Aptos Display"/>
                  <a:ea typeface="Calibri"/>
                  <a:cs typeface="Segoe UI"/>
                </a:rPr>
                <a:t> se concentram em </a:t>
              </a:r>
              <a:r>
                <a:rPr lang="pt-BR" b="1">
                  <a:solidFill>
                    <a:schemeClr val="tx1"/>
                  </a:solidFill>
                  <a:latin typeface="Aptos Display"/>
                  <a:ea typeface="Calibri"/>
                  <a:cs typeface="Segoe UI"/>
                </a:rPr>
                <a:t>58,9%. </a:t>
              </a:r>
            </a:p>
            <a:p>
              <a:endParaRPr lang="pt-BR" b="1">
                <a:solidFill>
                  <a:srgbClr val="EEDBBC"/>
                </a:solidFill>
                <a:latin typeface="Avenir Next LT Pro"/>
                <a:ea typeface="Calibri"/>
                <a:cs typeface="Segoe UI"/>
              </a:endParaRPr>
            </a:p>
          </p:txBody>
        </p:sp>
      </p:grpSp>
      <p:sp>
        <p:nvSpPr>
          <p:cNvPr id="36" name="CaixaDeTexto 27">
            <a:extLst>
              <a:ext uri="{FF2B5EF4-FFF2-40B4-BE49-F238E27FC236}">
                <a16:creationId xmlns:a16="http://schemas.microsoft.com/office/drawing/2014/main" id="{A5E8FEB7-1CF0-7B49-E630-DB123D85176D}"/>
              </a:ext>
            </a:extLst>
          </p:cNvPr>
          <p:cNvSpPr txBox="1"/>
          <p:nvPr/>
        </p:nvSpPr>
        <p:spPr>
          <a:xfrm>
            <a:off x="5132962" y="3929912"/>
            <a:ext cx="270078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200">
                <a:solidFill>
                  <a:schemeClr val="tx2">
                    <a:lumMod val="90000"/>
                  </a:schemeClr>
                </a:solidFill>
                <a:latin typeface="Aptos Display"/>
                <a:hlinkClick r:id="rId6">
                  <a:extLst>
                    <a:ext uri="{A12FA001-AC4F-418D-AE19-62706E023703}">
                      <ahyp:hlinkClr xmlns:ahyp="http://schemas.microsoft.com/office/drawing/2018/hyperlinkcolor" val="tx"/>
                    </a:ext>
                  </a:extLst>
                </a:hlinkClick>
              </a:rPr>
              <a:t>(República.org, 2025)</a:t>
            </a:r>
            <a:endParaRPr lang="pt-BR" sz="1200">
              <a:solidFill>
                <a:schemeClr val="tx2">
                  <a:lumMod val="90000"/>
                </a:schemeClr>
              </a:solidFill>
              <a:latin typeface="Aptos Display"/>
            </a:endParaRPr>
          </a:p>
        </p:txBody>
      </p:sp>
      <p:pic>
        <p:nvPicPr>
          <p:cNvPr id="37" name="Gráfico 17">
            <a:extLst>
              <a:ext uri="{FF2B5EF4-FFF2-40B4-BE49-F238E27FC236}">
                <a16:creationId xmlns:a16="http://schemas.microsoft.com/office/drawing/2014/main" id="{FBF43422-1051-EF47-100C-6551F9CCB41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87759" y="1623642"/>
            <a:ext cx="854330" cy="794165"/>
          </a:xfrm>
          <a:prstGeom prst="rect">
            <a:avLst/>
          </a:prstGeom>
        </p:spPr>
      </p:pic>
      <p:grpSp>
        <p:nvGrpSpPr>
          <p:cNvPr id="38" name="Agrupar 37">
            <a:extLst>
              <a:ext uri="{FF2B5EF4-FFF2-40B4-BE49-F238E27FC236}">
                <a16:creationId xmlns:a16="http://schemas.microsoft.com/office/drawing/2014/main" id="{D9F4ADCF-99C3-98B7-7BA7-9D9EA7E0522C}"/>
              </a:ext>
            </a:extLst>
          </p:cNvPr>
          <p:cNvGrpSpPr/>
          <p:nvPr/>
        </p:nvGrpSpPr>
        <p:grpSpPr>
          <a:xfrm>
            <a:off x="884445" y="4332511"/>
            <a:ext cx="2788725" cy="1563227"/>
            <a:chOff x="711814" y="4624551"/>
            <a:chExt cx="2984808" cy="1799896"/>
          </a:xfrm>
        </p:grpSpPr>
        <p:sp>
          <p:nvSpPr>
            <p:cNvPr id="44" name="Retângulo: Cantos Arredondados 43">
              <a:extLst>
                <a:ext uri="{FF2B5EF4-FFF2-40B4-BE49-F238E27FC236}">
                  <a16:creationId xmlns:a16="http://schemas.microsoft.com/office/drawing/2014/main" id="{55D89E12-A812-6A8C-36A9-F2354578BDAE}"/>
                </a:ext>
              </a:extLst>
            </p:cNvPr>
            <p:cNvSpPr/>
            <p:nvPr/>
          </p:nvSpPr>
          <p:spPr>
            <a:xfrm>
              <a:off x="775136" y="4624551"/>
              <a:ext cx="2837793" cy="179989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sp>
          <p:nvSpPr>
            <p:cNvPr id="45" name="CaixaDeTexto 28">
              <a:extLst>
                <a:ext uri="{FF2B5EF4-FFF2-40B4-BE49-F238E27FC236}">
                  <a16:creationId xmlns:a16="http://schemas.microsoft.com/office/drawing/2014/main" id="{BD91606C-5E2B-4A9B-CA03-4DCBC6B67799}"/>
                </a:ext>
              </a:extLst>
            </p:cNvPr>
            <p:cNvSpPr txBox="1"/>
            <p:nvPr/>
          </p:nvSpPr>
          <p:spPr>
            <a:xfrm>
              <a:off x="711814" y="4907873"/>
              <a:ext cx="2984808" cy="12403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r>
                <a:rPr lang="pt-BR" sz="1600">
                  <a:latin typeface="Aptos Display"/>
                  <a:ea typeface="+mn-lt"/>
                  <a:cs typeface="+mn-lt"/>
                </a:rPr>
                <a:t>As </a:t>
              </a:r>
              <a:r>
                <a:rPr lang="pt-BR" sz="1600" b="1">
                  <a:latin typeface="Aptos Display"/>
                  <a:ea typeface="+mn-lt"/>
                  <a:cs typeface="+mn-lt"/>
                </a:rPr>
                <a:t>mulheres ocupam</a:t>
              </a:r>
              <a:r>
                <a:rPr lang="pt-BR" sz="1600">
                  <a:latin typeface="Aptos Display"/>
                  <a:ea typeface="+mn-lt"/>
                  <a:cs typeface="+mn-lt"/>
                </a:rPr>
                <a:t> 38</a:t>
              </a:r>
              <a:r>
                <a:rPr lang="pt-BR" sz="1600" b="1">
                  <a:latin typeface="Aptos Display"/>
                  <a:ea typeface="+mn-lt"/>
                  <a:cs typeface="+mn-lt"/>
                </a:rPr>
                <a:t>% </a:t>
              </a:r>
              <a:r>
                <a:rPr lang="pt-BR" sz="1600">
                  <a:latin typeface="Aptos Display"/>
                  <a:ea typeface="+mn-lt"/>
                  <a:cs typeface="+mn-lt"/>
                </a:rPr>
                <a:t>dos cargos de alta liderança,</a:t>
              </a:r>
              <a:r>
                <a:rPr lang="pt-BR" sz="1600" b="1">
                  <a:latin typeface="Aptos Display"/>
                  <a:ea typeface="+mn-lt"/>
                  <a:cs typeface="+mn-lt"/>
                </a:rPr>
                <a:t> negras e indígenas representam somente 12,3%. </a:t>
              </a:r>
              <a:endParaRPr lang="pt-BR" sz="1600">
                <a:latin typeface="Aptos Display"/>
                <a:ea typeface="+mn-lt"/>
                <a:cs typeface="+mn-lt"/>
              </a:endParaRPr>
            </a:p>
          </p:txBody>
        </p:sp>
      </p:grpSp>
      <p:sp>
        <p:nvSpPr>
          <p:cNvPr id="39" name="Retângulo: Cantos Arredondados 38">
            <a:extLst>
              <a:ext uri="{FF2B5EF4-FFF2-40B4-BE49-F238E27FC236}">
                <a16:creationId xmlns:a16="http://schemas.microsoft.com/office/drawing/2014/main" id="{6E3CBDCE-6A87-1D31-3323-89357B7DD409}"/>
              </a:ext>
            </a:extLst>
          </p:cNvPr>
          <p:cNvSpPr/>
          <p:nvPr/>
        </p:nvSpPr>
        <p:spPr>
          <a:xfrm>
            <a:off x="8236966" y="4351993"/>
            <a:ext cx="2786390" cy="161771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lang="pt-BR" sz="1800" kern="1200">
                <a:solidFill>
                  <a:schemeClr val="lt1"/>
                </a:solidFill>
                <a:latin typeface="+mn-lt"/>
                <a:ea typeface="+mn-ea"/>
                <a:cs typeface="+mn-cs"/>
              </a:defRPr>
            </a:lvl1pPr>
            <a:lvl2pPr marL="457200" algn="l" defTabSz="914400" rtl="0" eaLnBrk="1" latinLnBrk="0" hangingPunct="1">
              <a:defRPr lang="pt-BR" sz="1800" kern="1200">
                <a:solidFill>
                  <a:schemeClr val="lt1"/>
                </a:solidFill>
                <a:latin typeface="+mn-lt"/>
                <a:ea typeface="+mn-ea"/>
                <a:cs typeface="+mn-cs"/>
              </a:defRPr>
            </a:lvl2pPr>
            <a:lvl3pPr marL="914400" algn="l" defTabSz="914400" rtl="0" eaLnBrk="1" latinLnBrk="0" hangingPunct="1">
              <a:defRPr lang="pt-BR" sz="1800" kern="1200">
                <a:solidFill>
                  <a:schemeClr val="lt1"/>
                </a:solidFill>
                <a:latin typeface="+mn-lt"/>
                <a:ea typeface="+mn-ea"/>
                <a:cs typeface="+mn-cs"/>
              </a:defRPr>
            </a:lvl3pPr>
            <a:lvl4pPr marL="1371600" algn="l" defTabSz="914400" rtl="0" eaLnBrk="1" latinLnBrk="0" hangingPunct="1">
              <a:defRPr lang="pt-BR" sz="1800" kern="1200">
                <a:solidFill>
                  <a:schemeClr val="lt1"/>
                </a:solidFill>
                <a:latin typeface="+mn-lt"/>
                <a:ea typeface="+mn-ea"/>
                <a:cs typeface="+mn-cs"/>
              </a:defRPr>
            </a:lvl4pPr>
            <a:lvl5pPr marL="1828800" algn="l" defTabSz="914400" rtl="0" eaLnBrk="1" latinLnBrk="0" hangingPunct="1">
              <a:defRPr lang="pt-BR" sz="1800" kern="1200">
                <a:solidFill>
                  <a:schemeClr val="lt1"/>
                </a:solidFill>
                <a:latin typeface="+mn-lt"/>
                <a:ea typeface="+mn-ea"/>
                <a:cs typeface="+mn-cs"/>
              </a:defRPr>
            </a:lvl5pPr>
            <a:lvl6pPr marL="2286000" algn="l" defTabSz="914400" rtl="0" eaLnBrk="1" latinLnBrk="0" hangingPunct="1">
              <a:defRPr lang="pt-BR" sz="1800" kern="1200">
                <a:solidFill>
                  <a:schemeClr val="lt1"/>
                </a:solidFill>
                <a:latin typeface="+mn-lt"/>
                <a:ea typeface="+mn-ea"/>
                <a:cs typeface="+mn-cs"/>
              </a:defRPr>
            </a:lvl6pPr>
            <a:lvl7pPr marL="2743200" algn="l" defTabSz="914400" rtl="0" eaLnBrk="1" latinLnBrk="0" hangingPunct="1">
              <a:defRPr lang="pt-BR" sz="1800" kern="1200">
                <a:solidFill>
                  <a:schemeClr val="lt1"/>
                </a:solidFill>
                <a:latin typeface="+mn-lt"/>
                <a:ea typeface="+mn-ea"/>
                <a:cs typeface="+mn-cs"/>
              </a:defRPr>
            </a:lvl7pPr>
            <a:lvl8pPr marL="3200400" algn="l" defTabSz="914400" rtl="0" eaLnBrk="1" latinLnBrk="0" hangingPunct="1">
              <a:defRPr lang="pt-BR" sz="1800" kern="1200">
                <a:solidFill>
                  <a:schemeClr val="lt1"/>
                </a:solidFill>
                <a:latin typeface="+mn-lt"/>
                <a:ea typeface="+mn-ea"/>
                <a:cs typeface="+mn-cs"/>
              </a:defRPr>
            </a:lvl8pPr>
            <a:lvl9pPr marL="3657600" algn="l" defTabSz="914400" rtl="0" eaLnBrk="1" latinLnBrk="0" hangingPunct="1">
              <a:defRPr lang="pt-BR" sz="1800" kern="1200">
                <a:solidFill>
                  <a:schemeClr val="lt1"/>
                </a:solidFill>
                <a:latin typeface="+mn-lt"/>
                <a:ea typeface="+mn-ea"/>
                <a:cs typeface="+mn-cs"/>
              </a:defRPr>
            </a:lvl9pPr>
          </a:lstStyle>
          <a:p>
            <a:pPr algn="ctr"/>
            <a:endParaRPr lang="pt-BR"/>
          </a:p>
        </p:txBody>
      </p:sp>
      <p:pic>
        <p:nvPicPr>
          <p:cNvPr id="40" name="Gráfico 35" descr="Maleta estrutura de tópicos">
            <a:extLst>
              <a:ext uri="{FF2B5EF4-FFF2-40B4-BE49-F238E27FC236}">
                <a16:creationId xmlns:a16="http://schemas.microsoft.com/office/drawing/2014/main" id="{6FEA5676-E407-EB7C-4D50-E2A932298F8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204404" y="1662291"/>
            <a:ext cx="854330" cy="794165"/>
          </a:xfrm>
          <a:prstGeom prst="rect">
            <a:avLst/>
          </a:prstGeom>
        </p:spPr>
      </p:pic>
      <p:sp>
        <p:nvSpPr>
          <p:cNvPr id="41" name="CaixaDeTexto 37">
            <a:extLst>
              <a:ext uri="{FF2B5EF4-FFF2-40B4-BE49-F238E27FC236}">
                <a16:creationId xmlns:a16="http://schemas.microsoft.com/office/drawing/2014/main" id="{48B1876F-AC2A-5EE5-089C-2EA66022492E}"/>
              </a:ext>
            </a:extLst>
          </p:cNvPr>
          <p:cNvSpPr txBox="1"/>
          <p:nvPr/>
        </p:nvSpPr>
        <p:spPr>
          <a:xfrm>
            <a:off x="8237800" y="4306746"/>
            <a:ext cx="2788725" cy="3129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endParaRPr lang="pt-BR" sz="1600">
              <a:solidFill>
                <a:srgbClr val="EEDBBC"/>
              </a:solidFill>
            </a:endParaRPr>
          </a:p>
        </p:txBody>
      </p:sp>
      <p:sp>
        <p:nvSpPr>
          <p:cNvPr id="42" name="CaixaDeTexto 41">
            <a:extLst>
              <a:ext uri="{FF2B5EF4-FFF2-40B4-BE49-F238E27FC236}">
                <a16:creationId xmlns:a16="http://schemas.microsoft.com/office/drawing/2014/main" id="{B4C36B42-928D-65D2-FC8D-834B301AA795}"/>
              </a:ext>
            </a:extLst>
          </p:cNvPr>
          <p:cNvSpPr txBox="1"/>
          <p:nvPr/>
        </p:nvSpPr>
        <p:spPr>
          <a:xfrm>
            <a:off x="4330177" y="2455224"/>
            <a:ext cx="3158088"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algn="ctr"/>
            <a:r>
              <a:rPr lang="pt-BR" sz="1600">
                <a:latin typeface="Aptos Display"/>
                <a:ea typeface="+mn-lt"/>
                <a:cs typeface="+mn-lt"/>
              </a:rPr>
              <a:t>Os servidores negros correspondem a </a:t>
            </a:r>
            <a:r>
              <a:rPr lang="pt-BR" sz="1600" b="1">
                <a:latin typeface="Aptos Display"/>
                <a:ea typeface="+mn-lt"/>
                <a:cs typeface="+mn-lt"/>
              </a:rPr>
              <a:t>42,6%</a:t>
            </a:r>
            <a:r>
              <a:rPr lang="pt-BR" sz="1600">
                <a:latin typeface="Aptos Display"/>
                <a:ea typeface="+mn-lt"/>
                <a:cs typeface="+mn-lt"/>
              </a:rPr>
              <a:t> na esfera Federal, enquanto os servidores brancos representam </a:t>
            </a:r>
            <a:r>
              <a:rPr lang="pt-BR" sz="1600" b="1">
                <a:latin typeface="Aptos Display"/>
                <a:ea typeface="+mn-lt"/>
                <a:cs typeface="+mn-lt"/>
              </a:rPr>
              <a:t>55,30%.</a:t>
            </a:r>
            <a:endParaRPr lang="pt-BR" sz="1600" b="1">
              <a:latin typeface="Aptos Display"/>
            </a:endParaRPr>
          </a:p>
        </p:txBody>
      </p:sp>
      <p:sp>
        <p:nvSpPr>
          <p:cNvPr id="43" name="CaixaDeTexto 43">
            <a:extLst>
              <a:ext uri="{FF2B5EF4-FFF2-40B4-BE49-F238E27FC236}">
                <a16:creationId xmlns:a16="http://schemas.microsoft.com/office/drawing/2014/main" id="{5558AFAC-7781-7A44-4B0A-DDE916A8EA8A}"/>
              </a:ext>
            </a:extLst>
          </p:cNvPr>
          <p:cNvSpPr txBox="1"/>
          <p:nvPr/>
        </p:nvSpPr>
        <p:spPr>
          <a:xfrm>
            <a:off x="5458350" y="5715686"/>
            <a:ext cx="270078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100">
                <a:solidFill>
                  <a:schemeClr val="tx2">
                    <a:lumMod val="90000"/>
                  </a:schemeClr>
                </a:solidFill>
                <a:latin typeface="Aptos Display"/>
                <a:hlinkClick r:id="rId9">
                  <a:extLst>
                    <a:ext uri="{A12FA001-AC4F-418D-AE19-62706E023703}">
                      <ahyp:hlinkClr xmlns:ahyp="http://schemas.microsoft.com/office/drawing/2018/hyperlinkcolor" val="tx"/>
                    </a:ext>
                  </a:extLst>
                </a:hlinkClick>
              </a:rPr>
              <a:t>(MGI, 2026)</a:t>
            </a:r>
            <a:endParaRPr lang="pt-BR">
              <a:solidFill>
                <a:schemeClr val="tx2">
                  <a:lumMod val="90000"/>
                </a:schemeClr>
              </a:solidFill>
              <a:latin typeface="Aptos Display"/>
              <a:hlinkClick r:id="rId9">
                <a:extLst>
                  <a:ext uri="{A12FA001-AC4F-418D-AE19-62706E023703}">
                    <ahyp:hlinkClr xmlns:ahyp="http://schemas.microsoft.com/office/drawing/2018/hyperlinkcolor" val="tx"/>
                  </a:ext>
                </a:extLst>
              </a:hlinkClick>
            </a:endParaRPr>
          </a:p>
        </p:txBody>
      </p:sp>
      <p:sp>
        <p:nvSpPr>
          <p:cNvPr id="53" name="CaixaDeTexto 52">
            <a:extLst>
              <a:ext uri="{FF2B5EF4-FFF2-40B4-BE49-F238E27FC236}">
                <a16:creationId xmlns:a16="http://schemas.microsoft.com/office/drawing/2014/main" id="{9777A1EE-64E0-2B67-21C8-F944158C6715}"/>
              </a:ext>
            </a:extLst>
          </p:cNvPr>
          <p:cNvSpPr txBox="1"/>
          <p:nvPr/>
        </p:nvSpPr>
        <p:spPr>
          <a:xfrm>
            <a:off x="1787169" y="5659011"/>
            <a:ext cx="25629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100">
                <a:solidFill>
                  <a:schemeClr val="tx2">
                    <a:lumMod val="90000"/>
                  </a:schemeClr>
                </a:solidFill>
                <a:latin typeface="Aptos Display"/>
                <a:hlinkClick r:id="rId4">
                  <a:extLst>
                    <a:ext uri="{A12FA001-AC4F-418D-AE19-62706E023703}">
                      <ahyp:hlinkClr xmlns:ahyp="http://schemas.microsoft.com/office/drawing/2018/hyperlinkcolor" val="tx"/>
                    </a:ext>
                  </a:extLst>
                </a:hlinkClick>
              </a:rPr>
              <a:t>(MGI, 2026)</a:t>
            </a:r>
            <a:endParaRPr lang="pt-BR">
              <a:solidFill>
                <a:schemeClr val="tx2">
                  <a:lumMod val="90000"/>
                </a:schemeClr>
              </a:solidFill>
              <a:latin typeface="Aptos Display"/>
              <a:hlinkClick r:id="rId4">
                <a:extLst>
                  <a:ext uri="{A12FA001-AC4F-418D-AE19-62706E023703}">
                    <ahyp:hlinkClr xmlns:ahyp="http://schemas.microsoft.com/office/drawing/2018/hyperlinkcolor" val="tx"/>
                  </a:ext>
                </a:extLst>
              </a:hlinkClick>
            </a:endParaRPr>
          </a:p>
        </p:txBody>
      </p:sp>
      <p:pic>
        <p:nvPicPr>
          <p:cNvPr id="6" name="Imagem 5" descr="filete_preto_horizontal_1.png">
            <a:extLst>
              <a:ext uri="{FF2B5EF4-FFF2-40B4-BE49-F238E27FC236}">
                <a16:creationId xmlns:a16="http://schemas.microsoft.com/office/drawing/2014/main" id="{C818216E-825C-0224-0A9C-8484FB747CD9}"/>
              </a:ext>
            </a:extLst>
          </p:cNvPr>
          <p:cNvPicPr>
            <a:picLocks noChangeAspect="1"/>
          </p:cNvPicPr>
          <p:nvPr/>
        </p:nvPicPr>
        <p:blipFill>
          <a:blip r:embed="rId10"/>
          <a:stretch>
            <a:fillRect/>
          </a:stretch>
        </p:blipFill>
        <p:spPr>
          <a:xfrm>
            <a:off x="10646905" y="6296303"/>
            <a:ext cx="1546365" cy="563959"/>
          </a:xfrm>
          <a:prstGeom prst="rect">
            <a:avLst/>
          </a:prstGeom>
        </p:spPr>
      </p:pic>
      <p:sp>
        <p:nvSpPr>
          <p:cNvPr id="3" name="CaixaDeTexto 2">
            <a:extLst>
              <a:ext uri="{FF2B5EF4-FFF2-40B4-BE49-F238E27FC236}">
                <a16:creationId xmlns:a16="http://schemas.microsoft.com/office/drawing/2014/main" id="{5D928F20-A692-99F6-4988-8F5FD8091CF6}"/>
              </a:ext>
            </a:extLst>
          </p:cNvPr>
          <p:cNvSpPr txBox="1"/>
          <p:nvPr/>
        </p:nvSpPr>
        <p:spPr>
          <a:xfrm>
            <a:off x="8297870" y="4446115"/>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a:latin typeface="Aptos Display"/>
              </a:rPr>
              <a:t>Enquanto a paternidade é compatível com a liderança, a maternidade ainda representa um obstáculo para obter ascensão profissional.</a:t>
            </a:r>
            <a:endParaRPr lang="pt-BR"/>
          </a:p>
        </p:txBody>
      </p:sp>
      <p:sp>
        <p:nvSpPr>
          <p:cNvPr id="4" name="CaixaDeTexto 3">
            <a:extLst>
              <a:ext uri="{FF2B5EF4-FFF2-40B4-BE49-F238E27FC236}">
                <a16:creationId xmlns:a16="http://schemas.microsoft.com/office/drawing/2014/main" id="{1AE969CE-1BBC-930E-1A39-FA034C036D3F}"/>
              </a:ext>
            </a:extLst>
          </p:cNvPr>
          <p:cNvSpPr txBox="1"/>
          <p:nvPr/>
        </p:nvSpPr>
        <p:spPr>
          <a:xfrm>
            <a:off x="9166922" y="571450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a:latin typeface="Aptos Display"/>
                <a:hlinkClick r:id="rId3">
                  <a:extLst>
                    <a:ext uri="{A12FA001-AC4F-418D-AE19-62706E023703}">
                      <ahyp:hlinkClr xmlns:ahyp="http://schemas.microsoft.com/office/drawing/2018/hyperlinkcolor" val="tx"/>
                    </a:ext>
                  </a:extLst>
                </a:hlinkClick>
              </a:rPr>
              <a:t>(MGI, 2023)</a:t>
            </a:r>
          </a:p>
        </p:txBody>
      </p:sp>
    </p:spTree>
    <p:extLst>
      <p:ext uri="{BB962C8B-B14F-4D97-AF65-F5344CB8AC3E}">
        <p14:creationId xmlns:p14="http://schemas.microsoft.com/office/powerpoint/2010/main" val="2259692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16E76F-91A7-2FBD-5C8B-37B71CC69E3F}"/>
              </a:ext>
            </a:extLst>
          </p:cNvPr>
          <p:cNvSpPr>
            <a:spLocks noGrp="1"/>
          </p:cNvSpPr>
          <p:nvPr>
            <p:ph type="title"/>
          </p:nvPr>
        </p:nvSpPr>
        <p:spPr>
          <a:xfrm>
            <a:off x="661935" y="221930"/>
            <a:ext cx="11143365" cy="1325563"/>
          </a:xfrm>
        </p:spPr>
        <p:txBody>
          <a:bodyPr/>
          <a:lstStyle/>
          <a:p>
            <a:r>
              <a:rPr lang="pt-BR" sz="2800" b="1">
                <a:solidFill>
                  <a:schemeClr val="tx1"/>
                </a:solidFill>
                <a:ea typeface="+mj-lt"/>
                <a:cs typeface="+mj-lt"/>
              </a:rPr>
              <a:t>Conceitos sobre desigualdades estruturais de gênero e </a:t>
            </a:r>
            <a:r>
              <a:rPr lang="pt-BR" sz="2800" b="1" err="1">
                <a:solidFill>
                  <a:schemeClr val="tx1"/>
                </a:solidFill>
                <a:ea typeface="+mj-lt"/>
                <a:cs typeface="+mj-lt"/>
              </a:rPr>
              <a:t>ra</a:t>
            </a:r>
            <a:r>
              <a:rPr lang="pt-BR" sz="2800" b="1">
                <a:solidFill>
                  <a:schemeClr val="tx1"/>
                </a:solidFill>
                <a:ea typeface="+mj-lt"/>
                <a:cs typeface="+mj-lt"/>
              </a:rPr>
              <a:t>ça</a:t>
            </a:r>
            <a:endParaRPr lang="pt-BR" sz="2800" b="1">
              <a:solidFill>
                <a:schemeClr val="tx1"/>
              </a:solidFill>
            </a:endParaRPr>
          </a:p>
        </p:txBody>
      </p:sp>
      <p:sp>
        <p:nvSpPr>
          <p:cNvPr id="4" name="CaixaDeTexto 3">
            <a:extLst>
              <a:ext uri="{FF2B5EF4-FFF2-40B4-BE49-F238E27FC236}">
                <a16:creationId xmlns:a16="http://schemas.microsoft.com/office/drawing/2014/main" id="{6C0EDF62-3B03-3355-3099-29C03D1C9101}"/>
              </a:ext>
            </a:extLst>
          </p:cNvPr>
          <p:cNvSpPr txBox="1"/>
          <p:nvPr/>
        </p:nvSpPr>
        <p:spPr>
          <a:xfrm>
            <a:off x="807920" y="905218"/>
            <a:ext cx="10725443" cy="5498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ts val="2025"/>
              </a:lnSpc>
              <a:buFont typeface="Wingdings"/>
              <a:buChar char="Ø"/>
            </a:pPr>
            <a:r>
              <a:rPr lang="en-US" b="1">
                <a:solidFill>
                  <a:srgbClr val="000000"/>
                </a:solidFill>
                <a:latin typeface="Segoe UI"/>
                <a:cs typeface="Segoe UI"/>
              </a:rPr>
              <a:t>Teto de </a:t>
            </a:r>
            <a:r>
              <a:rPr lang="en-US" b="1" err="1">
                <a:solidFill>
                  <a:srgbClr val="000000"/>
                </a:solidFill>
                <a:latin typeface="Segoe UI"/>
                <a:cs typeface="Segoe UI"/>
              </a:rPr>
              <a:t>vidro</a:t>
            </a:r>
            <a:endParaRPr lang="pt-BR">
              <a:latin typeface="Segoe UI"/>
              <a:ea typeface="+mn-lt"/>
              <a:cs typeface="Segoe UI"/>
            </a:endParaRPr>
          </a:p>
          <a:p>
            <a:pPr algn="just">
              <a:lnSpc>
                <a:spcPts val="2025"/>
              </a:lnSpc>
            </a:pPr>
            <a:endParaRPr lang="en-US" sz="1000" b="1">
              <a:latin typeface="Segoe UI"/>
              <a:ea typeface="+mn-lt"/>
              <a:cs typeface="Segoe UI"/>
            </a:endParaRPr>
          </a:p>
          <a:p>
            <a:pPr lvl="1" algn="just">
              <a:lnSpc>
                <a:spcPts val="2025"/>
              </a:lnSpc>
            </a:pPr>
            <a:r>
              <a:rPr lang="pt-BR">
                <a:latin typeface="Segoe UI"/>
                <a:ea typeface="+mn-lt"/>
                <a:cs typeface="Segoe UI"/>
              </a:rPr>
              <a:t>O “teto de vidro”, termo criado em 1978 pela consultora Marylin </a:t>
            </a:r>
            <a:r>
              <a:rPr lang="pt-BR" err="1">
                <a:latin typeface="Segoe UI"/>
                <a:ea typeface="+mn-lt"/>
                <a:cs typeface="Segoe UI"/>
              </a:rPr>
              <a:t>Loden</a:t>
            </a:r>
            <a:r>
              <a:rPr lang="pt-BR">
                <a:latin typeface="Segoe UI"/>
                <a:ea typeface="+mn-lt"/>
                <a:cs typeface="Segoe UI"/>
              </a:rPr>
              <a:t>, refere-se a barreiras invisíveis que dificultam a ascensão das mulheres a cargos de liderança.</a:t>
            </a:r>
            <a:endParaRPr lang="pt-BR">
              <a:latin typeface="Segoe UI"/>
              <a:cs typeface="Segoe UI"/>
            </a:endParaRPr>
          </a:p>
          <a:p>
            <a:pPr marL="228600" indent="-228600" algn="just">
              <a:lnSpc>
                <a:spcPts val="2025"/>
              </a:lnSpc>
              <a:buFont typeface="Wingdings"/>
              <a:buChar char="Ø"/>
            </a:pPr>
            <a:endParaRPr lang="en-US">
              <a:solidFill>
                <a:srgbClr val="000000"/>
              </a:solidFill>
              <a:latin typeface="Segoe UI"/>
              <a:cs typeface="Segoe UI"/>
            </a:endParaRPr>
          </a:p>
          <a:p>
            <a:pPr marL="285750" indent="-285750" algn="just">
              <a:lnSpc>
                <a:spcPts val="2025"/>
              </a:lnSpc>
              <a:buFont typeface="Wingdings"/>
              <a:buChar char="Ø"/>
            </a:pPr>
            <a:r>
              <a:rPr lang="en-US" b="1" err="1">
                <a:latin typeface="Segoe UI"/>
                <a:cs typeface="Segoe UI"/>
              </a:rPr>
              <a:t>Labirinto</a:t>
            </a:r>
            <a:r>
              <a:rPr lang="en-US" b="1">
                <a:latin typeface="Segoe UI"/>
                <a:cs typeface="Segoe UI"/>
              </a:rPr>
              <a:t> de </a:t>
            </a:r>
            <a:r>
              <a:rPr lang="en-US" b="1" err="1">
                <a:latin typeface="Segoe UI"/>
                <a:cs typeface="Segoe UI"/>
              </a:rPr>
              <a:t>cristal</a:t>
            </a:r>
            <a:endParaRPr lang="en-US" b="1">
              <a:latin typeface="Segoe UI"/>
              <a:cs typeface="Segoe UI"/>
            </a:endParaRPr>
          </a:p>
          <a:p>
            <a:pPr algn="just">
              <a:lnSpc>
                <a:spcPts val="2025"/>
              </a:lnSpc>
            </a:pPr>
            <a:endParaRPr lang="en-US" sz="1000" b="1">
              <a:latin typeface="Segoe UI"/>
              <a:cs typeface="Segoe UI"/>
            </a:endParaRPr>
          </a:p>
          <a:p>
            <a:pPr lvl="1" algn="just">
              <a:lnSpc>
                <a:spcPts val="2025"/>
              </a:lnSpc>
            </a:pPr>
            <a:r>
              <a:rPr lang="en-US">
                <a:latin typeface="Segoe UI"/>
                <a:cs typeface="Segoe UI"/>
              </a:rPr>
              <a:t>Conceito </a:t>
            </a:r>
            <a:r>
              <a:rPr lang="en-US" err="1">
                <a:latin typeface="Segoe UI"/>
                <a:cs typeface="Segoe UI"/>
              </a:rPr>
              <a:t>criado</a:t>
            </a:r>
            <a:r>
              <a:rPr lang="en-US">
                <a:latin typeface="Segoe UI"/>
                <a:cs typeface="Segoe UI"/>
              </a:rPr>
              <a:t> pela </a:t>
            </a:r>
            <a:r>
              <a:rPr lang="en-US" err="1">
                <a:latin typeface="Segoe UI"/>
                <a:cs typeface="Segoe UI"/>
              </a:rPr>
              <a:t>autora</a:t>
            </a:r>
            <a:r>
              <a:rPr lang="en-US">
                <a:latin typeface="Segoe UI"/>
                <a:cs typeface="Segoe UI"/>
              </a:rPr>
              <a:t> Betina Stefanello Lima </a:t>
            </a:r>
            <a:r>
              <a:rPr lang="en-US" err="1">
                <a:latin typeface="Segoe UI"/>
                <a:cs typeface="Segoe UI"/>
              </a:rPr>
              <a:t>na</a:t>
            </a:r>
            <a:r>
              <a:rPr lang="en-US">
                <a:latin typeface="Segoe UI"/>
                <a:cs typeface="Segoe UI"/>
              </a:rPr>
              <a:t> </a:t>
            </a:r>
            <a:r>
              <a:rPr lang="en-US" err="1">
                <a:latin typeface="Segoe UI"/>
                <a:cs typeface="Segoe UI"/>
              </a:rPr>
              <a:t>análise</a:t>
            </a:r>
            <a:r>
              <a:rPr lang="en-US">
                <a:latin typeface="Segoe UI"/>
                <a:cs typeface="Segoe UI"/>
              </a:rPr>
              <a:t> da </a:t>
            </a:r>
            <a:r>
              <a:rPr lang="en-US" err="1">
                <a:latin typeface="Segoe UI"/>
                <a:cs typeface="Segoe UI"/>
              </a:rPr>
              <a:t>trajetória</a:t>
            </a:r>
            <a:r>
              <a:rPr lang="en-US">
                <a:latin typeface="Segoe UI"/>
                <a:cs typeface="Segoe UI"/>
              </a:rPr>
              <a:t> de </a:t>
            </a:r>
            <a:r>
              <a:rPr lang="en-US" err="1">
                <a:latin typeface="Segoe UI"/>
                <a:cs typeface="Segoe UI"/>
              </a:rPr>
              <a:t>mulheres</a:t>
            </a:r>
            <a:r>
              <a:rPr lang="en-US">
                <a:latin typeface="Segoe UI"/>
                <a:cs typeface="Segoe UI"/>
              </a:rPr>
              <a:t> </a:t>
            </a:r>
            <a:r>
              <a:rPr lang="en-US" err="1">
                <a:latin typeface="Segoe UI"/>
                <a:cs typeface="Segoe UI"/>
              </a:rPr>
              <a:t>na</a:t>
            </a:r>
            <a:r>
              <a:rPr lang="en-US">
                <a:latin typeface="Segoe UI"/>
                <a:cs typeface="Segoe UI"/>
              </a:rPr>
              <a:t> </a:t>
            </a:r>
            <a:r>
              <a:rPr lang="en-US" err="1">
                <a:latin typeface="Segoe UI"/>
                <a:cs typeface="Segoe UI"/>
              </a:rPr>
              <a:t>ciência</a:t>
            </a:r>
            <a:r>
              <a:rPr lang="en-US">
                <a:latin typeface="Segoe UI"/>
                <a:cs typeface="Segoe UI"/>
              </a:rPr>
              <a:t>, </a:t>
            </a:r>
            <a:r>
              <a:rPr lang="en-US" err="1">
                <a:latin typeface="Segoe UI"/>
                <a:cs typeface="Segoe UI"/>
              </a:rPr>
              <a:t>refere</a:t>
            </a:r>
            <a:r>
              <a:rPr lang="en-US">
                <a:latin typeface="Segoe UI"/>
                <a:cs typeface="Segoe UI"/>
              </a:rPr>
              <a:t>-se à </a:t>
            </a:r>
            <a:r>
              <a:rPr lang="en-US" err="1">
                <a:latin typeface="Segoe UI"/>
                <a:cs typeface="Segoe UI"/>
              </a:rPr>
              <a:t>barreiras</a:t>
            </a:r>
            <a:r>
              <a:rPr lang="en-US">
                <a:latin typeface="Segoe UI"/>
                <a:cs typeface="Segoe UI"/>
              </a:rPr>
              <a:t>, </a:t>
            </a:r>
            <a:r>
              <a:rPr lang="en-US" err="1">
                <a:latin typeface="Segoe UI"/>
                <a:cs typeface="Segoe UI"/>
              </a:rPr>
              <a:t>muitas</a:t>
            </a:r>
            <a:r>
              <a:rPr lang="en-US">
                <a:latin typeface="Segoe UI"/>
                <a:cs typeface="Segoe UI"/>
              </a:rPr>
              <a:t> </a:t>
            </a:r>
            <a:r>
              <a:rPr lang="en-US" err="1">
                <a:latin typeface="Segoe UI"/>
                <a:cs typeface="Segoe UI"/>
              </a:rPr>
              <a:t>vezes</a:t>
            </a:r>
            <a:r>
              <a:rPr lang="en-US">
                <a:latin typeface="Segoe UI"/>
                <a:cs typeface="Segoe UI"/>
              </a:rPr>
              <a:t> </a:t>
            </a:r>
            <a:r>
              <a:rPr lang="en-US" err="1">
                <a:latin typeface="Segoe UI"/>
                <a:cs typeface="Segoe UI"/>
              </a:rPr>
              <a:t>invisíveis</a:t>
            </a:r>
            <a:r>
              <a:rPr lang="en-US">
                <a:latin typeface="Segoe UI"/>
                <a:cs typeface="Segoe UI"/>
              </a:rPr>
              <a:t> </a:t>
            </a:r>
            <a:r>
              <a:rPr lang="en-US" err="1">
                <a:latin typeface="Segoe UI"/>
                <a:cs typeface="Segoe UI"/>
              </a:rPr>
              <a:t>por</a:t>
            </a:r>
            <a:r>
              <a:rPr lang="en-US">
                <a:latin typeface="Segoe UI"/>
                <a:cs typeface="Segoe UI"/>
              </a:rPr>
              <a:t> </a:t>
            </a:r>
            <a:r>
              <a:rPr lang="en-US" err="1">
                <a:latin typeface="Segoe UI"/>
                <a:cs typeface="Segoe UI"/>
              </a:rPr>
              <a:t>estarem</a:t>
            </a:r>
            <a:r>
              <a:rPr lang="en-US">
                <a:latin typeface="Segoe UI"/>
                <a:cs typeface="Segoe UI"/>
              </a:rPr>
              <a:t> </a:t>
            </a:r>
            <a:r>
              <a:rPr lang="en-US" err="1">
                <a:latin typeface="Segoe UI"/>
                <a:cs typeface="Segoe UI"/>
              </a:rPr>
              <a:t>enraizadas</a:t>
            </a:r>
            <a:r>
              <a:rPr lang="en-US">
                <a:latin typeface="Segoe UI"/>
                <a:cs typeface="Segoe UI"/>
              </a:rPr>
              <a:t> </a:t>
            </a:r>
            <a:r>
              <a:rPr lang="en-US" err="1">
                <a:latin typeface="Segoe UI"/>
                <a:cs typeface="Segoe UI"/>
              </a:rPr>
              <a:t>na</a:t>
            </a:r>
            <a:r>
              <a:rPr lang="en-US">
                <a:latin typeface="Segoe UI"/>
                <a:cs typeface="Segoe UI"/>
              </a:rPr>
              <a:t> </a:t>
            </a:r>
            <a:r>
              <a:rPr lang="en-US" err="1">
                <a:latin typeface="Segoe UI"/>
                <a:cs typeface="Segoe UI"/>
              </a:rPr>
              <a:t>cultura</a:t>
            </a:r>
            <a:r>
              <a:rPr lang="en-US">
                <a:latin typeface="Segoe UI"/>
                <a:cs typeface="Segoe UI"/>
              </a:rPr>
              <a:t>  </a:t>
            </a:r>
            <a:r>
              <a:rPr lang="en-US" err="1">
                <a:latin typeface="Segoe UI"/>
                <a:cs typeface="Segoe UI"/>
              </a:rPr>
              <a:t>que</a:t>
            </a:r>
            <a:r>
              <a:rPr lang="en-US">
                <a:latin typeface="Segoe UI"/>
                <a:cs typeface="Segoe UI"/>
              </a:rPr>
              <a:t> , </a:t>
            </a:r>
            <a:r>
              <a:rPr lang="en-US" err="1">
                <a:latin typeface="Segoe UI"/>
                <a:cs typeface="Segoe UI"/>
              </a:rPr>
              <a:t>por</a:t>
            </a:r>
            <a:r>
              <a:rPr lang="en-US">
                <a:latin typeface="Segoe UI"/>
                <a:cs typeface="Segoe UI"/>
              </a:rPr>
              <a:t> </a:t>
            </a:r>
            <a:r>
              <a:rPr lang="en-US" err="1">
                <a:latin typeface="Segoe UI"/>
                <a:cs typeface="Segoe UI"/>
              </a:rPr>
              <a:t>exemplo</a:t>
            </a:r>
            <a:r>
              <a:rPr lang="en-US">
                <a:latin typeface="Segoe UI"/>
                <a:cs typeface="Segoe UI"/>
              </a:rPr>
              <a:t>, </a:t>
            </a:r>
            <a:r>
              <a:rPr lang="en-US" err="1">
                <a:latin typeface="Segoe UI"/>
                <a:cs typeface="Segoe UI"/>
              </a:rPr>
              <a:t>manifestam</a:t>
            </a:r>
            <a:r>
              <a:rPr lang="en-US">
                <a:latin typeface="Segoe UI"/>
                <a:cs typeface="Segoe UI"/>
              </a:rPr>
              <a:t>-se </a:t>
            </a:r>
            <a:r>
              <a:rPr lang="en-US" err="1">
                <a:latin typeface="Segoe UI"/>
                <a:cs typeface="Segoe UI"/>
              </a:rPr>
              <a:t>na</a:t>
            </a:r>
            <a:r>
              <a:rPr lang="en-US">
                <a:latin typeface="Segoe UI"/>
                <a:cs typeface="Segoe UI"/>
              </a:rPr>
              <a:t> </a:t>
            </a:r>
            <a:r>
              <a:rPr lang="en-US" err="1">
                <a:latin typeface="Segoe UI"/>
                <a:cs typeface="Segoe UI"/>
              </a:rPr>
              <a:t>necessidade</a:t>
            </a:r>
            <a:r>
              <a:rPr lang="en-US">
                <a:latin typeface="Segoe UI"/>
                <a:cs typeface="Segoe UI"/>
              </a:rPr>
              <a:t>  de </a:t>
            </a:r>
            <a:r>
              <a:rPr lang="en-US" err="1">
                <a:latin typeface="Segoe UI"/>
                <a:cs typeface="Segoe UI"/>
              </a:rPr>
              <a:t>comprovação</a:t>
            </a:r>
            <a:r>
              <a:rPr lang="en-US">
                <a:latin typeface="Segoe UI"/>
                <a:cs typeface="Segoe UI"/>
              </a:rPr>
              <a:t> de </a:t>
            </a:r>
            <a:r>
              <a:rPr lang="en-US" err="1">
                <a:latin typeface="Segoe UI"/>
                <a:cs typeface="Segoe UI"/>
              </a:rPr>
              <a:t>competência</a:t>
            </a:r>
            <a:r>
              <a:rPr lang="en-US">
                <a:latin typeface="Segoe UI"/>
                <a:cs typeface="Segoe UI"/>
              </a:rPr>
              <a:t> e no </a:t>
            </a:r>
            <a:r>
              <a:rPr lang="en-US" err="1">
                <a:latin typeface="Segoe UI"/>
                <a:cs typeface="Segoe UI"/>
              </a:rPr>
              <a:t>estímulo</a:t>
            </a:r>
            <a:r>
              <a:rPr lang="en-US">
                <a:latin typeface="Segoe UI"/>
                <a:cs typeface="Segoe UI"/>
              </a:rPr>
              <a:t> à </a:t>
            </a:r>
            <a:r>
              <a:rPr lang="en-US" err="1">
                <a:latin typeface="Segoe UI"/>
                <a:cs typeface="Segoe UI"/>
              </a:rPr>
              <a:t>priorização</a:t>
            </a:r>
            <a:r>
              <a:rPr lang="en-US">
                <a:latin typeface="Segoe UI"/>
                <a:cs typeface="Segoe UI"/>
              </a:rPr>
              <a:t> da </a:t>
            </a:r>
            <a:r>
              <a:rPr lang="en-US" err="1">
                <a:latin typeface="Segoe UI"/>
                <a:cs typeface="Segoe UI"/>
              </a:rPr>
              <a:t>vida</a:t>
            </a:r>
            <a:r>
              <a:rPr lang="en-US">
                <a:latin typeface="Segoe UI"/>
                <a:cs typeface="Segoe UI"/>
              </a:rPr>
              <a:t> </a:t>
            </a:r>
            <a:r>
              <a:rPr lang="en-US" err="1">
                <a:latin typeface="Segoe UI"/>
                <a:cs typeface="Segoe UI"/>
              </a:rPr>
              <a:t>pessoal</a:t>
            </a:r>
            <a:r>
              <a:rPr lang="en-US">
                <a:latin typeface="Segoe UI"/>
                <a:cs typeface="Segoe UI"/>
              </a:rPr>
              <a:t>.</a:t>
            </a:r>
          </a:p>
          <a:p>
            <a:pPr marL="285750" indent="-285750" algn="just">
              <a:lnSpc>
                <a:spcPts val="2025"/>
              </a:lnSpc>
              <a:buFont typeface="Wingdings"/>
              <a:buChar char="Ø"/>
            </a:pPr>
            <a:endParaRPr lang="en-US">
              <a:latin typeface="Segoe UI"/>
              <a:cs typeface="Segoe UI"/>
            </a:endParaRPr>
          </a:p>
          <a:p>
            <a:pPr marL="285750" indent="-285750" algn="just">
              <a:lnSpc>
                <a:spcPts val="2025"/>
              </a:lnSpc>
              <a:buFont typeface="Wingdings"/>
              <a:buChar char="Ø"/>
            </a:pPr>
            <a:r>
              <a:rPr lang="en-US" b="1" err="1">
                <a:latin typeface="Segoe UI"/>
                <a:cs typeface="Segoe UI"/>
              </a:rPr>
              <a:t>Pacto</a:t>
            </a:r>
            <a:r>
              <a:rPr lang="en-US" b="1">
                <a:latin typeface="Segoe UI"/>
                <a:cs typeface="Segoe UI"/>
              </a:rPr>
              <a:t> </a:t>
            </a:r>
            <a:r>
              <a:rPr lang="en-US" b="1" err="1">
                <a:latin typeface="Segoe UI"/>
                <a:cs typeface="Segoe UI"/>
              </a:rPr>
              <a:t>narcisico</a:t>
            </a:r>
            <a:r>
              <a:rPr lang="en-US" b="1">
                <a:latin typeface="Segoe UI"/>
                <a:cs typeface="Segoe UI"/>
              </a:rPr>
              <a:t> da </a:t>
            </a:r>
            <a:r>
              <a:rPr lang="en-US" b="1" err="1">
                <a:latin typeface="Segoe UI"/>
                <a:cs typeface="Segoe UI"/>
              </a:rPr>
              <a:t>branquitude</a:t>
            </a:r>
            <a:endParaRPr lang="en-US" b="1">
              <a:latin typeface="Segoe UI"/>
              <a:cs typeface="Segoe UI"/>
            </a:endParaRPr>
          </a:p>
          <a:p>
            <a:pPr algn="just">
              <a:lnSpc>
                <a:spcPts val="2025"/>
              </a:lnSpc>
            </a:pPr>
            <a:endParaRPr lang="en-US" sz="800" b="1">
              <a:latin typeface="Segoe UI"/>
              <a:cs typeface="Segoe UI"/>
            </a:endParaRPr>
          </a:p>
          <a:p>
            <a:pPr marL="742950" lvl="1" indent="-285750" algn="just">
              <a:lnSpc>
                <a:spcPts val="2025"/>
              </a:lnSpc>
              <a:buFont typeface="Arial"/>
              <a:buChar char="•"/>
            </a:pPr>
            <a:r>
              <a:rPr lang="en-US">
                <a:latin typeface="Segoe UI"/>
                <a:cs typeface="Segoe UI"/>
              </a:rPr>
              <a:t>O “</a:t>
            </a:r>
            <a:r>
              <a:rPr lang="en-US" err="1">
                <a:latin typeface="Segoe UI"/>
                <a:cs typeface="Segoe UI"/>
              </a:rPr>
              <a:t>pacto</a:t>
            </a:r>
            <a:r>
              <a:rPr lang="en-US">
                <a:latin typeface="Segoe UI"/>
                <a:cs typeface="Segoe UI"/>
              </a:rPr>
              <a:t> </a:t>
            </a:r>
            <a:r>
              <a:rPr lang="en-US" err="1">
                <a:latin typeface="Segoe UI"/>
                <a:cs typeface="Segoe UI"/>
              </a:rPr>
              <a:t>narcísico</a:t>
            </a:r>
            <a:r>
              <a:rPr lang="en-US">
                <a:latin typeface="Segoe UI"/>
                <a:cs typeface="Segoe UI"/>
              </a:rPr>
              <a:t> da </a:t>
            </a:r>
            <a:r>
              <a:rPr lang="en-US" err="1">
                <a:latin typeface="Segoe UI"/>
                <a:cs typeface="Segoe UI"/>
              </a:rPr>
              <a:t>branquitude</a:t>
            </a:r>
            <a:r>
              <a:rPr lang="en-US">
                <a:latin typeface="Segoe UI"/>
                <a:cs typeface="Segoe UI"/>
              </a:rPr>
              <a:t>”, </a:t>
            </a:r>
            <a:r>
              <a:rPr lang="en-US" err="1">
                <a:latin typeface="Segoe UI"/>
                <a:cs typeface="Segoe UI"/>
              </a:rPr>
              <a:t>conceito</a:t>
            </a:r>
            <a:r>
              <a:rPr lang="en-US">
                <a:latin typeface="Segoe UI"/>
                <a:cs typeface="Segoe UI"/>
              </a:rPr>
              <a:t> de </a:t>
            </a:r>
            <a:r>
              <a:rPr lang="en-US" err="1">
                <a:latin typeface="Segoe UI"/>
                <a:cs typeface="Segoe UI"/>
              </a:rPr>
              <a:t>Cida</a:t>
            </a:r>
            <a:r>
              <a:rPr lang="en-US">
                <a:latin typeface="Segoe UI"/>
                <a:cs typeface="Segoe UI"/>
              </a:rPr>
              <a:t> Bento, </a:t>
            </a:r>
            <a:r>
              <a:rPr lang="en-US" err="1">
                <a:latin typeface="Segoe UI"/>
                <a:cs typeface="Segoe UI"/>
              </a:rPr>
              <a:t>refere</a:t>
            </a:r>
            <a:r>
              <a:rPr lang="en-US">
                <a:latin typeface="Segoe UI"/>
                <a:cs typeface="Segoe UI"/>
              </a:rPr>
              <a:t>-se </a:t>
            </a:r>
            <a:r>
              <a:rPr lang="en-US" err="1">
                <a:latin typeface="Segoe UI"/>
                <a:cs typeface="Segoe UI"/>
              </a:rPr>
              <a:t>aos</a:t>
            </a:r>
            <a:r>
              <a:rPr lang="en-US">
                <a:latin typeface="Segoe UI"/>
                <a:cs typeface="Segoe UI"/>
              </a:rPr>
              <a:t> </a:t>
            </a:r>
            <a:r>
              <a:rPr lang="en-US" err="1">
                <a:latin typeface="Segoe UI"/>
                <a:cs typeface="Segoe UI"/>
              </a:rPr>
              <a:t>acordos</a:t>
            </a:r>
            <a:r>
              <a:rPr lang="en-US">
                <a:latin typeface="Segoe UI"/>
                <a:cs typeface="Segoe UI"/>
              </a:rPr>
              <a:t> </a:t>
            </a:r>
            <a:r>
              <a:rPr lang="en-US" err="1">
                <a:latin typeface="Segoe UI"/>
                <a:cs typeface="Segoe UI"/>
              </a:rPr>
              <a:t>implícitos</a:t>
            </a:r>
            <a:r>
              <a:rPr lang="en-US">
                <a:latin typeface="Segoe UI"/>
                <a:cs typeface="Segoe UI"/>
              </a:rPr>
              <a:t> entre </a:t>
            </a:r>
            <a:r>
              <a:rPr lang="en-US" err="1">
                <a:latin typeface="Segoe UI"/>
                <a:cs typeface="Segoe UI"/>
              </a:rPr>
              <a:t>pessoas</a:t>
            </a:r>
            <a:r>
              <a:rPr lang="en-US">
                <a:latin typeface="Segoe UI"/>
                <a:cs typeface="Segoe UI"/>
              </a:rPr>
              <a:t> </a:t>
            </a:r>
            <a:r>
              <a:rPr lang="en-US" err="1">
                <a:latin typeface="Segoe UI"/>
                <a:cs typeface="Segoe UI"/>
              </a:rPr>
              <a:t>brancas</a:t>
            </a:r>
            <a:r>
              <a:rPr lang="en-US">
                <a:latin typeface="Segoe UI"/>
                <a:cs typeface="Segoe UI"/>
              </a:rPr>
              <a:t> para </a:t>
            </a:r>
            <a:r>
              <a:rPr lang="en-US" err="1">
                <a:latin typeface="Segoe UI"/>
                <a:cs typeface="Segoe UI"/>
              </a:rPr>
              <a:t>preservar</a:t>
            </a:r>
            <a:r>
              <a:rPr lang="en-US">
                <a:latin typeface="Segoe UI"/>
                <a:cs typeface="Segoe UI"/>
              </a:rPr>
              <a:t> </a:t>
            </a:r>
            <a:r>
              <a:rPr lang="en-US" err="1">
                <a:latin typeface="Segoe UI"/>
                <a:cs typeface="Segoe UI"/>
              </a:rPr>
              <a:t>privilégios</a:t>
            </a:r>
            <a:r>
              <a:rPr lang="en-US">
                <a:latin typeface="Segoe UI"/>
                <a:cs typeface="Segoe UI"/>
              </a:rPr>
              <a:t> e </a:t>
            </a:r>
            <a:r>
              <a:rPr lang="en-US" err="1">
                <a:latin typeface="Segoe UI"/>
                <a:cs typeface="Segoe UI"/>
              </a:rPr>
              <a:t>posições</a:t>
            </a:r>
            <a:r>
              <a:rPr lang="en-US">
                <a:latin typeface="Segoe UI"/>
                <a:cs typeface="Segoe UI"/>
              </a:rPr>
              <a:t> de </a:t>
            </a:r>
            <a:r>
              <a:rPr lang="en-US" err="1">
                <a:latin typeface="Segoe UI"/>
                <a:cs typeface="Segoe UI"/>
              </a:rPr>
              <a:t>poder</a:t>
            </a:r>
            <a:r>
              <a:rPr lang="en-US">
                <a:latin typeface="Segoe UI"/>
                <a:cs typeface="Segoe UI"/>
              </a:rPr>
              <a:t>;</a:t>
            </a:r>
          </a:p>
          <a:p>
            <a:pPr marL="742950" lvl="1" indent="-285750" algn="just">
              <a:lnSpc>
                <a:spcPts val="2025"/>
              </a:lnSpc>
              <a:buFont typeface="Arial"/>
              <a:buChar char="•"/>
            </a:pPr>
            <a:r>
              <a:rPr lang="en-US">
                <a:latin typeface="Segoe UI"/>
                <a:cs typeface="Segoe UI"/>
              </a:rPr>
              <a:t>Esses </a:t>
            </a:r>
            <a:r>
              <a:rPr lang="en-US" err="1">
                <a:latin typeface="Segoe UI"/>
                <a:cs typeface="Segoe UI"/>
              </a:rPr>
              <a:t>pactos</a:t>
            </a:r>
            <a:r>
              <a:rPr lang="en-US">
                <a:latin typeface="Segoe UI"/>
                <a:cs typeface="Segoe UI"/>
              </a:rPr>
              <a:t> </a:t>
            </a:r>
            <a:r>
              <a:rPr lang="en-US" err="1">
                <a:latin typeface="Segoe UI"/>
                <a:cs typeface="Segoe UI"/>
              </a:rPr>
              <a:t>operam</a:t>
            </a:r>
            <a:r>
              <a:rPr lang="en-US">
                <a:latin typeface="Segoe UI"/>
                <a:cs typeface="Segoe UI"/>
              </a:rPr>
              <a:t> de forma </a:t>
            </a:r>
            <a:r>
              <a:rPr lang="en-US" err="1">
                <a:latin typeface="Segoe UI"/>
                <a:cs typeface="Segoe UI"/>
              </a:rPr>
              <a:t>silenciosa</a:t>
            </a:r>
            <a:r>
              <a:rPr lang="en-US">
                <a:latin typeface="Segoe UI"/>
                <a:cs typeface="Segoe UI"/>
              </a:rPr>
              <a:t> e </a:t>
            </a:r>
            <a:r>
              <a:rPr lang="en-US" err="1">
                <a:latin typeface="Segoe UI"/>
                <a:cs typeface="Segoe UI"/>
              </a:rPr>
              <a:t>naturalizada</a:t>
            </a:r>
            <a:r>
              <a:rPr lang="en-US">
                <a:latin typeface="Segoe UI"/>
                <a:cs typeface="Segoe UI"/>
              </a:rPr>
              <a:t>, </a:t>
            </a:r>
            <a:r>
              <a:rPr lang="en-US" err="1">
                <a:latin typeface="Segoe UI"/>
                <a:cs typeface="Segoe UI"/>
              </a:rPr>
              <a:t>reforçando</a:t>
            </a:r>
            <a:r>
              <a:rPr lang="en-US">
                <a:latin typeface="Segoe UI"/>
                <a:cs typeface="Segoe UI"/>
              </a:rPr>
              <a:t> a </a:t>
            </a:r>
            <a:r>
              <a:rPr lang="en-US" err="1">
                <a:latin typeface="Segoe UI"/>
                <a:cs typeface="Segoe UI"/>
              </a:rPr>
              <a:t>exclusão</a:t>
            </a:r>
            <a:r>
              <a:rPr lang="en-US">
                <a:latin typeface="Segoe UI"/>
                <a:cs typeface="Segoe UI"/>
              </a:rPr>
              <a:t> e a </a:t>
            </a:r>
            <a:r>
              <a:rPr lang="en-US" err="1">
                <a:latin typeface="Segoe UI"/>
                <a:cs typeface="Segoe UI"/>
              </a:rPr>
              <a:t>desigualdade</a:t>
            </a:r>
            <a:r>
              <a:rPr lang="en-US">
                <a:latin typeface="Segoe UI"/>
                <a:cs typeface="Segoe UI"/>
              </a:rPr>
              <a:t> racial </a:t>
            </a:r>
            <a:r>
              <a:rPr lang="en-US" err="1">
                <a:latin typeface="Segoe UI"/>
                <a:cs typeface="Segoe UI"/>
              </a:rPr>
              <a:t>em</a:t>
            </a:r>
            <a:r>
              <a:rPr lang="en-US">
                <a:latin typeface="Segoe UI"/>
                <a:cs typeface="Segoe UI"/>
              </a:rPr>
              <a:t> </a:t>
            </a:r>
            <a:r>
              <a:rPr lang="en-US" err="1">
                <a:latin typeface="Segoe UI"/>
                <a:cs typeface="Segoe UI"/>
              </a:rPr>
              <a:t>diferentes</a:t>
            </a:r>
            <a:r>
              <a:rPr lang="en-US">
                <a:latin typeface="Segoe UI"/>
                <a:cs typeface="Segoe UI"/>
              </a:rPr>
              <a:t> </a:t>
            </a:r>
            <a:r>
              <a:rPr lang="en-US" err="1">
                <a:latin typeface="Segoe UI"/>
                <a:cs typeface="Segoe UI"/>
              </a:rPr>
              <a:t>espaços</a:t>
            </a:r>
            <a:r>
              <a:rPr lang="en-US">
                <a:latin typeface="Segoe UI"/>
                <a:cs typeface="Segoe UI"/>
              </a:rPr>
              <a:t> </a:t>
            </a:r>
            <a:r>
              <a:rPr lang="en-US" err="1">
                <a:latin typeface="Segoe UI"/>
                <a:cs typeface="Segoe UI"/>
              </a:rPr>
              <a:t>sociais</a:t>
            </a:r>
            <a:r>
              <a:rPr lang="en-US">
                <a:latin typeface="Segoe UI"/>
                <a:cs typeface="Segoe UI"/>
              </a:rPr>
              <a:t>.</a:t>
            </a:r>
          </a:p>
          <a:p>
            <a:pPr marL="285750" indent="-285750" algn="just">
              <a:lnSpc>
                <a:spcPts val="2025"/>
              </a:lnSpc>
              <a:buFont typeface="Wingdings"/>
              <a:buChar char="Ø"/>
            </a:pPr>
            <a:endParaRPr lang="en-US">
              <a:latin typeface="Segoe UI"/>
              <a:cs typeface="Segoe UI"/>
            </a:endParaRPr>
          </a:p>
          <a:p>
            <a:pPr marL="228600" indent="-228600">
              <a:lnSpc>
                <a:spcPts val="2025"/>
              </a:lnSpc>
              <a:buFont typeface="Wingdings"/>
              <a:buChar char="Ø"/>
            </a:pPr>
            <a:endParaRPr lang="en-US">
              <a:latin typeface="Segoe UI"/>
              <a:cs typeface="Arial"/>
            </a:endParaRPr>
          </a:p>
          <a:p>
            <a:pPr algn="ctr"/>
            <a:endParaRPr lang="pt-BR"/>
          </a:p>
        </p:txBody>
      </p:sp>
      <p:pic>
        <p:nvPicPr>
          <p:cNvPr id="5" name="Imagem 4" descr="filete_preto_horizontal_1.png">
            <a:extLst>
              <a:ext uri="{FF2B5EF4-FFF2-40B4-BE49-F238E27FC236}">
                <a16:creationId xmlns:a16="http://schemas.microsoft.com/office/drawing/2014/main" id="{1D11BAED-DCE7-9670-5628-7946B42AE190}"/>
              </a:ext>
            </a:extLst>
          </p:cNvPr>
          <p:cNvPicPr>
            <a:picLocks noChangeAspect="1"/>
          </p:cNvPicPr>
          <p:nvPr/>
        </p:nvPicPr>
        <p:blipFill>
          <a:blip r:embed="rId2"/>
          <a:stretch>
            <a:fillRect/>
          </a:stretch>
        </p:blipFill>
        <p:spPr>
          <a:xfrm>
            <a:off x="10646905" y="6296303"/>
            <a:ext cx="1546365" cy="563959"/>
          </a:xfrm>
          <a:prstGeom prst="rect">
            <a:avLst/>
          </a:prstGeom>
        </p:spPr>
      </p:pic>
    </p:spTree>
    <p:extLst>
      <p:ext uri="{BB962C8B-B14F-4D97-AF65-F5344CB8AC3E}">
        <p14:creationId xmlns:p14="http://schemas.microsoft.com/office/powerpoint/2010/main" val="154895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9BAB93C-3511-6745-7EB0-01AA144F988D}"/>
              </a:ext>
            </a:extLst>
          </p:cNvPr>
          <p:cNvSpPr>
            <a:spLocks noGrp="1"/>
          </p:cNvSpPr>
          <p:nvPr>
            <p:ph type="dt" sz="half" idx="10"/>
          </p:nvPr>
        </p:nvSpPr>
        <p:spPr/>
        <p:txBody>
          <a:bodyPr/>
          <a:lstStyle/>
          <a:p>
            <a:fld id="{53B3FC3C-278E-4DBB-B833-6821F7E2FEFF}" type="datetime1">
              <a:rPr lang="en-US"/>
              <a:t>5/20/2026</a:t>
            </a:fld>
            <a:endParaRPr lang="en-US"/>
          </a:p>
        </p:txBody>
      </p:sp>
      <p:sp>
        <p:nvSpPr>
          <p:cNvPr id="3" name="Espaço Reservado para Rodapé 2">
            <a:extLst>
              <a:ext uri="{FF2B5EF4-FFF2-40B4-BE49-F238E27FC236}">
                <a16:creationId xmlns:a16="http://schemas.microsoft.com/office/drawing/2014/main" id="{05005187-3B48-1817-C82A-F286E41F7DFB}"/>
              </a:ext>
            </a:extLst>
          </p:cNvPr>
          <p:cNvSpPr>
            <a:spLocks noGrp="1"/>
          </p:cNvSpPr>
          <p:nvPr>
            <p:ph type="ftr" sz="quarter" idx="11"/>
          </p:nvPr>
        </p:nvSpPr>
        <p:spPr/>
        <p:txBody>
          <a:bodyPr/>
          <a:lstStyle/>
          <a:p>
            <a:r>
              <a:rPr lang="en-US"/>
              <a:t>
              </a:t>
            </a:r>
          </a:p>
        </p:txBody>
      </p:sp>
      <p:pic>
        <p:nvPicPr>
          <p:cNvPr id="6" name="Imagem 5" descr="Uma imagem contendo Texto&#10;&#10;O conteúdo gerado por IA pode estar incorreto.">
            <a:extLst>
              <a:ext uri="{FF2B5EF4-FFF2-40B4-BE49-F238E27FC236}">
                <a16:creationId xmlns:a16="http://schemas.microsoft.com/office/drawing/2014/main" id="{71921C6A-CA50-B9AD-7D67-05B3836E4301}"/>
              </a:ext>
            </a:extLst>
          </p:cNvPr>
          <p:cNvPicPr>
            <a:picLocks noChangeAspect="1"/>
          </p:cNvPicPr>
          <p:nvPr/>
        </p:nvPicPr>
        <p:blipFill>
          <a:blip r:embed="rId2"/>
          <a:stretch>
            <a:fillRect/>
          </a:stretch>
        </p:blipFill>
        <p:spPr>
          <a:xfrm>
            <a:off x="2539051" y="1059644"/>
            <a:ext cx="7102523" cy="4731225"/>
          </a:xfrm>
          <a:prstGeom prst="rect">
            <a:avLst/>
          </a:prstGeom>
        </p:spPr>
      </p:pic>
    </p:spTree>
    <p:extLst>
      <p:ext uri="{BB962C8B-B14F-4D97-AF65-F5344CB8AC3E}">
        <p14:creationId xmlns:p14="http://schemas.microsoft.com/office/powerpoint/2010/main" val="262667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1CE3F1D-78BB-AEA4-2A27-8F39563E6E22}"/>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EC170BE0-C75B-D8D3-60C6-C46C86DB11B9}"/>
              </a:ext>
            </a:extLst>
          </p:cNvPr>
          <p:cNvSpPr/>
          <p:nvPr/>
        </p:nvSpPr>
        <p:spPr>
          <a:xfrm>
            <a:off x="763588" y="727365"/>
            <a:ext cx="10664824" cy="5082498"/>
          </a:xfrm>
          <a:prstGeom prst="rect">
            <a:avLst/>
          </a:prstGeom>
        </p:spPr>
        <p:txBody>
          <a:bodyPr vert="horz" lIns="91440" tIns="45720" rIns="91440" bIns="45720" rtlCol="0" anchor="ctr">
            <a:noAutofit/>
          </a:bodyPr>
          <a:lstStyle/>
          <a:p>
            <a:pPr>
              <a:lnSpc>
                <a:spcPct val="90000"/>
              </a:lnSpc>
              <a:spcBef>
                <a:spcPts val="1000"/>
              </a:spcBef>
              <a:buClr>
                <a:schemeClr val="accent1"/>
              </a:buClr>
              <a:buSzPct val="80000"/>
            </a:pPr>
            <a:endParaRPr lang="en-US" sz="240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90000"/>
              </a:lnSpc>
              <a:spcBef>
                <a:spcPts val="1000"/>
              </a:spcBef>
              <a:buClr>
                <a:schemeClr val="accent1"/>
              </a:buClr>
              <a:buSzPct val="80000"/>
              <a:buFont typeface="Wingdings 3" charset="2"/>
              <a:buChar char=""/>
            </a:pPr>
            <a:endParaRPr lang="en-US" sz="2400">
              <a:latin typeface="Calibri"/>
              <a:ea typeface="Calibri"/>
              <a:cs typeface="Calibri"/>
            </a:endParaRPr>
          </a:p>
        </p:txBody>
      </p:sp>
      <p:pic>
        <p:nvPicPr>
          <p:cNvPr id="4" name="Imagem 3" descr="filete_preto_horizontal_1.png">
            <a:extLst>
              <a:ext uri="{FF2B5EF4-FFF2-40B4-BE49-F238E27FC236}">
                <a16:creationId xmlns:a16="http://schemas.microsoft.com/office/drawing/2014/main" id="{962971DE-2932-9112-BA52-981282AB96C5}"/>
              </a:ext>
            </a:extLst>
          </p:cNvPr>
          <p:cNvPicPr>
            <a:picLocks noChangeAspect="1"/>
          </p:cNvPicPr>
          <p:nvPr/>
        </p:nvPicPr>
        <p:blipFill>
          <a:blip r:embed="rId2"/>
          <a:stretch>
            <a:fillRect/>
          </a:stretch>
        </p:blipFill>
        <p:spPr>
          <a:xfrm>
            <a:off x="10466504" y="6208581"/>
            <a:ext cx="1726766" cy="651681"/>
          </a:xfrm>
          <a:prstGeom prst="rect">
            <a:avLst/>
          </a:prstGeom>
        </p:spPr>
      </p:pic>
      <p:grpSp>
        <p:nvGrpSpPr>
          <p:cNvPr id="10" name="Agrupar 9">
            <a:extLst>
              <a:ext uri="{FF2B5EF4-FFF2-40B4-BE49-F238E27FC236}">
                <a16:creationId xmlns:a16="http://schemas.microsoft.com/office/drawing/2014/main" id="{30378181-A7D9-15B0-BA2F-12433FDA2E16}"/>
              </a:ext>
            </a:extLst>
          </p:cNvPr>
          <p:cNvGrpSpPr/>
          <p:nvPr/>
        </p:nvGrpSpPr>
        <p:grpSpPr>
          <a:xfrm>
            <a:off x="7148799" y="1700624"/>
            <a:ext cx="3197525" cy="4112908"/>
            <a:chOff x="168664" y="122694"/>
            <a:chExt cx="3197525" cy="4112908"/>
          </a:xfrm>
        </p:grpSpPr>
        <p:pic>
          <p:nvPicPr>
            <p:cNvPr id="5" name="Imagem 4" descr="Texto&#10;&#10;O conteúdo gerado por IA pode estar incorreto.">
              <a:extLst>
                <a:ext uri="{FF2B5EF4-FFF2-40B4-BE49-F238E27FC236}">
                  <a16:creationId xmlns:a16="http://schemas.microsoft.com/office/drawing/2014/main" id="{333B9FE8-EDCB-1238-6849-68EA394170A5}"/>
                </a:ext>
              </a:extLst>
            </p:cNvPr>
            <p:cNvPicPr>
              <a:picLocks noChangeAspect="1"/>
            </p:cNvPicPr>
            <p:nvPr/>
          </p:nvPicPr>
          <p:blipFill>
            <a:blip r:embed="rId3"/>
            <a:stretch>
              <a:fillRect/>
            </a:stretch>
          </p:blipFill>
          <p:spPr>
            <a:xfrm>
              <a:off x="168664" y="2213126"/>
              <a:ext cx="1560421" cy="2022476"/>
            </a:xfrm>
            <a:prstGeom prst="roundRect">
              <a:avLst>
                <a:gd name="adj" fmla="val 16667"/>
              </a:avLst>
            </a:prstGeom>
            <a:ln w="63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m 5">
              <a:extLst>
                <a:ext uri="{FF2B5EF4-FFF2-40B4-BE49-F238E27FC236}">
                  <a16:creationId xmlns:a16="http://schemas.microsoft.com/office/drawing/2014/main" id="{C86A4710-8A06-5DE1-E339-26FE51F068B8}"/>
                </a:ext>
              </a:extLst>
            </p:cNvPr>
            <p:cNvPicPr>
              <a:picLocks noChangeAspect="1"/>
            </p:cNvPicPr>
            <p:nvPr/>
          </p:nvPicPr>
          <p:blipFill>
            <a:blip r:embed="rId4"/>
            <a:stretch>
              <a:fillRect/>
            </a:stretch>
          </p:blipFill>
          <p:spPr>
            <a:xfrm>
              <a:off x="1784366" y="130174"/>
              <a:ext cx="1581823" cy="2022476"/>
            </a:xfrm>
            <a:prstGeom prst="roundRect">
              <a:avLst>
                <a:gd name="adj" fmla="val 16667"/>
              </a:avLst>
            </a:prstGeom>
            <a:ln w="63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m 6">
              <a:extLst>
                <a:ext uri="{FF2B5EF4-FFF2-40B4-BE49-F238E27FC236}">
                  <a16:creationId xmlns:a16="http://schemas.microsoft.com/office/drawing/2014/main" id="{4A9015D5-DD1A-E35E-827A-4F711246CC8F}"/>
                </a:ext>
              </a:extLst>
            </p:cNvPr>
            <p:cNvPicPr>
              <a:picLocks noChangeAspect="1"/>
            </p:cNvPicPr>
            <p:nvPr/>
          </p:nvPicPr>
          <p:blipFill>
            <a:blip r:embed="rId5"/>
            <a:stretch>
              <a:fillRect/>
            </a:stretch>
          </p:blipFill>
          <p:spPr>
            <a:xfrm>
              <a:off x="237309" y="122694"/>
              <a:ext cx="1522866" cy="2029956"/>
            </a:xfrm>
            <a:prstGeom prst="roundRect">
              <a:avLst>
                <a:gd name="adj" fmla="val 16667"/>
              </a:avLst>
            </a:prstGeom>
            <a:ln w="63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m 7">
              <a:extLst>
                <a:ext uri="{FF2B5EF4-FFF2-40B4-BE49-F238E27FC236}">
                  <a16:creationId xmlns:a16="http://schemas.microsoft.com/office/drawing/2014/main" id="{4E571482-8ADC-CC91-B593-27EBB4FF483A}"/>
                </a:ext>
              </a:extLst>
            </p:cNvPr>
            <p:cNvPicPr>
              <a:picLocks noChangeAspect="1"/>
            </p:cNvPicPr>
            <p:nvPr/>
          </p:nvPicPr>
          <p:blipFill rotWithShape="1">
            <a:blip r:embed="rId6"/>
            <a:srcRect t="3720"/>
            <a:stretch/>
          </p:blipFill>
          <p:spPr>
            <a:xfrm>
              <a:off x="1735985" y="2188937"/>
              <a:ext cx="1627851" cy="2022476"/>
            </a:xfrm>
            <a:prstGeom prst="roundRect">
              <a:avLst>
                <a:gd name="adj" fmla="val 16667"/>
              </a:avLst>
            </a:prstGeom>
            <a:ln w="63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2" name="CaixaDeTexto 11">
            <a:extLst>
              <a:ext uri="{FF2B5EF4-FFF2-40B4-BE49-F238E27FC236}">
                <a16:creationId xmlns:a16="http://schemas.microsoft.com/office/drawing/2014/main" id="{5FA96E9F-CD38-B124-3D12-AB397411AEF3}"/>
              </a:ext>
            </a:extLst>
          </p:cNvPr>
          <p:cNvSpPr txBox="1"/>
          <p:nvPr/>
        </p:nvSpPr>
        <p:spPr>
          <a:xfrm>
            <a:off x="5927028" y="988015"/>
            <a:ext cx="5628315" cy="400110"/>
          </a:xfrm>
          <a:prstGeom prst="rect">
            <a:avLst/>
          </a:prstGeom>
          <a:noFill/>
        </p:spPr>
        <p:txBody>
          <a:bodyPr wrap="square" lIns="91440" tIns="45720" rIns="91440" bIns="45720" anchor="t">
            <a:spAutoFit/>
          </a:bodyPr>
          <a:lstStyle/>
          <a:p>
            <a:pPr algn="ctr"/>
            <a:r>
              <a:rPr lang="pt-BR" sz="2000" b="1">
                <a:effectLst/>
                <a:latin typeface="Univers Condensed"/>
              </a:rPr>
              <a:t>Planos de Equidade do Senado Federal</a:t>
            </a:r>
            <a:endParaRPr lang="pt-BR" sz="2000">
              <a:latin typeface="Univers Condensed"/>
            </a:endParaRPr>
          </a:p>
        </p:txBody>
      </p:sp>
      <p:sp>
        <p:nvSpPr>
          <p:cNvPr id="14" name="CaixaDeTexto 13">
            <a:extLst>
              <a:ext uri="{FF2B5EF4-FFF2-40B4-BE49-F238E27FC236}">
                <a16:creationId xmlns:a16="http://schemas.microsoft.com/office/drawing/2014/main" id="{76076842-93CE-A25E-1929-FFCE44FA4D64}"/>
              </a:ext>
            </a:extLst>
          </p:cNvPr>
          <p:cNvSpPr txBox="1"/>
          <p:nvPr/>
        </p:nvSpPr>
        <p:spPr>
          <a:xfrm>
            <a:off x="495242" y="984962"/>
            <a:ext cx="5304964" cy="707886"/>
          </a:xfrm>
          <a:prstGeom prst="rect">
            <a:avLst/>
          </a:prstGeom>
          <a:noFill/>
        </p:spPr>
        <p:txBody>
          <a:bodyPr wrap="square" lIns="91440" tIns="45720" rIns="91440" bIns="45720" anchor="t">
            <a:spAutoFit/>
          </a:bodyPr>
          <a:lstStyle/>
          <a:p>
            <a:pPr algn="ctr"/>
            <a:r>
              <a:rPr lang="pt-BR" sz="2000" b="1" dirty="0">
                <a:latin typeface="Univers Condensed"/>
              </a:rPr>
              <a:t>Núcleo </a:t>
            </a:r>
            <a:r>
              <a:rPr lang="pt-BR" sz="2000" b="1" dirty="0">
                <a:latin typeface="Univers Condensed"/>
                <a:ea typeface="+mn-lt"/>
                <a:cs typeface="+mn-lt"/>
              </a:rPr>
              <a:t>de Coordenação de Ações de Diversidade, Equidade e Inclusão</a:t>
            </a:r>
            <a:endParaRPr lang="pt-BR" sz="2000" b="1" dirty="0">
              <a:latin typeface="Univers Condensed"/>
            </a:endParaRPr>
          </a:p>
        </p:txBody>
      </p:sp>
      <p:sp>
        <p:nvSpPr>
          <p:cNvPr id="16" name="CaixaDeTexto 15">
            <a:extLst>
              <a:ext uri="{FF2B5EF4-FFF2-40B4-BE49-F238E27FC236}">
                <a16:creationId xmlns:a16="http://schemas.microsoft.com/office/drawing/2014/main" id="{B58BE209-4354-6AD4-B703-13FA97F42452}"/>
              </a:ext>
            </a:extLst>
          </p:cNvPr>
          <p:cNvSpPr txBox="1"/>
          <p:nvPr/>
        </p:nvSpPr>
        <p:spPr>
          <a:xfrm>
            <a:off x="726761" y="134218"/>
            <a:ext cx="6042859" cy="584775"/>
          </a:xfrm>
          <a:prstGeom prst="rect">
            <a:avLst/>
          </a:prstGeom>
          <a:noFill/>
        </p:spPr>
        <p:txBody>
          <a:bodyPr wrap="square" lIns="91440" tIns="45720" rIns="91440" bIns="45720" anchor="t">
            <a:spAutoFit/>
          </a:bodyPr>
          <a:lstStyle/>
          <a:p>
            <a:r>
              <a:rPr lang="en-US" sz="3200" b="1" dirty="0" err="1">
                <a:latin typeface="Univers Condensed"/>
                <a:ea typeface="Segoe UI"/>
                <a:cs typeface="Times New Roman"/>
              </a:rPr>
              <a:t>Senado</a:t>
            </a:r>
            <a:r>
              <a:rPr lang="en-US" sz="3200" b="1" dirty="0">
                <a:latin typeface="Univers Condensed"/>
                <a:ea typeface="Segoe UI"/>
                <a:cs typeface="Times New Roman"/>
              </a:rPr>
              <a:t> Federal</a:t>
            </a:r>
            <a:endParaRPr lang="pt-BR" sz="3200" b="1" dirty="0">
              <a:latin typeface="Univers Condensed"/>
            </a:endParaRPr>
          </a:p>
        </p:txBody>
      </p:sp>
      <p:sp>
        <p:nvSpPr>
          <p:cNvPr id="18" name="CaixaDeTexto 17">
            <a:extLst>
              <a:ext uri="{FF2B5EF4-FFF2-40B4-BE49-F238E27FC236}">
                <a16:creationId xmlns:a16="http://schemas.microsoft.com/office/drawing/2014/main" id="{429302AC-FA6C-5196-66FC-C5C5F6EF6956}"/>
              </a:ext>
            </a:extLst>
          </p:cNvPr>
          <p:cNvSpPr txBox="1"/>
          <p:nvPr/>
        </p:nvSpPr>
        <p:spPr>
          <a:xfrm>
            <a:off x="3151322" y="3390254"/>
            <a:ext cx="609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t>
            </a:r>
            <a:endParaRPr lang="pt-BR"/>
          </a:p>
        </p:txBody>
      </p:sp>
      <p:pic>
        <p:nvPicPr>
          <p:cNvPr id="22" name="Imagem 21">
            <a:extLst>
              <a:ext uri="{FF2B5EF4-FFF2-40B4-BE49-F238E27FC236}">
                <a16:creationId xmlns:a16="http://schemas.microsoft.com/office/drawing/2014/main" id="{CA53315E-40A6-53B3-BEE3-0924F991E298}"/>
              </a:ext>
            </a:extLst>
          </p:cNvPr>
          <p:cNvPicPr>
            <a:picLocks noChangeAspect="1"/>
          </p:cNvPicPr>
          <p:nvPr/>
        </p:nvPicPr>
        <p:blipFill>
          <a:blip r:embed="rId7"/>
          <a:stretch>
            <a:fillRect/>
          </a:stretch>
        </p:blipFill>
        <p:spPr>
          <a:xfrm rot="-5400000">
            <a:off x="5672378" y="3302429"/>
            <a:ext cx="498532" cy="563107"/>
          </a:xfrm>
          <a:prstGeom prst="rect">
            <a:avLst/>
          </a:prstGeom>
        </p:spPr>
      </p:pic>
      <p:pic>
        <p:nvPicPr>
          <p:cNvPr id="2" name="Imagem 1" descr="Grupo de pessoas posando para foto em frente a janela&#10;&#10;O conteúdo gerado por IA pode estar incorreto.">
            <a:extLst>
              <a:ext uri="{FF2B5EF4-FFF2-40B4-BE49-F238E27FC236}">
                <a16:creationId xmlns:a16="http://schemas.microsoft.com/office/drawing/2014/main" id="{F73F2A4D-3286-14FD-005B-2F962F093A55}"/>
              </a:ext>
            </a:extLst>
          </p:cNvPr>
          <p:cNvPicPr>
            <a:picLocks noChangeAspect="1"/>
          </p:cNvPicPr>
          <p:nvPr/>
        </p:nvPicPr>
        <p:blipFill>
          <a:blip r:embed="rId8"/>
          <a:stretch>
            <a:fillRect/>
          </a:stretch>
        </p:blipFill>
        <p:spPr>
          <a:xfrm>
            <a:off x="861545" y="2034368"/>
            <a:ext cx="4572781" cy="3451330"/>
          </a:xfrm>
          <a:prstGeom prst="rect">
            <a:avLst/>
          </a:prstGeom>
        </p:spPr>
      </p:pic>
    </p:spTree>
    <p:extLst>
      <p:ext uri="{BB962C8B-B14F-4D97-AF65-F5344CB8AC3E}">
        <p14:creationId xmlns:p14="http://schemas.microsoft.com/office/powerpoint/2010/main" val="15658097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867CDB7-1740-ABBF-A218-9634A417C2E4}"/>
              </a:ext>
            </a:extLst>
          </p:cNvPr>
          <p:cNvSpPr>
            <a:spLocks noGrp="1"/>
          </p:cNvSpPr>
          <p:nvPr>
            <p:ph type="dt" sz="half" idx="10"/>
          </p:nvPr>
        </p:nvSpPr>
        <p:spPr/>
        <p:txBody>
          <a:bodyPr/>
          <a:lstStyle/>
          <a:p>
            <a:fld id="{FE998BA3-AAE9-4BDB-A017-15ACE15F598E}" type="datetime1">
              <a:rPr lang="pt-BR"/>
              <a:t>20/05/2026</a:t>
            </a:fld>
            <a:endParaRPr lang="en-US"/>
          </a:p>
        </p:txBody>
      </p:sp>
      <p:sp>
        <p:nvSpPr>
          <p:cNvPr id="3" name="Espaço Reservado para Rodapé 2">
            <a:extLst>
              <a:ext uri="{FF2B5EF4-FFF2-40B4-BE49-F238E27FC236}">
                <a16:creationId xmlns:a16="http://schemas.microsoft.com/office/drawing/2014/main" id="{6F962B96-EB10-370D-AB1C-1BD389D88FB6}"/>
              </a:ext>
            </a:extLst>
          </p:cNvPr>
          <p:cNvSpPr>
            <a:spLocks noGrp="1"/>
          </p:cNvSpPr>
          <p:nvPr>
            <p:ph type="ftr" sz="quarter" idx="11"/>
          </p:nvPr>
        </p:nvSpPr>
        <p:spPr/>
        <p:txBody>
          <a:bodyPr/>
          <a:lstStyle/>
          <a:p>
            <a:r>
              <a:rPr lang="en-US"/>
              <a:t>
              </a:t>
            </a:r>
          </a:p>
        </p:txBody>
      </p:sp>
      <p:pic>
        <p:nvPicPr>
          <p:cNvPr id="5" name="Imagem 4" descr="Imagem">
            <a:extLst>
              <a:ext uri="{FF2B5EF4-FFF2-40B4-BE49-F238E27FC236}">
                <a16:creationId xmlns:a16="http://schemas.microsoft.com/office/drawing/2014/main" id="{7AA7C6B0-9E9A-96FC-67FC-3FA94D5D0F1E}"/>
              </a:ext>
            </a:extLst>
          </p:cNvPr>
          <p:cNvPicPr>
            <a:picLocks noChangeAspect="1"/>
          </p:cNvPicPr>
          <p:nvPr/>
        </p:nvPicPr>
        <p:blipFill>
          <a:blip r:embed="rId2"/>
          <a:stretch>
            <a:fillRect/>
          </a:stretch>
        </p:blipFill>
        <p:spPr>
          <a:xfrm>
            <a:off x="2652645" y="1051459"/>
            <a:ext cx="7136643" cy="4753972"/>
          </a:xfrm>
          <a:prstGeom prst="rect">
            <a:avLst/>
          </a:prstGeom>
        </p:spPr>
      </p:pic>
    </p:spTree>
    <p:extLst>
      <p:ext uri="{BB962C8B-B14F-4D97-AF65-F5344CB8AC3E}">
        <p14:creationId xmlns:p14="http://schemas.microsoft.com/office/powerpoint/2010/main" val="265457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12B3F74-16A4-DC82-ACCC-B015914F3B9D}"/>
              </a:ext>
            </a:extLst>
          </p:cNvPr>
          <p:cNvSpPr txBox="1"/>
          <p:nvPr/>
        </p:nvSpPr>
        <p:spPr>
          <a:xfrm>
            <a:off x="755705" y="756005"/>
            <a:ext cx="9144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sz="1600" i="1">
                <a:latin typeface="Aptos Display"/>
                <a:ea typeface="+mn-lt"/>
                <a:cs typeface="+mn-lt"/>
                <a:hlinkClick r:id="rId2"/>
              </a:rPr>
              <a:t>(Organização Internacional do Trabalho - Convenção nº 190)</a:t>
            </a:r>
            <a:endParaRPr lang="en-US" sz="1600" i="1">
              <a:latin typeface="Aptos Display"/>
              <a:ea typeface="+mn-lt"/>
              <a:cs typeface="+mn-lt"/>
            </a:endParaRPr>
          </a:p>
          <a:p>
            <a:endParaRPr lang="en-US" sz="1600" b="1">
              <a:latin typeface="Aptos Display"/>
              <a:cs typeface="Segoe UI"/>
            </a:endParaRPr>
          </a:p>
          <a:p>
            <a:endParaRPr lang="en-US" sz="1600">
              <a:latin typeface="Aptos Display"/>
            </a:endParaRPr>
          </a:p>
        </p:txBody>
      </p:sp>
      <p:sp>
        <p:nvSpPr>
          <p:cNvPr id="3" name="CaixaDeTexto 2">
            <a:extLst>
              <a:ext uri="{FF2B5EF4-FFF2-40B4-BE49-F238E27FC236}">
                <a16:creationId xmlns:a16="http://schemas.microsoft.com/office/drawing/2014/main" id="{3157F5E7-1CC4-59A9-E6EB-C238D40F3CB4}"/>
              </a:ext>
            </a:extLst>
          </p:cNvPr>
          <p:cNvSpPr txBox="1"/>
          <p:nvPr/>
        </p:nvSpPr>
        <p:spPr>
          <a:xfrm>
            <a:off x="754505" y="121105"/>
            <a:ext cx="766646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err="1">
                <a:solidFill>
                  <a:srgbClr val="000000"/>
                </a:solidFill>
                <a:latin typeface="Univers Condensed"/>
              </a:rPr>
              <a:t>Violência</a:t>
            </a:r>
            <a:r>
              <a:rPr lang="en-US" sz="3200" b="1">
                <a:solidFill>
                  <a:srgbClr val="000000"/>
                </a:solidFill>
                <a:latin typeface="Univers Condensed"/>
              </a:rPr>
              <a:t> de </a:t>
            </a:r>
            <a:r>
              <a:rPr lang="en-US" sz="3200" b="1" err="1">
                <a:solidFill>
                  <a:srgbClr val="000000"/>
                </a:solidFill>
                <a:latin typeface="Univers Condensed"/>
              </a:rPr>
              <a:t>gênero</a:t>
            </a:r>
            <a:r>
              <a:rPr lang="en-US" sz="3200" b="1">
                <a:solidFill>
                  <a:srgbClr val="000000"/>
                </a:solidFill>
                <a:latin typeface="Univers Condensed"/>
              </a:rPr>
              <a:t> e o </a:t>
            </a:r>
            <a:r>
              <a:rPr lang="en-US" sz="3200" b="1" err="1">
                <a:solidFill>
                  <a:srgbClr val="000000"/>
                </a:solidFill>
                <a:latin typeface="Univers Condensed"/>
              </a:rPr>
              <a:t>mundo</a:t>
            </a:r>
            <a:r>
              <a:rPr lang="en-US" sz="3200" b="1">
                <a:solidFill>
                  <a:srgbClr val="000000"/>
                </a:solidFill>
                <a:latin typeface="Univers Condensed"/>
              </a:rPr>
              <a:t> do </a:t>
            </a:r>
            <a:r>
              <a:rPr lang="en-US" sz="3200" b="1" err="1">
                <a:solidFill>
                  <a:srgbClr val="000000"/>
                </a:solidFill>
                <a:latin typeface="Univers Condensed"/>
              </a:rPr>
              <a:t>trabalho</a:t>
            </a:r>
            <a:r>
              <a:rPr lang="en-US" sz="3200" b="1">
                <a:solidFill>
                  <a:srgbClr val="000000"/>
                </a:solidFill>
                <a:latin typeface="Univers Condensed"/>
              </a:rPr>
              <a:t> </a:t>
            </a:r>
            <a:endParaRPr lang="pt-BR" sz="3200" b="1">
              <a:latin typeface="Univers Condensed"/>
            </a:endParaRPr>
          </a:p>
          <a:p>
            <a:pPr algn="ctr"/>
            <a:endParaRPr lang="pt-BR"/>
          </a:p>
        </p:txBody>
      </p:sp>
      <p:sp>
        <p:nvSpPr>
          <p:cNvPr id="5" name="CaixaDeTexto 4">
            <a:extLst>
              <a:ext uri="{FF2B5EF4-FFF2-40B4-BE49-F238E27FC236}">
                <a16:creationId xmlns:a16="http://schemas.microsoft.com/office/drawing/2014/main" id="{64FB4DF7-275B-425A-CBA2-2753C830620D}"/>
              </a:ext>
            </a:extLst>
          </p:cNvPr>
          <p:cNvSpPr txBox="1"/>
          <p:nvPr/>
        </p:nvSpPr>
        <p:spPr>
          <a:xfrm>
            <a:off x="757805" y="6321122"/>
            <a:ext cx="10677291"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000000"/>
                </a:solidFill>
                <a:latin typeface="Aptos Display"/>
                <a:cs typeface="Arial"/>
              </a:rPr>
              <a:t>Fonte: </a:t>
            </a:r>
            <a:r>
              <a:rPr lang="en-US" sz="1100" err="1">
                <a:solidFill>
                  <a:srgbClr val="000000"/>
                </a:solidFill>
                <a:latin typeface="Aptos Display"/>
                <a:ea typeface="+mn-lt"/>
                <a:cs typeface="+mn-lt"/>
                <a:hlinkClick r:id="rId3"/>
              </a:rPr>
              <a:t>Relatório</a:t>
            </a:r>
            <a:r>
              <a:rPr lang="en-US" sz="1100">
                <a:solidFill>
                  <a:srgbClr val="000000"/>
                </a:solidFill>
                <a:latin typeface="Aptos Display"/>
                <a:ea typeface="+mn-lt"/>
                <a:cs typeface="+mn-lt"/>
                <a:hlinkClick r:id="rId3"/>
              </a:rPr>
              <a:t> </a:t>
            </a:r>
            <a:r>
              <a:rPr lang="en-US" sz="1100" err="1">
                <a:solidFill>
                  <a:srgbClr val="000000"/>
                </a:solidFill>
                <a:latin typeface="Aptos Display"/>
                <a:ea typeface="+mn-lt"/>
                <a:cs typeface="+mn-lt"/>
                <a:hlinkClick r:id="rId3"/>
              </a:rPr>
              <a:t>Temático</a:t>
            </a:r>
            <a:r>
              <a:rPr lang="en-US" sz="1100">
                <a:solidFill>
                  <a:srgbClr val="000000"/>
                </a:solidFill>
                <a:latin typeface="Aptos Display"/>
                <a:ea typeface="+mn-lt"/>
                <a:cs typeface="+mn-lt"/>
                <a:hlinkClick r:id="rId3"/>
              </a:rPr>
              <a:t> </a:t>
            </a:r>
            <a:r>
              <a:rPr lang="en-US" sz="1100" err="1">
                <a:solidFill>
                  <a:srgbClr val="000000"/>
                </a:solidFill>
                <a:latin typeface="Aptos Display"/>
                <a:ea typeface="+mn-lt"/>
                <a:cs typeface="+mn-lt"/>
                <a:hlinkClick r:id="rId3"/>
              </a:rPr>
              <a:t>sobre</a:t>
            </a:r>
            <a:r>
              <a:rPr lang="en-US" sz="1100">
                <a:solidFill>
                  <a:srgbClr val="000000"/>
                </a:solidFill>
                <a:latin typeface="Aptos Display"/>
                <a:ea typeface="+mn-lt"/>
                <a:cs typeface="+mn-lt"/>
                <a:hlinkClick r:id="rId3"/>
              </a:rPr>
              <a:t> </a:t>
            </a:r>
            <a:r>
              <a:rPr lang="en-US" sz="1100" err="1">
                <a:solidFill>
                  <a:srgbClr val="000000"/>
                </a:solidFill>
                <a:latin typeface="Aptos Display"/>
                <a:ea typeface="+mn-lt"/>
                <a:cs typeface="+mn-lt"/>
                <a:hlinkClick r:id="rId3"/>
              </a:rPr>
              <a:t>Denúncias</a:t>
            </a:r>
            <a:r>
              <a:rPr lang="en-US" sz="1100">
                <a:solidFill>
                  <a:srgbClr val="000000"/>
                </a:solidFill>
                <a:latin typeface="Aptos Display"/>
                <a:ea typeface="+mn-lt"/>
                <a:cs typeface="+mn-lt"/>
                <a:hlinkClick r:id="rId3"/>
              </a:rPr>
              <a:t> de </a:t>
            </a:r>
            <a:r>
              <a:rPr lang="en-US" sz="1100" err="1">
                <a:solidFill>
                  <a:srgbClr val="000000"/>
                </a:solidFill>
                <a:latin typeface="Aptos Display"/>
                <a:ea typeface="+mn-lt"/>
                <a:cs typeface="+mn-lt"/>
                <a:hlinkClick r:id="rId3"/>
              </a:rPr>
              <a:t>Assédio</a:t>
            </a:r>
            <a:r>
              <a:rPr lang="en-US" sz="1100">
                <a:solidFill>
                  <a:srgbClr val="000000"/>
                </a:solidFill>
                <a:latin typeface="Aptos Display"/>
                <a:ea typeface="+mn-lt"/>
                <a:cs typeface="+mn-lt"/>
                <a:hlinkClick r:id="rId3"/>
              </a:rPr>
              <a:t> Sexual no Poder </a:t>
            </a:r>
            <a:r>
              <a:rPr lang="en-US" sz="1100" err="1">
                <a:solidFill>
                  <a:srgbClr val="000000"/>
                </a:solidFill>
                <a:latin typeface="Aptos Display"/>
                <a:ea typeface="+mn-lt"/>
                <a:cs typeface="+mn-lt"/>
                <a:hlinkClick r:id="rId3"/>
              </a:rPr>
              <a:t>Executivo</a:t>
            </a:r>
            <a:r>
              <a:rPr lang="en-US" sz="1100">
                <a:solidFill>
                  <a:srgbClr val="000000"/>
                </a:solidFill>
                <a:latin typeface="Aptos Display"/>
                <a:ea typeface="+mn-lt"/>
                <a:cs typeface="+mn-lt"/>
                <a:hlinkClick r:id="rId3"/>
              </a:rPr>
              <a:t> Federal (2023); Política de </a:t>
            </a:r>
            <a:r>
              <a:rPr lang="en-US" sz="1100" err="1">
                <a:solidFill>
                  <a:srgbClr val="000000"/>
                </a:solidFill>
                <a:latin typeface="Aptos Display"/>
                <a:ea typeface="+mn-lt"/>
                <a:cs typeface="+mn-lt"/>
                <a:hlinkClick r:id="rId3"/>
              </a:rPr>
              <a:t>Enfrentamento</a:t>
            </a:r>
            <a:r>
              <a:rPr lang="en-US" sz="1100">
                <a:solidFill>
                  <a:srgbClr val="000000"/>
                </a:solidFill>
                <a:latin typeface="Aptos Display"/>
                <a:ea typeface="+mn-lt"/>
                <a:cs typeface="+mn-lt"/>
                <a:hlinkClick r:id="rId3"/>
              </a:rPr>
              <a:t> </a:t>
            </a:r>
            <a:r>
              <a:rPr lang="en-US" sz="1100" err="1">
                <a:solidFill>
                  <a:srgbClr val="000000"/>
                </a:solidFill>
                <a:latin typeface="Aptos Display"/>
                <a:ea typeface="+mn-lt"/>
                <a:cs typeface="+mn-lt"/>
                <a:hlinkClick r:id="rId3"/>
              </a:rPr>
              <a:t>ao</a:t>
            </a:r>
            <a:r>
              <a:rPr lang="en-US" sz="1100">
                <a:solidFill>
                  <a:srgbClr val="000000"/>
                </a:solidFill>
                <a:latin typeface="Aptos Display"/>
                <a:ea typeface="+mn-lt"/>
                <a:cs typeface="+mn-lt"/>
                <a:hlinkClick r:id="rId3"/>
              </a:rPr>
              <a:t> </a:t>
            </a:r>
            <a:r>
              <a:rPr lang="en-US" sz="1100" err="1">
                <a:solidFill>
                  <a:srgbClr val="000000"/>
                </a:solidFill>
                <a:latin typeface="Aptos Display"/>
                <a:ea typeface="+mn-lt"/>
                <a:cs typeface="+mn-lt"/>
                <a:hlinkClick r:id="rId3"/>
              </a:rPr>
              <a:t>Assédio</a:t>
            </a:r>
            <a:r>
              <a:rPr lang="en-US" sz="1100">
                <a:solidFill>
                  <a:srgbClr val="000000"/>
                </a:solidFill>
                <a:latin typeface="Aptos Display"/>
                <a:ea typeface="+mn-lt"/>
                <a:cs typeface="+mn-lt"/>
                <a:hlinkClick r:id="rId3"/>
              </a:rPr>
              <a:t> Moral, Sexual e à </a:t>
            </a:r>
            <a:r>
              <a:rPr lang="en-US" sz="1100" err="1">
                <a:solidFill>
                  <a:srgbClr val="000000"/>
                </a:solidFill>
                <a:latin typeface="Aptos Display"/>
                <a:ea typeface="+mn-lt"/>
                <a:cs typeface="+mn-lt"/>
                <a:hlinkClick r:id="rId3"/>
              </a:rPr>
              <a:t>Discriminação</a:t>
            </a:r>
            <a:r>
              <a:rPr lang="en-US" sz="1100">
                <a:solidFill>
                  <a:srgbClr val="000000"/>
                </a:solidFill>
                <a:latin typeface="Aptos Display"/>
                <a:ea typeface="+mn-lt"/>
                <a:cs typeface="+mn-lt"/>
                <a:hlinkClick r:id="rId3"/>
              </a:rPr>
              <a:t> da CGU (2023).</a:t>
            </a:r>
            <a:endParaRPr lang="en-US" sz="1100">
              <a:latin typeface="Aptos Display"/>
              <a:cs typeface="Arial"/>
            </a:endParaRPr>
          </a:p>
          <a:p>
            <a:pPr algn="ctr"/>
            <a:endParaRPr lang="pt-BR"/>
          </a:p>
        </p:txBody>
      </p:sp>
      <p:sp>
        <p:nvSpPr>
          <p:cNvPr id="6" name="CaixaDeTexto 5">
            <a:extLst>
              <a:ext uri="{FF2B5EF4-FFF2-40B4-BE49-F238E27FC236}">
                <a16:creationId xmlns:a16="http://schemas.microsoft.com/office/drawing/2014/main" id="{4E8174BC-3490-9720-37B1-405D911DD20A}"/>
              </a:ext>
            </a:extLst>
          </p:cNvPr>
          <p:cNvSpPr txBox="1"/>
          <p:nvPr/>
        </p:nvSpPr>
        <p:spPr>
          <a:xfrm>
            <a:off x="753328" y="1230662"/>
            <a:ext cx="10093711" cy="115416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342900" indent="-342900">
              <a:buFont typeface="Wingdings"/>
              <a:buChar char="Ø"/>
            </a:pPr>
            <a:r>
              <a:rPr lang="pt-BR">
                <a:latin typeface="Aptos Display"/>
                <a:ea typeface="+mn-lt"/>
                <a:cs typeface="+mn-lt"/>
              </a:rPr>
              <a:t>A Convenção nº 190 define violência e assédio no mundo do trabalho como: </a:t>
            </a:r>
          </a:p>
          <a:p>
            <a:pPr lvl="1" algn="ctr"/>
            <a:r>
              <a:rPr lang="pt-BR" sz="1700" b="1" i="1">
                <a:latin typeface="Aptos Display"/>
                <a:ea typeface="+mn-lt"/>
                <a:cs typeface="+mn-lt"/>
              </a:rPr>
              <a:t>“um conjunto de comportamentos e práticas inaceitáveis, ou de suas ameaças, de ocorrência única ou repetida, que visem, causem ou sejam suscetíveis de causar dano físico, psicológico, sexual ou econômico, e inclui a violência e o assédio com base no gênero”.</a:t>
            </a:r>
            <a:endParaRPr lang="pt-BR" sz="1700" b="1" i="1">
              <a:latin typeface="Aptos Display"/>
            </a:endParaRPr>
          </a:p>
        </p:txBody>
      </p:sp>
      <p:sp>
        <p:nvSpPr>
          <p:cNvPr id="7" name="CaixaDeTexto 6">
            <a:extLst>
              <a:ext uri="{FF2B5EF4-FFF2-40B4-BE49-F238E27FC236}">
                <a16:creationId xmlns:a16="http://schemas.microsoft.com/office/drawing/2014/main" id="{1BF2B5AD-D0E0-4509-DE6D-9E04F65B4900}"/>
              </a:ext>
            </a:extLst>
          </p:cNvPr>
          <p:cNvSpPr txBox="1"/>
          <p:nvPr/>
        </p:nvSpPr>
        <p:spPr>
          <a:xfrm>
            <a:off x="757663" y="2425390"/>
            <a:ext cx="100937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pt-BR">
                <a:latin typeface="Aptos Display"/>
                <a:ea typeface="+mn-lt"/>
                <a:cs typeface="+mn-lt"/>
              </a:rPr>
              <a:t>Violência e assédio com base no gênero: Refere-se a práticas direcionadas a pessoas em razão do sexo ou gênero, ou que afetem desproporcionalmente determinado grupo. </a:t>
            </a:r>
            <a:r>
              <a:rPr lang="pt-BR">
                <a:latin typeface="Aptos Display"/>
              </a:rPr>
              <a:t>Inclui: </a:t>
            </a:r>
            <a:endParaRPr lang="pt-BR">
              <a:latin typeface="Aptos Display"/>
              <a:ea typeface="+mn-lt"/>
              <a:cs typeface="+mn-lt"/>
            </a:endParaRPr>
          </a:p>
          <a:p>
            <a:pPr marL="742950" lvl="1" indent="-285750">
              <a:buFont typeface="Wingdings"/>
              <a:buChar char="ü"/>
            </a:pPr>
            <a:r>
              <a:rPr lang="pt-BR" sz="1700" b="1">
                <a:latin typeface="Aptos Display"/>
                <a:ea typeface="+mn-lt"/>
                <a:cs typeface="+mn-lt"/>
              </a:rPr>
              <a:t>assédio sexual;</a:t>
            </a:r>
            <a:endParaRPr lang="pt-BR" sz="1700" b="1">
              <a:latin typeface="Aptos Display"/>
            </a:endParaRPr>
          </a:p>
          <a:p>
            <a:pPr marL="742950" lvl="1" indent="-285750">
              <a:buFont typeface="Wingdings"/>
              <a:buChar char="ü"/>
            </a:pPr>
            <a:r>
              <a:rPr lang="pt-BR" sz="1700" b="1">
                <a:latin typeface="Aptos Display"/>
                <a:ea typeface="+mn-lt"/>
                <a:cs typeface="+mn-lt"/>
              </a:rPr>
              <a:t>violência psicológica;</a:t>
            </a:r>
            <a:endParaRPr lang="pt-BR" sz="1700" b="1">
              <a:latin typeface="Aptos Display"/>
            </a:endParaRPr>
          </a:p>
          <a:p>
            <a:pPr marL="742950" lvl="1" indent="-285750">
              <a:buFont typeface="Wingdings"/>
              <a:buChar char="ü"/>
            </a:pPr>
            <a:r>
              <a:rPr lang="pt-BR" sz="1700" b="1">
                <a:latin typeface="Aptos Display"/>
                <a:ea typeface="+mn-lt"/>
                <a:cs typeface="+mn-lt"/>
              </a:rPr>
              <a:t>constrangimentos e discriminações de gênero.</a:t>
            </a:r>
            <a:endParaRPr lang="pt-BR" sz="1700" b="1">
              <a:latin typeface="Aptos Display"/>
            </a:endParaRPr>
          </a:p>
          <a:p>
            <a:endParaRPr lang="pt-BR">
              <a:latin typeface="Aptos Display"/>
            </a:endParaRPr>
          </a:p>
        </p:txBody>
      </p:sp>
      <p:grpSp>
        <p:nvGrpSpPr>
          <p:cNvPr id="21" name="Agrupar 20">
            <a:extLst>
              <a:ext uri="{FF2B5EF4-FFF2-40B4-BE49-F238E27FC236}">
                <a16:creationId xmlns:a16="http://schemas.microsoft.com/office/drawing/2014/main" id="{D1672FF4-9DFF-D369-6C35-B357C03D6F73}"/>
              </a:ext>
            </a:extLst>
          </p:cNvPr>
          <p:cNvGrpSpPr/>
          <p:nvPr/>
        </p:nvGrpSpPr>
        <p:grpSpPr>
          <a:xfrm>
            <a:off x="393321" y="4004683"/>
            <a:ext cx="3832938" cy="1895303"/>
            <a:chOff x="542004" y="4004683"/>
            <a:chExt cx="3832938" cy="1895303"/>
          </a:xfrm>
        </p:grpSpPr>
        <p:grpSp>
          <p:nvGrpSpPr>
            <p:cNvPr id="11" name="Agrupar 10">
              <a:extLst>
                <a:ext uri="{FF2B5EF4-FFF2-40B4-BE49-F238E27FC236}">
                  <a16:creationId xmlns:a16="http://schemas.microsoft.com/office/drawing/2014/main" id="{74FB6BFA-25EC-9B1C-8840-2440DCA50AE4}"/>
                </a:ext>
              </a:extLst>
            </p:cNvPr>
            <p:cNvGrpSpPr/>
            <p:nvPr/>
          </p:nvGrpSpPr>
          <p:grpSpPr>
            <a:xfrm>
              <a:off x="731396" y="4471763"/>
              <a:ext cx="2743200" cy="1428223"/>
              <a:chOff x="684933" y="4471763"/>
              <a:chExt cx="2743200" cy="1428223"/>
            </a:xfrm>
          </p:grpSpPr>
          <p:sp>
            <p:nvSpPr>
              <p:cNvPr id="8" name="Retângulo: Cantos Diagonais Arredondados 7">
                <a:extLst>
                  <a:ext uri="{FF2B5EF4-FFF2-40B4-BE49-F238E27FC236}">
                    <a16:creationId xmlns:a16="http://schemas.microsoft.com/office/drawing/2014/main" id="{83CE8181-0C43-91AF-1444-C241ACB725A5}"/>
                  </a:ext>
                </a:extLst>
              </p:cNvPr>
              <p:cNvSpPr/>
              <p:nvPr/>
            </p:nvSpPr>
            <p:spPr>
              <a:xfrm>
                <a:off x="753823" y="4471763"/>
                <a:ext cx="2555983" cy="1428223"/>
              </a:xfrm>
              <a:prstGeom prst="round2Diag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36D26A7A-6A2B-A1D7-DDC1-DAD05D8071E7}"/>
                  </a:ext>
                </a:extLst>
              </p:cNvPr>
              <p:cNvSpPr txBox="1"/>
              <p:nvPr/>
            </p:nvSpPr>
            <p:spPr>
              <a:xfrm>
                <a:off x="684933" y="4613383"/>
                <a:ext cx="27432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700" b="1">
                    <a:latin typeface="Aptos Display"/>
                    <a:ea typeface="+mn-lt"/>
                    <a:cs typeface="+mn-lt"/>
                  </a:rPr>
                  <a:t>87%</a:t>
                </a:r>
                <a:r>
                  <a:rPr lang="pt-BR" sz="1700">
                    <a:latin typeface="Aptos Display"/>
                    <a:ea typeface="+mn-lt"/>
                    <a:cs typeface="+mn-lt"/>
                  </a:rPr>
                  <a:t> das </a:t>
                </a:r>
                <a:r>
                  <a:rPr lang="pt-BR" sz="1700" b="1">
                    <a:latin typeface="Aptos Display"/>
                    <a:ea typeface="+mn-lt"/>
                    <a:cs typeface="+mn-lt"/>
                  </a:rPr>
                  <a:t>vítimas</a:t>
                </a:r>
                <a:r>
                  <a:rPr lang="pt-BR" sz="1700">
                    <a:latin typeface="Aptos Display"/>
                    <a:ea typeface="+mn-lt"/>
                    <a:cs typeface="+mn-lt"/>
                  </a:rPr>
                  <a:t> são</a:t>
                </a:r>
                <a:r>
                  <a:rPr lang="pt-BR" sz="1700" b="1">
                    <a:latin typeface="Aptos Display"/>
                    <a:ea typeface="+mn-lt"/>
                    <a:cs typeface="+mn-lt"/>
                  </a:rPr>
                  <a:t> mulheres.</a:t>
                </a:r>
                <a:endParaRPr lang="pt-BR" sz="1700" b="1">
                  <a:latin typeface="Aptos Display"/>
                </a:endParaRPr>
              </a:p>
              <a:p>
                <a:pPr algn="ctr"/>
                <a:r>
                  <a:rPr lang="pt-BR" sz="1700" b="1">
                    <a:latin typeface="Aptos Display"/>
                    <a:ea typeface="+mn-lt"/>
                    <a:cs typeface="+mn-lt"/>
                  </a:rPr>
                  <a:t>95%</a:t>
                </a:r>
                <a:r>
                  <a:rPr lang="pt-BR" sz="1700">
                    <a:latin typeface="Aptos Display"/>
                    <a:ea typeface="+mn-lt"/>
                    <a:cs typeface="+mn-lt"/>
                  </a:rPr>
                  <a:t> dos </a:t>
                </a:r>
                <a:r>
                  <a:rPr lang="pt-BR" sz="1700" b="1">
                    <a:latin typeface="Aptos Display"/>
                    <a:ea typeface="+mn-lt"/>
                    <a:cs typeface="+mn-lt"/>
                  </a:rPr>
                  <a:t>denunciados</a:t>
                </a:r>
                <a:r>
                  <a:rPr lang="pt-BR" sz="1700">
                    <a:latin typeface="Aptos Display"/>
                    <a:ea typeface="+mn-lt"/>
                    <a:cs typeface="+mn-lt"/>
                  </a:rPr>
                  <a:t> são</a:t>
                </a:r>
                <a:r>
                  <a:rPr lang="pt-BR" sz="1700" b="1">
                    <a:latin typeface="Aptos Display"/>
                    <a:ea typeface="+mn-lt"/>
                    <a:cs typeface="+mn-lt"/>
                  </a:rPr>
                  <a:t> homens</a:t>
                </a:r>
                <a:endParaRPr lang="pt-BR" sz="1700" b="1">
                  <a:latin typeface="Aptos Display"/>
                </a:endParaRPr>
              </a:p>
            </p:txBody>
          </p:sp>
        </p:grpSp>
        <p:sp>
          <p:nvSpPr>
            <p:cNvPr id="10" name="CaixaDeTexto 9">
              <a:extLst>
                <a:ext uri="{FF2B5EF4-FFF2-40B4-BE49-F238E27FC236}">
                  <a16:creationId xmlns:a16="http://schemas.microsoft.com/office/drawing/2014/main" id="{CB9A19D6-4658-1FF7-D399-1479934764CA}"/>
                </a:ext>
              </a:extLst>
            </p:cNvPr>
            <p:cNvSpPr txBox="1"/>
            <p:nvPr/>
          </p:nvSpPr>
          <p:spPr>
            <a:xfrm>
              <a:off x="542004" y="4004683"/>
              <a:ext cx="38329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a:latin typeface="Aptos Display"/>
                </a:rPr>
                <a:t>Assédio sexual – recorte de gênero</a:t>
              </a:r>
            </a:p>
          </p:txBody>
        </p:sp>
      </p:grpSp>
      <p:cxnSp>
        <p:nvCxnSpPr>
          <p:cNvPr id="13" name="Conector de Seta Reta 12">
            <a:extLst>
              <a:ext uri="{FF2B5EF4-FFF2-40B4-BE49-F238E27FC236}">
                <a16:creationId xmlns:a16="http://schemas.microsoft.com/office/drawing/2014/main" id="{587EC1E4-3CC6-0A87-D550-B37ABD47FA93}"/>
              </a:ext>
            </a:extLst>
          </p:cNvPr>
          <p:cNvCxnSpPr/>
          <p:nvPr/>
        </p:nvCxnSpPr>
        <p:spPr>
          <a:xfrm>
            <a:off x="3899953" y="4068832"/>
            <a:ext cx="10160" cy="2009821"/>
          </a:xfrm>
          <a:prstGeom prst="straightConnector1">
            <a:avLst/>
          </a:prstGeom>
        </p:spPr>
        <p:style>
          <a:lnRef idx="1">
            <a:schemeClr val="accent1"/>
          </a:lnRef>
          <a:fillRef idx="0">
            <a:schemeClr val="accent1"/>
          </a:fillRef>
          <a:effectRef idx="0">
            <a:schemeClr val="accent1"/>
          </a:effectRef>
          <a:fontRef idx="minor">
            <a:schemeClr val="tx1"/>
          </a:fontRef>
        </p:style>
      </p:cxnSp>
      <p:grpSp>
        <p:nvGrpSpPr>
          <p:cNvPr id="22" name="Agrupar 21">
            <a:extLst>
              <a:ext uri="{FF2B5EF4-FFF2-40B4-BE49-F238E27FC236}">
                <a16:creationId xmlns:a16="http://schemas.microsoft.com/office/drawing/2014/main" id="{0B14AF43-0206-FCD2-B284-CB40F8E50AE3}"/>
              </a:ext>
            </a:extLst>
          </p:cNvPr>
          <p:cNvGrpSpPr/>
          <p:nvPr/>
        </p:nvGrpSpPr>
        <p:grpSpPr>
          <a:xfrm>
            <a:off x="4148005" y="4070815"/>
            <a:ext cx="4267199" cy="1795717"/>
            <a:chOff x="4324566" y="4070815"/>
            <a:chExt cx="4267199" cy="1795717"/>
          </a:xfrm>
        </p:grpSpPr>
        <p:sp>
          <p:nvSpPr>
            <p:cNvPr id="12" name="CaixaDeTexto 11">
              <a:extLst>
                <a:ext uri="{FF2B5EF4-FFF2-40B4-BE49-F238E27FC236}">
                  <a16:creationId xmlns:a16="http://schemas.microsoft.com/office/drawing/2014/main" id="{A19A4A8E-FA44-9539-6645-533258357C1D}"/>
                </a:ext>
              </a:extLst>
            </p:cNvPr>
            <p:cNvSpPr txBox="1"/>
            <p:nvPr/>
          </p:nvSpPr>
          <p:spPr>
            <a:xfrm>
              <a:off x="4324566" y="4070815"/>
              <a:ext cx="4267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a:latin typeface="Aptos Display"/>
                  <a:ea typeface="+mn-lt"/>
                  <a:cs typeface="+mn-lt"/>
                </a:rPr>
                <a:t>Assédio moral – perfil dos denunciados</a:t>
              </a:r>
            </a:p>
          </p:txBody>
        </p:sp>
        <p:sp>
          <p:nvSpPr>
            <p:cNvPr id="15" name="Retângulo: Cantos Diagonais Arredondados 14">
              <a:extLst>
                <a:ext uri="{FF2B5EF4-FFF2-40B4-BE49-F238E27FC236}">
                  <a16:creationId xmlns:a16="http://schemas.microsoft.com/office/drawing/2014/main" id="{DC9D6BED-0C6F-08AE-7CCD-98F1607B020E}"/>
                </a:ext>
              </a:extLst>
            </p:cNvPr>
            <p:cNvSpPr/>
            <p:nvPr/>
          </p:nvSpPr>
          <p:spPr>
            <a:xfrm>
              <a:off x="4985710" y="4438309"/>
              <a:ext cx="2555983" cy="1428223"/>
            </a:xfrm>
            <a:prstGeom prst="round2Diag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BEA4BF09-F131-29D2-0D46-82069BE71C26}"/>
                </a:ext>
              </a:extLst>
            </p:cNvPr>
            <p:cNvSpPr txBox="1"/>
            <p:nvPr/>
          </p:nvSpPr>
          <p:spPr>
            <a:xfrm>
              <a:off x="4904554" y="4634075"/>
              <a:ext cx="2743200"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700">
                  <a:latin typeface="Aptos Display"/>
                  <a:ea typeface="+mn-lt"/>
                  <a:cs typeface="+mn-lt"/>
                </a:rPr>
                <a:t>Masculino:</a:t>
              </a:r>
              <a:r>
                <a:rPr lang="pt-BR" sz="1700" b="1">
                  <a:latin typeface="Aptos Display"/>
                  <a:ea typeface="+mn-lt"/>
                  <a:cs typeface="+mn-lt"/>
                </a:rPr>
                <a:t> 47,6%</a:t>
              </a:r>
              <a:endParaRPr lang="pt-BR" sz="1700" b="1">
                <a:latin typeface="Aptos Display"/>
              </a:endParaRPr>
            </a:p>
            <a:p>
              <a:pPr algn="ctr"/>
              <a:r>
                <a:rPr lang="pt-BR" sz="1700">
                  <a:latin typeface="Aptos Display"/>
                  <a:ea typeface="+mn-lt"/>
                  <a:cs typeface="+mn-lt"/>
                </a:rPr>
                <a:t>Feminino: </a:t>
              </a:r>
              <a:r>
                <a:rPr lang="pt-BR" sz="1700" b="1">
                  <a:latin typeface="Aptos Display"/>
                  <a:ea typeface="+mn-lt"/>
                  <a:cs typeface="+mn-lt"/>
                </a:rPr>
                <a:t>34,9%</a:t>
              </a:r>
              <a:endParaRPr lang="pt-BR" sz="1700" b="1">
                <a:latin typeface="Aptos Display"/>
              </a:endParaRPr>
            </a:p>
            <a:p>
              <a:pPr algn="ctr"/>
              <a:r>
                <a:rPr lang="pt-BR" sz="1700">
                  <a:latin typeface="Aptos Display"/>
                  <a:ea typeface="+mn-lt"/>
                  <a:cs typeface="+mn-lt"/>
                </a:rPr>
                <a:t>Diversos/sem dados: </a:t>
              </a:r>
              <a:r>
                <a:rPr lang="pt-BR" sz="1700" b="1">
                  <a:latin typeface="Aptos Display"/>
                  <a:ea typeface="+mn-lt"/>
                  <a:cs typeface="+mn-lt"/>
                </a:rPr>
                <a:t>17,5%</a:t>
              </a:r>
              <a:endParaRPr lang="pt-BR" sz="1700" b="1">
                <a:latin typeface="Aptos Display"/>
              </a:endParaRPr>
            </a:p>
          </p:txBody>
        </p:sp>
      </p:grpSp>
      <p:cxnSp>
        <p:nvCxnSpPr>
          <p:cNvPr id="17" name="Conector de Seta Reta 16">
            <a:extLst>
              <a:ext uri="{FF2B5EF4-FFF2-40B4-BE49-F238E27FC236}">
                <a16:creationId xmlns:a16="http://schemas.microsoft.com/office/drawing/2014/main" id="{261A515C-DA02-8AF5-9D46-90F026C849E4}"/>
              </a:ext>
            </a:extLst>
          </p:cNvPr>
          <p:cNvCxnSpPr>
            <a:cxnSpLocks/>
          </p:cNvCxnSpPr>
          <p:nvPr/>
        </p:nvCxnSpPr>
        <p:spPr>
          <a:xfrm>
            <a:off x="8397612" y="4068832"/>
            <a:ext cx="10160" cy="2009821"/>
          </a:xfrm>
          <a:prstGeom prst="straightConnector1">
            <a:avLst/>
          </a:prstGeom>
        </p:spPr>
        <p:style>
          <a:lnRef idx="1">
            <a:schemeClr val="accent1"/>
          </a:lnRef>
          <a:fillRef idx="0">
            <a:schemeClr val="accent1"/>
          </a:fillRef>
          <a:effectRef idx="0">
            <a:schemeClr val="accent1"/>
          </a:effectRef>
          <a:fontRef idx="minor">
            <a:schemeClr val="tx1"/>
          </a:fontRef>
        </p:style>
      </p:cxnSp>
      <p:grpSp>
        <p:nvGrpSpPr>
          <p:cNvPr id="23" name="Agrupar 22">
            <a:extLst>
              <a:ext uri="{FF2B5EF4-FFF2-40B4-BE49-F238E27FC236}">
                <a16:creationId xmlns:a16="http://schemas.microsoft.com/office/drawing/2014/main" id="{81BC83E0-1487-4653-D5CF-29BCEB11A1F9}"/>
              </a:ext>
            </a:extLst>
          </p:cNvPr>
          <p:cNvGrpSpPr/>
          <p:nvPr/>
        </p:nvGrpSpPr>
        <p:grpSpPr>
          <a:xfrm>
            <a:off x="8605024" y="4070195"/>
            <a:ext cx="6096000" cy="1796337"/>
            <a:chOff x="8716536" y="4070195"/>
            <a:chExt cx="6096000" cy="1796337"/>
          </a:xfrm>
        </p:grpSpPr>
        <p:sp>
          <p:nvSpPr>
            <p:cNvPr id="18" name="CaixaDeTexto 17">
              <a:extLst>
                <a:ext uri="{FF2B5EF4-FFF2-40B4-BE49-F238E27FC236}">
                  <a16:creationId xmlns:a16="http://schemas.microsoft.com/office/drawing/2014/main" id="{D8546560-654F-B5D8-8F8A-C2896B3E3654}"/>
                </a:ext>
              </a:extLst>
            </p:cNvPr>
            <p:cNvSpPr txBox="1"/>
            <p:nvPr/>
          </p:nvSpPr>
          <p:spPr>
            <a:xfrm>
              <a:off x="8716536" y="4070195"/>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800" b="1" i="0" u="none" strike="noStrike" baseline="0">
                  <a:solidFill>
                    <a:srgbClr val="000000"/>
                  </a:solidFill>
                  <a:latin typeface="Aptos Display"/>
                </a:rPr>
                <a:t>Assédio moral – </a:t>
              </a:r>
              <a:r>
                <a:rPr lang="pt-BR" b="1">
                  <a:solidFill>
                    <a:srgbClr val="000000"/>
                  </a:solidFill>
                  <a:latin typeface="Aptos Display"/>
                </a:rPr>
                <a:t>possíveis vítimas</a:t>
              </a:r>
              <a:endParaRPr lang="pt-BR">
                <a:latin typeface="Aptos Display"/>
              </a:endParaRPr>
            </a:p>
            <a:p>
              <a:pPr algn="ctr"/>
              <a:endParaRPr lang="pt-BR"/>
            </a:p>
          </p:txBody>
        </p:sp>
        <p:sp>
          <p:nvSpPr>
            <p:cNvPr id="20" name="Retângulo: Cantos Diagonais Arredondados 19">
              <a:extLst>
                <a:ext uri="{FF2B5EF4-FFF2-40B4-BE49-F238E27FC236}">
                  <a16:creationId xmlns:a16="http://schemas.microsoft.com/office/drawing/2014/main" id="{E8F0072C-48B8-9F7B-ACE9-314FF2450137}"/>
                </a:ext>
              </a:extLst>
            </p:cNvPr>
            <p:cNvSpPr/>
            <p:nvPr/>
          </p:nvSpPr>
          <p:spPr>
            <a:xfrm>
              <a:off x="9204588" y="4438309"/>
              <a:ext cx="2555983" cy="1428223"/>
            </a:xfrm>
            <a:prstGeom prst="round2Diag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4" name="CaixaDeTexto 23">
            <a:extLst>
              <a:ext uri="{FF2B5EF4-FFF2-40B4-BE49-F238E27FC236}">
                <a16:creationId xmlns:a16="http://schemas.microsoft.com/office/drawing/2014/main" id="{AF194488-7389-BB42-ECD6-BD7EF49FE7E5}"/>
              </a:ext>
            </a:extLst>
          </p:cNvPr>
          <p:cNvSpPr txBox="1"/>
          <p:nvPr/>
        </p:nvSpPr>
        <p:spPr>
          <a:xfrm>
            <a:off x="9025673" y="4630482"/>
            <a:ext cx="2743200"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700">
                <a:latin typeface="Aptos Display"/>
                <a:ea typeface="+mn-lt"/>
                <a:cs typeface="+mn-lt"/>
              </a:rPr>
              <a:t>Masculino: </a:t>
            </a:r>
            <a:r>
              <a:rPr lang="pt-BR" sz="1700" b="1">
                <a:latin typeface="Aptos Display"/>
                <a:ea typeface="+mn-lt"/>
                <a:cs typeface="+mn-lt"/>
              </a:rPr>
              <a:t>18,4%</a:t>
            </a:r>
            <a:endParaRPr lang="pt-BR" b="1">
              <a:latin typeface="Aptos Display"/>
            </a:endParaRPr>
          </a:p>
          <a:p>
            <a:pPr algn="ctr"/>
            <a:r>
              <a:rPr lang="pt-BR" sz="1700">
                <a:latin typeface="Aptos Display"/>
                <a:ea typeface="+mn-lt"/>
                <a:cs typeface="+mn-lt"/>
              </a:rPr>
              <a:t>Feminino: </a:t>
            </a:r>
            <a:r>
              <a:rPr lang="pt-BR" sz="1700" b="1">
                <a:latin typeface="Aptos Display"/>
                <a:ea typeface="+mn-lt"/>
                <a:cs typeface="+mn-lt"/>
              </a:rPr>
              <a:t>36,8%</a:t>
            </a:r>
            <a:endParaRPr lang="pt-BR" b="1">
              <a:latin typeface="Aptos Display"/>
            </a:endParaRPr>
          </a:p>
          <a:p>
            <a:pPr algn="ctr"/>
            <a:r>
              <a:rPr lang="pt-BR" sz="1700">
                <a:latin typeface="Aptos Display"/>
                <a:ea typeface="+mn-lt"/>
                <a:cs typeface="+mn-lt"/>
              </a:rPr>
              <a:t>Diversos/sem dados: </a:t>
            </a:r>
            <a:r>
              <a:rPr lang="pt-BR" sz="1700" b="1">
                <a:latin typeface="Aptos Display"/>
                <a:ea typeface="+mn-lt"/>
                <a:cs typeface="+mn-lt"/>
              </a:rPr>
              <a:t>49,6%</a:t>
            </a:r>
            <a:endParaRPr lang="pt-BR" sz="1700" b="1">
              <a:latin typeface="Aptos Display"/>
            </a:endParaRPr>
          </a:p>
        </p:txBody>
      </p:sp>
    </p:spTree>
    <p:extLst>
      <p:ext uri="{BB962C8B-B14F-4D97-AF65-F5344CB8AC3E}">
        <p14:creationId xmlns:p14="http://schemas.microsoft.com/office/powerpoint/2010/main" val="287149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20992E-C82C-FB0F-501E-631D9930989C}"/>
            </a:ext>
          </a:extLst>
        </p:cNvPr>
        <p:cNvGrpSpPr/>
        <p:nvPr/>
      </p:nvGrpSpPr>
      <p:grpSpPr>
        <a:xfrm>
          <a:off x="0" y="0"/>
          <a:ext cx="0" cy="0"/>
          <a:chOff x="0" y="0"/>
          <a:chExt cx="0" cy="0"/>
        </a:xfrm>
      </p:grpSpPr>
      <p:pic>
        <p:nvPicPr>
          <p:cNvPr id="35" name="Picture 34" descr="Uma imagem contendo Padrão do plano de fundo&#10;&#10;O conteúdo gerado por IA pode estar incorreto.">
            <a:extLst>
              <a:ext uri="{FF2B5EF4-FFF2-40B4-BE49-F238E27FC236}">
                <a16:creationId xmlns:a16="http://schemas.microsoft.com/office/drawing/2014/main" id="{CA776000-7476-27D0-53BD-92D79E2AF260}"/>
              </a:ext>
            </a:extLst>
          </p:cNvPr>
          <p:cNvPicPr>
            <a:picLocks noChangeAspect="1"/>
          </p:cNvPicPr>
          <p:nvPr/>
        </p:nvPicPr>
        <p:blipFill>
          <a:blip r:embed="rId2">
            <a:alphaModFix amt="33000"/>
          </a:blip>
          <a:srcRect t="29719" b="29719"/>
          <a:stretch>
            <a:fill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F18AD06B-114C-505A-9E62-9AA32C6F03EE}"/>
              </a:ext>
            </a:extLst>
          </p:cNvPr>
          <p:cNvSpPr>
            <a:spLocks noGrp="1"/>
          </p:cNvSpPr>
          <p:nvPr>
            <p:ph type="title"/>
          </p:nvPr>
        </p:nvSpPr>
        <p:spPr>
          <a:xfrm>
            <a:off x="1683439" y="2089241"/>
            <a:ext cx="8825658" cy="2677648"/>
          </a:xfrm>
        </p:spPr>
        <p:txBody>
          <a:bodyPr vert="horz" lIns="91440" tIns="45720" rIns="91440" bIns="45720" rtlCol="0" anchor="ctr">
            <a:noAutofit/>
          </a:bodyPr>
          <a:lstStyle/>
          <a:p>
            <a:pPr algn="ctr"/>
            <a:r>
              <a:rPr lang="pt-BR" sz="1800" b="1">
                <a:latin typeface="Univers Condensed"/>
              </a:rPr>
              <a:t>"[...]. Teve um dia que eu cheguei para trabalhar numa sexta-feira de calça jeans, camiseta  e  tênis, porque sexta-feira, no Ministério, a gente vai mais tranquilo. Eu escutei de uma amiga, uma pessoa muito querida, que eu não podia estar naquela situação, que eu não podia me vestir daquela forma. As minhas colegas, as minhas chefes de gabinete, que são brancas, nunca tiveram que ouvir esse tipo de observação. Inclusive, até para que eu sugerisse isso, foi bem complicado no dia, eu fiquei me sentindo realmente muito atacada, e não atacada de uma maneira totalmente consciente da parte dela. Isso é uma coisa que me mudou demais, eu nunca mais consegui ir de calça jeans para o trabalho, em um ano e meio." </a:t>
            </a:r>
          </a:p>
        </p:txBody>
      </p:sp>
      <p:sp>
        <p:nvSpPr>
          <p:cNvPr id="3" name="CaixaDeTexto 2">
            <a:extLst>
              <a:ext uri="{FF2B5EF4-FFF2-40B4-BE49-F238E27FC236}">
                <a16:creationId xmlns:a16="http://schemas.microsoft.com/office/drawing/2014/main" id="{297D40CE-463A-19D6-9AC6-5B38D9DA1053}"/>
              </a:ext>
            </a:extLst>
          </p:cNvPr>
          <p:cNvSpPr txBox="1"/>
          <p:nvPr/>
        </p:nvSpPr>
        <p:spPr>
          <a:xfrm>
            <a:off x="3333843" y="6261161"/>
            <a:ext cx="6320882"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500">
                <a:latin typeface="Aptos Display"/>
              </a:rPr>
              <a:t>Fonte: </a:t>
            </a:r>
            <a:r>
              <a:rPr lang="pt-BR" sz="1500">
                <a:latin typeface="Aptos Display"/>
                <a:hlinkClick r:id="rId3">
                  <a:extLst>
                    <a:ext uri="{A12FA001-AC4F-418D-AE19-62706E023703}">
                      <ahyp:hlinkClr xmlns:ahyp="http://schemas.microsoft.com/office/drawing/2018/hyperlinkcolor" val="tx"/>
                    </a:ext>
                  </a:extLst>
                </a:hlinkClick>
              </a:rPr>
              <a:t>Mulheres em cargos de liderança na burocracia federal, 2024.</a:t>
            </a:r>
            <a:r>
              <a:rPr lang="pt-BR" sz="1500">
                <a:latin typeface="Aptos Display"/>
              </a:rPr>
              <a:t> </a:t>
            </a:r>
          </a:p>
          <a:p>
            <a:pPr algn="l"/>
            <a:endParaRPr lang="pt-BR"/>
          </a:p>
        </p:txBody>
      </p:sp>
    </p:spTree>
    <p:extLst>
      <p:ext uri="{BB962C8B-B14F-4D97-AF65-F5344CB8AC3E}">
        <p14:creationId xmlns:p14="http://schemas.microsoft.com/office/powerpoint/2010/main" val="5620239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0DFF0-13E6-9848-1C50-C60DAD7B687A}"/>
              </a:ext>
            </a:extLst>
          </p:cNvPr>
          <p:cNvSpPr>
            <a:spLocks noGrp="1"/>
          </p:cNvSpPr>
          <p:nvPr>
            <p:ph type="title" idx="4294967295"/>
          </p:nvPr>
        </p:nvSpPr>
        <p:spPr>
          <a:xfrm>
            <a:off x="101329" y="145276"/>
            <a:ext cx="13549621" cy="1331022"/>
          </a:xfrm>
        </p:spPr>
        <p:txBody>
          <a:bodyPr>
            <a:normAutofit/>
          </a:bodyPr>
          <a:lstStyle/>
          <a:p>
            <a:r>
              <a:rPr lang="pt-BR" sz="2800" b="1">
                <a:solidFill>
                  <a:schemeClr val="tx2">
                    <a:lumMod val="25000"/>
                  </a:schemeClr>
                </a:solidFill>
              </a:rPr>
              <a:t>pesquisa "</a:t>
            </a:r>
            <a:r>
              <a:rPr lang="pt-BR" sz="2800" b="1">
                <a:solidFill>
                  <a:schemeClr val="tx2">
                    <a:lumMod val="25000"/>
                  </a:schemeClr>
                </a:solidFill>
                <a:ea typeface="+mj-lt"/>
                <a:cs typeface="+mj-lt"/>
              </a:rPr>
              <a:t>Mulheres EM CARGOS DE LIDERANÇA NA BUROCRACIA FEDERAL"</a:t>
            </a:r>
            <a:endParaRPr lang="pt-BR" sz="2800" b="1">
              <a:solidFill>
                <a:schemeClr val="tx2">
                  <a:lumMod val="25000"/>
                </a:schemeClr>
              </a:solidFill>
            </a:endParaRPr>
          </a:p>
        </p:txBody>
      </p:sp>
      <p:sp>
        <p:nvSpPr>
          <p:cNvPr id="3" name="Espaço Reservado para Conteúdo 2">
            <a:extLst>
              <a:ext uri="{FF2B5EF4-FFF2-40B4-BE49-F238E27FC236}">
                <a16:creationId xmlns:a16="http://schemas.microsoft.com/office/drawing/2014/main" id="{1F440367-EA63-9143-F381-B6FFC574CF9E}"/>
              </a:ext>
            </a:extLst>
          </p:cNvPr>
          <p:cNvSpPr>
            <a:spLocks noGrp="1"/>
          </p:cNvSpPr>
          <p:nvPr>
            <p:ph sz="half" idx="4294967295"/>
          </p:nvPr>
        </p:nvSpPr>
        <p:spPr>
          <a:xfrm>
            <a:off x="1554163" y="533400"/>
            <a:ext cx="10637837" cy="4722813"/>
          </a:xfrm>
        </p:spPr>
        <p:txBody>
          <a:bodyPr vert="horz" lIns="91440" tIns="45720" rIns="91440" bIns="45720" rtlCol="0" anchor="t">
            <a:noAutofit/>
          </a:bodyPr>
          <a:lstStyle/>
          <a:p>
            <a:endParaRPr lang="pt-BR" sz="1600" b="1">
              <a:latin typeface="Times New Roman"/>
              <a:cs typeface="Times New Roman"/>
            </a:endParaRPr>
          </a:p>
          <a:p>
            <a:pPr lvl="1">
              <a:buFont typeface="Arial"/>
              <a:buChar char="•"/>
            </a:pPr>
            <a:endParaRPr lang="pt-BR" sz="1600">
              <a:ea typeface="+mn-lt"/>
              <a:cs typeface="+mn-lt"/>
            </a:endParaRPr>
          </a:p>
          <a:p>
            <a:pPr marL="742950" lvl="1" indent="-285750">
              <a:buFont typeface="Arial"/>
              <a:buChar char="•"/>
            </a:pPr>
            <a:endParaRPr lang="pt-BR" sz="1600">
              <a:latin typeface="Times New Roman"/>
              <a:cs typeface="Times New Roman"/>
            </a:endParaRPr>
          </a:p>
          <a:p>
            <a:endParaRPr lang="pt-BR"/>
          </a:p>
        </p:txBody>
      </p:sp>
      <p:sp>
        <p:nvSpPr>
          <p:cNvPr id="4" name="CaixaDeTexto 3">
            <a:extLst>
              <a:ext uri="{FF2B5EF4-FFF2-40B4-BE49-F238E27FC236}">
                <a16:creationId xmlns:a16="http://schemas.microsoft.com/office/drawing/2014/main" id="{49BC7D2C-A017-3F02-FE55-7B97D6D67354}"/>
              </a:ext>
            </a:extLst>
          </p:cNvPr>
          <p:cNvSpPr txBox="1"/>
          <p:nvPr/>
        </p:nvSpPr>
        <p:spPr>
          <a:xfrm>
            <a:off x="914136" y="1837635"/>
            <a:ext cx="4549876"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pt-BR" sz="2200">
                <a:latin typeface="Aptos Display"/>
              </a:rPr>
              <a:t>Quais os </a:t>
            </a:r>
            <a:r>
              <a:rPr lang="pt-BR" sz="2200" b="1">
                <a:latin typeface="Aptos Display"/>
              </a:rPr>
              <a:t>maiores desafios profissionais</a:t>
            </a:r>
            <a:r>
              <a:rPr lang="pt-BR" sz="2200">
                <a:latin typeface="Aptos Display"/>
              </a:rPr>
              <a:t> </a:t>
            </a:r>
            <a:r>
              <a:rPr lang="pt-BR" sz="2200" b="1">
                <a:latin typeface="Aptos Display"/>
              </a:rPr>
              <a:t>enfrentados por mulheres</a:t>
            </a:r>
            <a:r>
              <a:rPr lang="pt-BR" sz="2200">
                <a:latin typeface="Aptos Display"/>
              </a:rPr>
              <a:t> que ocupam ou já ocuparam cargos de liderança no Serviço Público Federal?</a:t>
            </a:r>
            <a:r>
              <a:rPr lang="pt-BR" sz="2200"/>
              <a:t> </a:t>
            </a:r>
          </a:p>
        </p:txBody>
      </p:sp>
      <p:pic>
        <p:nvPicPr>
          <p:cNvPr id="6" name="Imagem 5" descr="Uma imagem contendo Linha do tempo&#10;&#10;O conteúdo gerado por IA pode estar incorreto.">
            <a:extLst>
              <a:ext uri="{FF2B5EF4-FFF2-40B4-BE49-F238E27FC236}">
                <a16:creationId xmlns:a16="http://schemas.microsoft.com/office/drawing/2014/main" id="{11660F14-21C3-CEDD-24B4-2AFAD7F2BF9B}"/>
              </a:ext>
            </a:extLst>
          </p:cNvPr>
          <p:cNvPicPr>
            <a:picLocks noChangeAspect="1"/>
          </p:cNvPicPr>
          <p:nvPr/>
        </p:nvPicPr>
        <p:blipFill>
          <a:blip r:embed="rId3"/>
          <a:stretch>
            <a:fillRect/>
          </a:stretch>
        </p:blipFill>
        <p:spPr>
          <a:xfrm>
            <a:off x="5861794" y="899770"/>
            <a:ext cx="5169309" cy="5233526"/>
          </a:xfrm>
          <a:prstGeom prst="rect">
            <a:avLst/>
          </a:prstGeom>
        </p:spPr>
      </p:pic>
      <p:pic>
        <p:nvPicPr>
          <p:cNvPr id="9" name="Imagem 8" descr="filete_preto_horizontal_1.png">
            <a:extLst>
              <a:ext uri="{FF2B5EF4-FFF2-40B4-BE49-F238E27FC236}">
                <a16:creationId xmlns:a16="http://schemas.microsoft.com/office/drawing/2014/main" id="{CB392439-4596-6631-D1A2-6F476B3EE252}"/>
              </a:ext>
            </a:extLst>
          </p:cNvPr>
          <p:cNvPicPr>
            <a:picLocks noChangeAspect="1"/>
          </p:cNvPicPr>
          <p:nvPr/>
        </p:nvPicPr>
        <p:blipFill>
          <a:blip r:embed="rId4"/>
          <a:stretch>
            <a:fillRect/>
          </a:stretch>
        </p:blipFill>
        <p:spPr>
          <a:xfrm>
            <a:off x="11031207" y="6303738"/>
            <a:ext cx="1162063" cy="550452"/>
          </a:xfrm>
          <a:prstGeom prst="rect">
            <a:avLst/>
          </a:prstGeom>
        </p:spPr>
      </p:pic>
      <p:sp>
        <p:nvSpPr>
          <p:cNvPr id="10" name="CaixaDeTexto 9">
            <a:extLst>
              <a:ext uri="{FF2B5EF4-FFF2-40B4-BE49-F238E27FC236}">
                <a16:creationId xmlns:a16="http://schemas.microsoft.com/office/drawing/2014/main" id="{4C269DEA-DD95-763B-F369-E0F4C4AC54E2}"/>
              </a:ext>
            </a:extLst>
          </p:cNvPr>
          <p:cNvSpPr txBox="1"/>
          <p:nvPr/>
        </p:nvSpPr>
        <p:spPr>
          <a:xfrm>
            <a:off x="1696632" y="5812422"/>
            <a:ext cx="54839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400">
                <a:latin typeface="Aptos Display"/>
              </a:rPr>
              <a:t>Fonte: Movimento Pessoas a Frente, 2024.</a:t>
            </a:r>
          </a:p>
        </p:txBody>
      </p:sp>
      <p:pic>
        <p:nvPicPr>
          <p:cNvPr id="12" name="Gráfico 11" descr="Seta de linha: curva no sentido horário com preenchimento sólido">
            <a:extLst>
              <a:ext uri="{FF2B5EF4-FFF2-40B4-BE49-F238E27FC236}">
                <a16:creationId xmlns:a16="http://schemas.microsoft.com/office/drawing/2014/main" id="{78180423-CD3A-8EDD-387F-FD1E692FDD8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580000" flipH="1">
            <a:off x="4540040" y="3378105"/>
            <a:ext cx="1124523" cy="949153"/>
          </a:xfrm>
          <a:prstGeom prst="rect">
            <a:avLst/>
          </a:prstGeom>
        </p:spPr>
      </p:pic>
    </p:spTree>
    <p:extLst>
      <p:ext uri="{BB962C8B-B14F-4D97-AF65-F5344CB8AC3E}">
        <p14:creationId xmlns:p14="http://schemas.microsoft.com/office/powerpoint/2010/main" val="2762522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2700417-CFBF-77CF-F793-DAFB7351272A}"/>
            </a:ext>
          </a:extLst>
        </p:cNvPr>
        <p:cNvGrpSpPr/>
        <p:nvPr/>
      </p:nvGrpSpPr>
      <p:grpSpPr>
        <a:xfrm>
          <a:off x="0" y="0"/>
          <a:ext cx="0" cy="0"/>
          <a:chOff x="0" y="0"/>
          <a:chExt cx="0" cy="0"/>
        </a:xfrm>
      </p:grpSpPr>
      <p:pic>
        <p:nvPicPr>
          <p:cNvPr id="6" name="Imagem 5" descr="filete_preto_horizontal_1.png">
            <a:extLst>
              <a:ext uri="{FF2B5EF4-FFF2-40B4-BE49-F238E27FC236}">
                <a16:creationId xmlns:a16="http://schemas.microsoft.com/office/drawing/2014/main" id="{5E2B3BA7-E978-2257-1372-CB1846FC714C}"/>
              </a:ext>
            </a:extLst>
          </p:cNvPr>
          <p:cNvPicPr>
            <a:picLocks noChangeAspect="1"/>
          </p:cNvPicPr>
          <p:nvPr/>
        </p:nvPicPr>
        <p:blipFill>
          <a:blip r:embed="rId3"/>
          <a:stretch>
            <a:fillRect/>
          </a:stretch>
        </p:blipFill>
        <p:spPr>
          <a:xfrm>
            <a:off x="10728185" y="6255663"/>
            <a:ext cx="1465085" cy="533479"/>
          </a:xfrm>
          <a:prstGeom prst="rect">
            <a:avLst/>
          </a:prstGeom>
        </p:spPr>
      </p:pic>
      <p:sp>
        <p:nvSpPr>
          <p:cNvPr id="9" name="Espaço Reservado para Texto 5">
            <a:extLst>
              <a:ext uri="{FF2B5EF4-FFF2-40B4-BE49-F238E27FC236}">
                <a16:creationId xmlns:a16="http://schemas.microsoft.com/office/drawing/2014/main" id="{3A7E69BA-FC91-08A5-671F-B53E6E989C6F}"/>
              </a:ext>
            </a:extLst>
          </p:cNvPr>
          <p:cNvSpPr>
            <a:spLocks noGrp="1"/>
          </p:cNvSpPr>
          <p:nvPr/>
        </p:nvSpPr>
        <p:spPr>
          <a:xfrm>
            <a:off x="965200" y="1718697"/>
            <a:ext cx="10069513" cy="3788341"/>
          </a:xfrm>
          <a:prstGeom prst="rect">
            <a:avLst/>
          </a:prstGeom>
        </p:spPr>
        <p:txBody>
          <a:bodyPr vert="horz" lIns="91440" tIns="45720" rIns="91440" bIns="45720" rtlCol="0" anchor="t">
            <a:normAutofit/>
          </a:bodyPr>
          <a:lstStyle>
            <a:defPPr>
              <a:defRPr lang="pt-BR"/>
            </a:defPPr>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a:lstStyle>
          <a:p>
            <a:endParaRPr lang="pt-BR" sz="1200" b="1">
              <a:latin typeface="Times New Roman"/>
              <a:cs typeface="Times New Roman"/>
            </a:endParaRPr>
          </a:p>
          <a:p>
            <a:endParaRPr lang="pt-BR" sz="1100">
              <a:latin typeface="Segoe UI"/>
              <a:cs typeface="Segoe UI"/>
            </a:endParaRPr>
          </a:p>
          <a:p>
            <a:endParaRPr lang="pt-BR" sz="1100">
              <a:latin typeface="Segoe UI"/>
              <a:cs typeface="Segoe UI"/>
            </a:endParaRPr>
          </a:p>
          <a:p>
            <a:endParaRPr lang="pt-BR" sz="1100">
              <a:latin typeface="Segoe UI"/>
              <a:cs typeface="Segoe UI"/>
            </a:endParaRPr>
          </a:p>
          <a:p>
            <a:endParaRPr lang="pt-BR"/>
          </a:p>
        </p:txBody>
      </p:sp>
      <p:sp>
        <p:nvSpPr>
          <p:cNvPr id="10" name="Título 3">
            <a:extLst>
              <a:ext uri="{FF2B5EF4-FFF2-40B4-BE49-F238E27FC236}">
                <a16:creationId xmlns:a16="http://schemas.microsoft.com/office/drawing/2014/main" id="{976B6BBD-A81C-CA49-9F8A-0D9A2778B00F}"/>
              </a:ext>
            </a:extLst>
          </p:cNvPr>
          <p:cNvSpPr>
            <a:spLocks noGrp="1"/>
          </p:cNvSpPr>
          <p:nvPr/>
        </p:nvSpPr>
        <p:spPr>
          <a:xfrm>
            <a:off x="762000" y="1378712"/>
            <a:ext cx="10668000" cy="1325563"/>
          </a:xfrm>
          <a:prstGeom prst="rect">
            <a:avLst/>
          </a:prstGeom>
        </p:spPr>
        <p:txBody>
          <a:bodyPr vert="horz" lIns="91440" tIns="45720" rIns="91440" bIns="45720" rtlCol="0" anchor="t" anchorCtr="0">
            <a:noAutofit/>
          </a:bodyPr>
          <a:lstStyle>
            <a:defPPr>
              <a:defRPr lang="pt-BR"/>
            </a:defPPr>
            <a:lvl1pPr algn="l" defTabSz="914400" rtl="0" eaLnBrk="1" latinLnBrk="0" hangingPunct="1">
              <a:lnSpc>
                <a:spcPct val="90000"/>
              </a:lnSpc>
              <a:spcBef>
                <a:spcPct val="0"/>
              </a:spcBef>
              <a:buNone/>
              <a:defRPr lang="pt-BR" sz="4400" b="1" kern="1200" cap="all" baseline="0">
                <a:solidFill>
                  <a:schemeClr val="accent1"/>
                </a:solidFill>
                <a:latin typeface="+mj-lt"/>
                <a:ea typeface="+mj-ea"/>
                <a:cs typeface="+mj-cs"/>
              </a:defRPr>
            </a:lvl1pPr>
          </a:lstStyle>
          <a:p>
            <a:endParaRPr lang="pt-BR" sz="1800" b="0">
              <a:ea typeface="+mj-lt"/>
              <a:cs typeface="+mj-lt"/>
            </a:endParaRPr>
          </a:p>
          <a:p>
            <a:endParaRPr lang="pt-BR"/>
          </a:p>
        </p:txBody>
      </p:sp>
      <p:sp>
        <p:nvSpPr>
          <p:cNvPr id="11" name="CaixaDeTexto 6">
            <a:extLst>
              <a:ext uri="{FF2B5EF4-FFF2-40B4-BE49-F238E27FC236}">
                <a16:creationId xmlns:a16="http://schemas.microsoft.com/office/drawing/2014/main" id="{3D18E22A-42CB-4C45-3468-16929CAA26E4}"/>
              </a:ext>
            </a:extLst>
          </p:cNvPr>
          <p:cNvSpPr txBox="1"/>
          <p:nvPr/>
        </p:nvSpPr>
        <p:spPr>
          <a:xfrm>
            <a:off x="762000" y="3860800"/>
            <a:ext cx="6096000"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1200" b="1">
                <a:solidFill>
                  <a:srgbClr val="000000"/>
                </a:solidFill>
                <a:latin typeface="Times New Roman"/>
              </a:rPr>
              <a:t> </a:t>
            </a:r>
            <a:endParaRPr lang="pt-BR" sz="1200">
              <a:latin typeface="Times New Roman"/>
              <a:cs typeface="Times New Roman"/>
            </a:endParaRPr>
          </a:p>
          <a:p>
            <a:pPr algn="ctr"/>
            <a:endParaRPr lang="pt-BR"/>
          </a:p>
        </p:txBody>
      </p:sp>
      <p:sp>
        <p:nvSpPr>
          <p:cNvPr id="12" name="CaixaDeTexto 1">
            <a:extLst>
              <a:ext uri="{FF2B5EF4-FFF2-40B4-BE49-F238E27FC236}">
                <a16:creationId xmlns:a16="http://schemas.microsoft.com/office/drawing/2014/main" id="{C3845A8C-BADE-C11D-232A-C1D8A9174F17}"/>
              </a:ext>
            </a:extLst>
          </p:cNvPr>
          <p:cNvSpPr txBox="1"/>
          <p:nvPr/>
        </p:nvSpPr>
        <p:spPr>
          <a:xfrm>
            <a:off x="1050073" y="102767"/>
            <a:ext cx="7610706"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r>
              <a:rPr lang="pt-BR" sz="3200" b="1">
                <a:latin typeface="Univers Condensed"/>
              </a:rPr>
              <a:t>Burocracia representativa</a:t>
            </a:r>
          </a:p>
          <a:p>
            <a:pPr algn="ctr"/>
            <a:endParaRPr lang="pt-BR"/>
          </a:p>
        </p:txBody>
      </p:sp>
      <p:sp>
        <p:nvSpPr>
          <p:cNvPr id="13" name="CaixaDeTexto 8">
            <a:extLst>
              <a:ext uri="{FF2B5EF4-FFF2-40B4-BE49-F238E27FC236}">
                <a16:creationId xmlns:a16="http://schemas.microsoft.com/office/drawing/2014/main" id="{36064814-C900-E0AB-ADD7-8C559BAC99F6}"/>
              </a:ext>
            </a:extLst>
          </p:cNvPr>
          <p:cNvSpPr txBox="1"/>
          <p:nvPr/>
        </p:nvSpPr>
        <p:spPr>
          <a:xfrm>
            <a:off x="1167597" y="1380782"/>
            <a:ext cx="10267048" cy="46166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pt-BR"/>
            </a:defPPr>
            <a:lvl1pPr marL="0" algn="l" defTabSz="914400" rtl="0" eaLnBrk="1" latinLnBrk="0" hangingPunct="1">
              <a:defRPr lang="pt-BR" sz="1800" kern="1200">
                <a:solidFill>
                  <a:schemeClr val="tx1"/>
                </a:solidFill>
                <a:latin typeface="+mn-lt"/>
                <a:ea typeface="+mn-ea"/>
                <a:cs typeface="+mn-cs"/>
              </a:defRPr>
            </a:lvl1pPr>
            <a:lvl2pPr marL="457200" algn="l" defTabSz="914400" rtl="0" eaLnBrk="1" latinLnBrk="0" hangingPunct="1">
              <a:defRPr lang="pt-BR" sz="1800" kern="1200">
                <a:solidFill>
                  <a:schemeClr val="tx1"/>
                </a:solidFill>
                <a:latin typeface="+mn-lt"/>
                <a:ea typeface="+mn-ea"/>
                <a:cs typeface="+mn-cs"/>
              </a:defRPr>
            </a:lvl2pPr>
            <a:lvl3pPr marL="914400" algn="l" defTabSz="914400" rtl="0" eaLnBrk="1" latinLnBrk="0" hangingPunct="1">
              <a:defRPr lang="pt-BR" sz="1800" kern="1200">
                <a:solidFill>
                  <a:schemeClr val="tx1"/>
                </a:solidFill>
                <a:latin typeface="+mn-lt"/>
                <a:ea typeface="+mn-ea"/>
                <a:cs typeface="+mn-cs"/>
              </a:defRPr>
            </a:lvl3pPr>
            <a:lvl4pPr marL="1371600" algn="l" defTabSz="914400" rtl="0" eaLnBrk="1" latinLnBrk="0" hangingPunct="1">
              <a:defRPr lang="pt-BR" sz="1800" kern="1200">
                <a:solidFill>
                  <a:schemeClr val="tx1"/>
                </a:solidFill>
                <a:latin typeface="+mn-lt"/>
                <a:ea typeface="+mn-ea"/>
                <a:cs typeface="+mn-cs"/>
              </a:defRPr>
            </a:lvl4pPr>
            <a:lvl5pPr marL="1828800" algn="l" defTabSz="914400" rtl="0" eaLnBrk="1" latinLnBrk="0" hangingPunct="1">
              <a:defRPr lang="pt-BR" sz="1800" kern="1200">
                <a:solidFill>
                  <a:schemeClr val="tx1"/>
                </a:solidFill>
                <a:latin typeface="+mn-lt"/>
                <a:ea typeface="+mn-ea"/>
                <a:cs typeface="+mn-cs"/>
              </a:defRPr>
            </a:lvl5pPr>
            <a:lvl6pPr marL="2286000" algn="l" defTabSz="914400" rtl="0" eaLnBrk="1" latinLnBrk="0" hangingPunct="1">
              <a:defRPr lang="pt-BR" sz="1800" kern="1200">
                <a:solidFill>
                  <a:schemeClr val="tx1"/>
                </a:solidFill>
                <a:latin typeface="+mn-lt"/>
                <a:ea typeface="+mn-ea"/>
                <a:cs typeface="+mn-cs"/>
              </a:defRPr>
            </a:lvl6pPr>
            <a:lvl7pPr marL="2743200" algn="l" defTabSz="914400" rtl="0" eaLnBrk="1" latinLnBrk="0" hangingPunct="1">
              <a:defRPr lang="pt-BR" sz="1800" kern="1200">
                <a:solidFill>
                  <a:schemeClr val="tx1"/>
                </a:solidFill>
                <a:latin typeface="+mn-lt"/>
                <a:ea typeface="+mn-ea"/>
                <a:cs typeface="+mn-cs"/>
              </a:defRPr>
            </a:lvl7pPr>
            <a:lvl8pPr marL="3200400" algn="l" defTabSz="914400" rtl="0" eaLnBrk="1" latinLnBrk="0" hangingPunct="1">
              <a:defRPr lang="pt-BR" sz="1800" kern="1200">
                <a:solidFill>
                  <a:schemeClr val="tx1"/>
                </a:solidFill>
                <a:latin typeface="+mn-lt"/>
                <a:ea typeface="+mn-ea"/>
                <a:cs typeface="+mn-cs"/>
              </a:defRPr>
            </a:lvl8pPr>
            <a:lvl9pPr marL="3657600" algn="l" defTabSz="914400" rtl="0" eaLnBrk="1" latinLnBrk="0" hangingPunct="1">
              <a:defRPr lang="pt-BR" sz="1800" kern="1200">
                <a:solidFill>
                  <a:schemeClr val="tx1"/>
                </a:solidFill>
                <a:latin typeface="+mn-lt"/>
                <a:ea typeface="+mn-ea"/>
                <a:cs typeface="+mn-cs"/>
              </a:defRPr>
            </a:lvl9pPr>
          </a:lstStyle>
          <a:p>
            <a:pPr marL="285750" indent="-285750">
              <a:spcBef>
                <a:spcPct val="0"/>
              </a:spcBef>
              <a:buFont typeface="Wingdings"/>
              <a:buChar char="Ø"/>
            </a:pPr>
            <a:r>
              <a:rPr lang="en-US" sz="2000" b="1" err="1">
                <a:latin typeface="Segoe UI"/>
                <a:cs typeface="Segoe UI"/>
              </a:rPr>
              <a:t>Conceito</a:t>
            </a:r>
            <a:endParaRPr lang="en-US" sz="2000" b="1">
              <a:latin typeface="Segoe UI"/>
              <a:cs typeface="Segoe UI"/>
            </a:endParaRPr>
          </a:p>
          <a:p>
            <a:pPr>
              <a:spcBef>
                <a:spcPct val="0"/>
              </a:spcBef>
            </a:pPr>
            <a:endParaRPr lang="en-US" sz="1000" b="1">
              <a:latin typeface="Segoe UI"/>
              <a:cs typeface="Segoe UI"/>
            </a:endParaRPr>
          </a:p>
          <a:p>
            <a:pPr marL="742950" lvl="1" indent="-285750">
              <a:buFont typeface="Wingdings"/>
              <a:buChar char="§"/>
            </a:pPr>
            <a:r>
              <a:rPr lang="en-US" sz="2000">
                <a:latin typeface="Segoe UI"/>
                <a:cs typeface="Segoe UI"/>
              </a:rPr>
              <a:t>A </a:t>
            </a:r>
            <a:r>
              <a:rPr lang="en-US" sz="2000" err="1">
                <a:latin typeface="Segoe UI"/>
                <a:cs typeface="Segoe UI"/>
              </a:rPr>
              <a:t>burocracia</a:t>
            </a:r>
            <a:r>
              <a:rPr lang="en-US" sz="2000">
                <a:latin typeface="Segoe UI"/>
                <a:cs typeface="Segoe UI"/>
              </a:rPr>
              <a:t> </a:t>
            </a:r>
            <a:r>
              <a:rPr lang="en-US" sz="2000" err="1">
                <a:latin typeface="Segoe UI"/>
                <a:cs typeface="Segoe UI"/>
              </a:rPr>
              <a:t>representativa</a:t>
            </a:r>
            <a:r>
              <a:rPr lang="en-US" sz="2000">
                <a:latin typeface="Segoe UI"/>
                <a:cs typeface="Segoe UI"/>
              </a:rPr>
              <a:t> </a:t>
            </a:r>
            <a:r>
              <a:rPr lang="en-US" sz="2000" err="1">
                <a:latin typeface="Segoe UI"/>
                <a:cs typeface="Segoe UI"/>
              </a:rPr>
              <a:t>refere</a:t>
            </a:r>
            <a:r>
              <a:rPr lang="en-US" sz="2000">
                <a:latin typeface="Segoe UI"/>
                <a:cs typeface="Segoe UI"/>
              </a:rPr>
              <a:t>-se à </a:t>
            </a:r>
            <a:r>
              <a:rPr lang="en-US" sz="2000" err="1">
                <a:latin typeface="Segoe UI"/>
                <a:cs typeface="Segoe UI"/>
              </a:rPr>
              <a:t>composição</a:t>
            </a:r>
            <a:r>
              <a:rPr lang="en-US" sz="2000">
                <a:latin typeface="Segoe UI"/>
                <a:cs typeface="Segoe UI"/>
              </a:rPr>
              <a:t> do </a:t>
            </a:r>
            <a:r>
              <a:rPr lang="en-US" sz="2000" err="1">
                <a:latin typeface="Segoe UI"/>
                <a:cs typeface="Segoe UI"/>
              </a:rPr>
              <a:t>corpo</a:t>
            </a:r>
            <a:r>
              <a:rPr lang="en-US" sz="2000">
                <a:latin typeface="Segoe UI"/>
                <a:cs typeface="Segoe UI"/>
              </a:rPr>
              <a:t> </a:t>
            </a:r>
            <a:r>
              <a:rPr lang="en-US" sz="2000" err="1">
                <a:latin typeface="Segoe UI"/>
                <a:cs typeface="Segoe UI"/>
              </a:rPr>
              <a:t>técnico-administrativo</a:t>
            </a:r>
            <a:r>
              <a:rPr lang="en-US" sz="2000">
                <a:latin typeface="Segoe UI"/>
                <a:cs typeface="Segoe UI"/>
              </a:rPr>
              <a:t> de modo a </a:t>
            </a:r>
            <a:r>
              <a:rPr lang="en-US" sz="2000" err="1">
                <a:latin typeface="Segoe UI"/>
                <a:cs typeface="Segoe UI"/>
              </a:rPr>
              <a:t>refletir</a:t>
            </a:r>
            <a:r>
              <a:rPr lang="en-US" sz="2000">
                <a:latin typeface="Segoe UI"/>
                <a:cs typeface="Segoe UI"/>
              </a:rPr>
              <a:t> a </a:t>
            </a:r>
            <a:r>
              <a:rPr lang="en-US" sz="2000" err="1">
                <a:latin typeface="Segoe UI"/>
                <a:cs typeface="Segoe UI"/>
              </a:rPr>
              <a:t>diversidade</a:t>
            </a:r>
            <a:r>
              <a:rPr lang="en-US" sz="2000">
                <a:latin typeface="Segoe UI"/>
                <a:cs typeface="Segoe UI"/>
              </a:rPr>
              <a:t> social da </a:t>
            </a:r>
            <a:r>
              <a:rPr lang="en-US" sz="2000" err="1">
                <a:latin typeface="Segoe UI"/>
                <a:cs typeface="Segoe UI"/>
              </a:rPr>
              <a:t>população</a:t>
            </a:r>
            <a:r>
              <a:rPr lang="en-US" sz="2000">
                <a:latin typeface="Segoe UI"/>
                <a:cs typeface="Segoe UI"/>
              </a:rPr>
              <a:t>. </a:t>
            </a:r>
          </a:p>
          <a:p>
            <a:pPr marL="742950" lvl="1" indent="-285750">
              <a:buFont typeface="Wingdings"/>
              <a:buChar char="§"/>
            </a:pPr>
            <a:r>
              <a:rPr lang="en-US" sz="2000" err="1">
                <a:latin typeface="Segoe UI"/>
                <a:cs typeface="Segoe UI"/>
              </a:rPr>
              <a:t>Parte</a:t>
            </a:r>
            <a:r>
              <a:rPr lang="en-US" sz="2000">
                <a:latin typeface="Segoe UI"/>
                <a:cs typeface="Segoe UI"/>
              </a:rPr>
              <a:t> do </a:t>
            </a:r>
            <a:r>
              <a:rPr lang="en-US" sz="2000" err="1">
                <a:latin typeface="Segoe UI"/>
                <a:cs typeface="Segoe UI"/>
              </a:rPr>
              <a:t>pressuposto</a:t>
            </a:r>
            <a:r>
              <a:rPr lang="en-US" sz="2000">
                <a:latin typeface="Segoe UI"/>
                <a:cs typeface="Segoe UI"/>
              </a:rPr>
              <a:t> de </a:t>
            </a:r>
            <a:r>
              <a:rPr lang="en-US" sz="2000" err="1">
                <a:latin typeface="Segoe UI"/>
                <a:cs typeface="Segoe UI"/>
              </a:rPr>
              <a:t>que</a:t>
            </a:r>
            <a:r>
              <a:rPr lang="en-US" sz="2000">
                <a:latin typeface="Segoe UI"/>
                <a:cs typeface="Segoe UI"/>
              </a:rPr>
              <a:t> </a:t>
            </a:r>
            <a:r>
              <a:rPr lang="en-US" sz="2000" err="1">
                <a:latin typeface="Segoe UI"/>
                <a:cs typeface="Segoe UI"/>
              </a:rPr>
              <a:t>trajetórias</a:t>
            </a:r>
            <a:r>
              <a:rPr lang="en-US" sz="2000">
                <a:latin typeface="Segoe UI"/>
                <a:cs typeface="Segoe UI"/>
              </a:rPr>
              <a:t> </a:t>
            </a:r>
            <a:r>
              <a:rPr lang="en-US" sz="2000" err="1">
                <a:latin typeface="Segoe UI"/>
                <a:cs typeface="Segoe UI"/>
              </a:rPr>
              <a:t>sociais</a:t>
            </a:r>
            <a:r>
              <a:rPr lang="en-US" sz="2000">
                <a:latin typeface="Segoe UI"/>
                <a:cs typeface="Segoe UI"/>
              </a:rPr>
              <a:t> </a:t>
            </a:r>
            <a:r>
              <a:rPr lang="en-US" sz="2000" err="1">
                <a:latin typeface="Segoe UI"/>
                <a:cs typeface="Segoe UI"/>
              </a:rPr>
              <a:t>distintas</a:t>
            </a:r>
            <a:r>
              <a:rPr lang="en-US" sz="2000">
                <a:latin typeface="Segoe UI"/>
                <a:cs typeface="Segoe UI"/>
              </a:rPr>
              <a:t> </a:t>
            </a:r>
            <a:r>
              <a:rPr lang="en-US" sz="2000" err="1">
                <a:latin typeface="Segoe UI"/>
                <a:cs typeface="Segoe UI"/>
              </a:rPr>
              <a:t>influenciam</a:t>
            </a:r>
            <a:r>
              <a:rPr lang="en-US" sz="2000">
                <a:latin typeface="Segoe UI"/>
                <a:cs typeface="Segoe UI"/>
              </a:rPr>
              <a:t> </a:t>
            </a:r>
            <a:r>
              <a:rPr lang="en-US" sz="2000" err="1">
                <a:latin typeface="Segoe UI"/>
                <a:cs typeface="Segoe UI"/>
              </a:rPr>
              <a:t>diagnósticos</a:t>
            </a:r>
            <a:r>
              <a:rPr lang="en-US" sz="2000">
                <a:latin typeface="Segoe UI"/>
                <a:cs typeface="Segoe UI"/>
              </a:rPr>
              <a:t>, </a:t>
            </a:r>
            <a:r>
              <a:rPr lang="en-US" sz="2000" err="1">
                <a:latin typeface="Segoe UI"/>
                <a:cs typeface="Segoe UI"/>
              </a:rPr>
              <a:t>decisões</a:t>
            </a:r>
            <a:r>
              <a:rPr lang="en-US" sz="2000">
                <a:latin typeface="Segoe UI"/>
                <a:cs typeface="Segoe UI"/>
              </a:rPr>
              <a:t> e </a:t>
            </a:r>
            <a:r>
              <a:rPr lang="en-US" sz="2000" err="1">
                <a:latin typeface="Segoe UI"/>
                <a:cs typeface="Segoe UI"/>
              </a:rPr>
              <a:t>respostas</a:t>
            </a:r>
            <a:r>
              <a:rPr lang="en-US" sz="2000">
                <a:latin typeface="Segoe UI"/>
                <a:cs typeface="Segoe UI"/>
              </a:rPr>
              <a:t> </a:t>
            </a:r>
            <a:r>
              <a:rPr lang="en-US" sz="2000" err="1">
                <a:latin typeface="Segoe UI"/>
                <a:cs typeface="Segoe UI"/>
              </a:rPr>
              <a:t>institucionais</a:t>
            </a:r>
            <a:r>
              <a:rPr lang="en-US" sz="2000">
                <a:latin typeface="Segoe UI"/>
                <a:cs typeface="Segoe UI"/>
              </a:rPr>
              <a:t>.</a:t>
            </a:r>
          </a:p>
          <a:p>
            <a:pPr>
              <a:spcBef>
                <a:spcPct val="0"/>
              </a:spcBef>
            </a:pPr>
            <a:endParaRPr lang="en-US" sz="2000">
              <a:latin typeface="Segoe UI"/>
              <a:ea typeface="Segoe UI"/>
              <a:cs typeface="Segoe UI"/>
            </a:endParaRPr>
          </a:p>
          <a:p>
            <a:pPr marL="285750" indent="-285750">
              <a:spcBef>
                <a:spcPct val="0"/>
              </a:spcBef>
              <a:buFont typeface="Wingdings"/>
              <a:buChar char="Ø"/>
            </a:pPr>
            <a:r>
              <a:rPr lang="en-US" sz="2000" b="1" i="0" err="1">
                <a:latin typeface="Segoe UI"/>
                <a:ea typeface="Segoe UI"/>
                <a:cs typeface="Segoe UI"/>
              </a:rPr>
              <a:t>Contribuições</a:t>
            </a:r>
            <a:endParaRPr lang="en-US" sz="2000" b="1" i="0">
              <a:latin typeface="Segoe UI"/>
              <a:ea typeface="Segoe UI"/>
              <a:cs typeface="Segoe UI"/>
            </a:endParaRPr>
          </a:p>
          <a:p>
            <a:pPr>
              <a:spcBef>
                <a:spcPct val="0"/>
              </a:spcBef>
            </a:pPr>
            <a:endParaRPr lang="en-US" sz="1000" b="1">
              <a:latin typeface="Segoe UI"/>
              <a:ea typeface="Segoe UI"/>
              <a:cs typeface="Segoe UI"/>
            </a:endParaRPr>
          </a:p>
          <a:p>
            <a:pPr marL="742950" lvl="1" indent="-285750">
              <a:buFont typeface="Wingdings"/>
              <a:buChar char="§"/>
            </a:pPr>
            <a:r>
              <a:rPr lang="en-US" sz="2000" i="0" err="1">
                <a:latin typeface="Segoe UI"/>
                <a:ea typeface="Segoe UI"/>
                <a:cs typeface="Segoe UI"/>
              </a:rPr>
              <a:t>Aprimoramento</a:t>
            </a:r>
            <a:r>
              <a:rPr lang="en-US" sz="2000" i="0">
                <a:latin typeface="Segoe UI"/>
                <a:ea typeface="Segoe UI"/>
                <a:cs typeface="Segoe UI"/>
              </a:rPr>
              <a:t> do </a:t>
            </a:r>
            <a:r>
              <a:rPr lang="en-US" sz="2000" i="0" err="1">
                <a:latin typeface="Segoe UI"/>
                <a:ea typeface="Segoe UI"/>
                <a:cs typeface="Segoe UI"/>
              </a:rPr>
              <a:t>diagnóstico</a:t>
            </a:r>
            <a:r>
              <a:rPr lang="en-US" sz="2000" i="0">
                <a:latin typeface="Segoe UI"/>
                <a:ea typeface="Segoe UI"/>
                <a:cs typeface="Segoe UI"/>
              </a:rPr>
              <a:t> </a:t>
            </a:r>
            <a:r>
              <a:rPr lang="en-US" sz="2000" i="0" err="1">
                <a:latin typeface="Segoe UI"/>
                <a:ea typeface="Segoe UI"/>
                <a:cs typeface="Segoe UI"/>
              </a:rPr>
              <a:t>institucional</a:t>
            </a:r>
            <a:r>
              <a:rPr lang="en-US" sz="2000">
                <a:latin typeface="Segoe UI"/>
                <a:ea typeface="Segoe UI"/>
                <a:cs typeface="Segoe UI"/>
              </a:rPr>
              <a:t>;</a:t>
            </a:r>
            <a:endParaRPr lang="en-US" sz="2000" i="0">
              <a:latin typeface="Segoe UI"/>
              <a:ea typeface="Segoe UI"/>
              <a:cs typeface="Segoe UI"/>
            </a:endParaRPr>
          </a:p>
          <a:p>
            <a:pPr marL="742950" lvl="1" indent="-285750">
              <a:buFont typeface="Wingdings"/>
              <a:buChar char="§"/>
            </a:pPr>
            <a:r>
              <a:rPr lang="en-US" sz="2000" i="0" err="1">
                <a:latin typeface="Segoe UI"/>
                <a:ea typeface="Segoe UI"/>
                <a:cs typeface="Segoe UI"/>
              </a:rPr>
              <a:t>Políticas</a:t>
            </a:r>
            <a:r>
              <a:rPr lang="en-US" sz="2000" i="0">
                <a:latin typeface="Segoe UI"/>
                <a:ea typeface="Segoe UI"/>
                <a:cs typeface="Segoe UI"/>
              </a:rPr>
              <a:t> </a:t>
            </a:r>
            <a:r>
              <a:rPr lang="en-US" sz="2000" i="0" err="1">
                <a:latin typeface="Segoe UI"/>
                <a:ea typeface="Segoe UI"/>
                <a:cs typeface="Segoe UI"/>
              </a:rPr>
              <a:t>mais</a:t>
            </a:r>
            <a:r>
              <a:rPr lang="en-US" sz="2000" i="0">
                <a:latin typeface="Segoe UI"/>
                <a:ea typeface="Segoe UI"/>
                <a:cs typeface="Segoe UI"/>
              </a:rPr>
              <a:t> </a:t>
            </a:r>
            <a:r>
              <a:rPr lang="en-US" sz="2000" i="0" err="1">
                <a:latin typeface="Segoe UI"/>
                <a:ea typeface="Segoe UI"/>
                <a:cs typeface="Segoe UI"/>
              </a:rPr>
              <a:t>responsivas</a:t>
            </a:r>
            <a:r>
              <a:rPr lang="en-US" sz="2000" i="0">
                <a:latin typeface="Segoe UI"/>
                <a:ea typeface="Segoe UI"/>
                <a:cs typeface="Segoe UI"/>
              </a:rPr>
              <a:t> e </a:t>
            </a:r>
            <a:r>
              <a:rPr lang="en-US" sz="2000" i="0" err="1">
                <a:latin typeface="Segoe UI"/>
                <a:ea typeface="Segoe UI"/>
                <a:cs typeface="Segoe UI"/>
              </a:rPr>
              <a:t>sensíveis</a:t>
            </a:r>
            <a:r>
              <a:rPr lang="en-US" sz="2000" i="0">
                <a:latin typeface="Segoe UI"/>
                <a:ea typeface="Segoe UI"/>
                <a:cs typeface="Segoe UI"/>
              </a:rPr>
              <a:t> à </a:t>
            </a:r>
            <a:r>
              <a:rPr lang="en-US" sz="2000" i="0" err="1">
                <a:latin typeface="Segoe UI"/>
                <a:ea typeface="Segoe UI"/>
                <a:cs typeface="Segoe UI"/>
              </a:rPr>
              <a:t>diversidade</a:t>
            </a:r>
            <a:r>
              <a:rPr lang="en-US" sz="2000">
                <a:latin typeface="Segoe UI"/>
                <a:ea typeface="Segoe UI"/>
                <a:cs typeface="Segoe UI"/>
              </a:rPr>
              <a:t>;</a:t>
            </a:r>
            <a:endParaRPr lang="en-US" sz="2000" i="0">
              <a:latin typeface="Segoe UI"/>
              <a:ea typeface="Segoe UI"/>
              <a:cs typeface="Segoe UI"/>
            </a:endParaRPr>
          </a:p>
          <a:p>
            <a:pPr marL="742950" lvl="1" indent="-285750">
              <a:buFont typeface="Wingdings"/>
              <a:buChar char="§"/>
            </a:pPr>
            <a:r>
              <a:rPr lang="en-US" sz="2000" i="0" err="1">
                <a:latin typeface="Segoe UI"/>
                <a:ea typeface="Segoe UI"/>
                <a:cs typeface="Segoe UI"/>
              </a:rPr>
              <a:t>Qualificação</a:t>
            </a:r>
            <a:r>
              <a:rPr lang="en-US" sz="2000" i="0">
                <a:latin typeface="Segoe UI"/>
                <a:ea typeface="Segoe UI"/>
                <a:cs typeface="Segoe UI"/>
              </a:rPr>
              <a:t> da </a:t>
            </a:r>
            <a:r>
              <a:rPr lang="en-US" sz="2000" i="0" err="1">
                <a:latin typeface="Segoe UI"/>
                <a:ea typeface="Segoe UI"/>
                <a:cs typeface="Segoe UI"/>
              </a:rPr>
              <a:t>relação</a:t>
            </a:r>
            <a:r>
              <a:rPr lang="en-US" sz="2000" i="0">
                <a:latin typeface="Segoe UI"/>
                <a:ea typeface="Segoe UI"/>
                <a:cs typeface="Segoe UI"/>
              </a:rPr>
              <a:t> entre </a:t>
            </a:r>
            <a:r>
              <a:rPr lang="en-US" sz="2000" i="0" err="1">
                <a:latin typeface="Segoe UI"/>
                <a:ea typeface="Segoe UI"/>
                <a:cs typeface="Segoe UI"/>
              </a:rPr>
              <a:t>burocracia</a:t>
            </a:r>
            <a:r>
              <a:rPr lang="en-US" sz="2000" i="0">
                <a:latin typeface="Segoe UI"/>
                <a:ea typeface="Segoe UI"/>
                <a:cs typeface="Segoe UI"/>
              </a:rPr>
              <a:t> e </a:t>
            </a:r>
            <a:r>
              <a:rPr lang="en-US" sz="2000" i="0" err="1">
                <a:latin typeface="Segoe UI"/>
                <a:ea typeface="Segoe UI"/>
                <a:cs typeface="Segoe UI"/>
              </a:rPr>
              <a:t>público</a:t>
            </a:r>
            <a:r>
              <a:rPr lang="en-US" sz="2000">
                <a:latin typeface="Segoe UI"/>
                <a:ea typeface="Segoe UI"/>
                <a:cs typeface="Segoe UI"/>
              </a:rPr>
              <a:t>;</a:t>
            </a:r>
            <a:endParaRPr lang="en-US" sz="2000" i="0">
              <a:latin typeface="Segoe UI"/>
              <a:ea typeface="Segoe UI"/>
              <a:cs typeface="Segoe UI"/>
            </a:endParaRPr>
          </a:p>
          <a:p>
            <a:pPr marL="742950" lvl="1" indent="-285750">
              <a:buFont typeface="Wingdings"/>
              <a:buChar char="§"/>
            </a:pPr>
            <a:r>
              <a:rPr lang="en-US" sz="2000" i="0" err="1">
                <a:latin typeface="Segoe UI"/>
                <a:ea typeface="Segoe UI"/>
                <a:cs typeface="Segoe UI"/>
              </a:rPr>
              <a:t>Ampliação</a:t>
            </a:r>
            <a:r>
              <a:rPr lang="en-US" sz="2000" i="0">
                <a:latin typeface="Segoe UI"/>
                <a:ea typeface="Segoe UI"/>
                <a:cs typeface="Segoe UI"/>
              </a:rPr>
              <a:t> da </a:t>
            </a:r>
            <a:r>
              <a:rPr lang="en-US" sz="2000" i="0" err="1">
                <a:latin typeface="Segoe UI"/>
                <a:ea typeface="Segoe UI"/>
                <a:cs typeface="Segoe UI"/>
              </a:rPr>
              <a:t>legitimidade</a:t>
            </a:r>
            <a:r>
              <a:rPr lang="en-US" sz="2000" i="0">
                <a:latin typeface="Segoe UI"/>
                <a:ea typeface="Segoe UI"/>
                <a:cs typeface="Segoe UI"/>
              </a:rPr>
              <a:t> </a:t>
            </a:r>
            <a:r>
              <a:rPr lang="en-US" sz="2000" i="0" err="1">
                <a:latin typeface="Segoe UI"/>
                <a:ea typeface="Segoe UI"/>
                <a:cs typeface="Segoe UI"/>
              </a:rPr>
              <a:t>democrática</a:t>
            </a:r>
            <a:r>
              <a:rPr lang="en-US" sz="2000">
                <a:latin typeface="Segoe UI"/>
                <a:ea typeface="Segoe UI"/>
                <a:cs typeface="Segoe UI"/>
              </a:rPr>
              <a:t>.</a:t>
            </a:r>
            <a:br>
              <a:rPr lang="en-US" b="0" i="0">
                <a:latin typeface="Avenir Next LT Pro"/>
                <a:ea typeface="Segoe UI"/>
                <a:cs typeface="Segoe UI"/>
              </a:rPr>
            </a:br>
            <a:endParaRPr lang="en-US" b="1" i="0">
              <a:latin typeface="Avenir Next LT Pro"/>
              <a:ea typeface="Segoe UI"/>
              <a:cs typeface="Segoe UI"/>
            </a:endParaRPr>
          </a:p>
          <a:p>
            <a:endParaRPr lang="en-US" b="0" i="0">
              <a:latin typeface="Segoe UI"/>
              <a:ea typeface="Segoe UI"/>
              <a:cs typeface="Segoe UI"/>
            </a:endParaRPr>
          </a:p>
          <a:p>
            <a:pPr algn="ctr"/>
            <a:endParaRPr lang="pt-BR"/>
          </a:p>
        </p:txBody>
      </p:sp>
    </p:spTree>
    <p:extLst>
      <p:ext uri="{BB962C8B-B14F-4D97-AF65-F5344CB8AC3E}">
        <p14:creationId xmlns:p14="http://schemas.microsoft.com/office/powerpoint/2010/main" val="2682593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64B430B-C892-7ED3-0650-3CA8826FA56D}"/>
            </a:ext>
          </a:extLst>
        </p:cNvPr>
        <p:cNvGrpSpPr/>
        <p:nvPr/>
      </p:nvGrpSpPr>
      <p:grpSpPr>
        <a:xfrm>
          <a:off x="0" y="0"/>
          <a:ext cx="0" cy="0"/>
          <a:chOff x="0" y="0"/>
          <a:chExt cx="0" cy="0"/>
        </a:xfrm>
      </p:grpSpPr>
      <p:pic>
        <p:nvPicPr>
          <p:cNvPr id="4" name="Imagem 3" descr="filete_preto_horizontal_1.png">
            <a:extLst>
              <a:ext uri="{FF2B5EF4-FFF2-40B4-BE49-F238E27FC236}">
                <a16:creationId xmlns:a16="http://schemas.microsoft.com/office/drawing/2014/main" id="{30578F1E-F8B9-0BC2-EED0-F3ACEC7B682D}"/>
              </a:ext>
            </a:extLst>
          </p:cNvPr>
          <p:cNvPicPr>
            <a:picLocks noChangeAspect="1"/>
          </p:cNvPicPr>
          <p:nvPr/>
        </p:nvPicPr>
        <p:blipFill>
          <a:blip r:embed="rId3"/>
          <a:stretch>
            <a:fillRect/>
          </a:stretch>
        </p:blipFill>
        <p:spPr>
          <a:xfrm>
            <a:off x="10466504" y="6208581"/>
            <a:ext cx="1726766" cy="651681"/>
          </a:xfrm>
          <a:prstGeom prst="rect">
            <a:avLst/>
          </a:prstGeom>
        </p:spPr>
      </p:pic>
      <p:pic>
        <p:nvPicPr>
          <p:cNvPr id="3" name="Imagem 2" descr="Logotipo, nome da empresa&#10;&#10;O conteúdo gerado por IA pode estar incorreto.">
            <a:extLst>
              <a:ext uri="{FF2B5EF4-FFF2-40B4-BE49-F238E27FC236}">
                <a16:creationId xmlns:a16="http://schemas.microsoft.com/office/drawing/2014/main" id="{11F2224A-CC0E-8563-55F9-76EE90B3CBBC}"/>
              </a:ext>
            </a:extLst>
          </p:cNvPr>
          <p:cNvPicPr>
            <a:picLocks noChangeAspect="1"/>
          </p:cNvPicPr>
          <p:nvPr/>
        </p:nvPicPr>
        <p:blipFill>
          <a:blip r:embed="rId4"/>
          <a:srcRect/>
          <a:stretch>
            <a:fillRect/>
          </a:stretch>
        </p:blipFill>
        <p:spPr>
          <a:xfrm>
            <a:off x="3068110" y="1276215"/>
            <a:ext cx="6059675" cy="2306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aixaDeTexto 19">
            <a:extLst>
              <a:ext uri="{FF2B5EF4-FFF2-40B4-BE49-F238E27FC236}">
                <a16:creationId xmlns:a16="http://schemas.microsoft.com/office/drawing/2014/main" id="{6E806C4A-E86D-43CA-F46E-6B04AC08F765}"/>
              </a:ext>
            </a:extLst>
          </p:cNvPr>
          <p:cNvSpPr txBox="1"/>
          <p:nvPr/>
        </p:nvSpPr>
        <p:spPr>
          <a:xfrm>
            <a:off x="719360" y="3948993"/>
            <a:ext cx="105960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a:latin typeface="Segoe UI"/>
                <a:ea typeface="+mn-lt"/>
                <a:cs typeface="Segoe UI"/>
              </a:rPr>
              <a:t>A Rede </a:t>
            </a:r>
            <a:r>
              <a:rPr lang="pt-BR" err="1">
                <a:latin typeface="Segoe UI"/>
                <a:ea typeface="+mn-lt"/>
                <a:cs typeface="Segoe UI"/>
              </a:rPr>
              <a:t>Equidade</a:t>
            </a:r>
            <a:r>
              <a:rPr lang="pt-BR">
                <a:latin typeface="Segoe UI"/>
                <a:ea typeface="+mn-lt"/>
                <a:cs typeface="Segoe UI"/>
              </a:rPr>
              <a:t> é </a:t>
            </a:r>
            <a:r>
              <a:rPr lang="pt-BR" err="1">
                <a:latin typeface="Segoe UI"/>
                <a:ea typeface="+mn-lt"/>
                <a:cs typeface="Segoe UI"/>
              </a:rPr>
              <a:t>uma</a:t>
            </a:r>
            <a:r>
              <a:rPr lang="pt-BR">
                <a:latin typeface="Segoe UI"/>
                <a:ea typeface="+mn-lt"/>
                <a:cs typeface="Segoe UI"/>
              </a:rPr>
              <a:t> </a:t>
            </a:r>
            <a:r>
              <a:rPr lang="pt-BR" err="1">
                <a:latin typeface="Segoe UI"/>
                <a:ea typeface="+mn-lt"/>
                <a:cs typeface="Segoe UI"/>
              </a:rPr>
              <a:t>iniciativa</a:t>
            </a:r>
            <a:r>
              <a:rPr lang="pt-BR">
                <a:latin typeface="Segoe UI"/>
                <a:ea typeface="+mn-lt"/>
                <a:cs typeface="Segoe UI"/>
              </a:rPr>
              <a:t> </a:t>
            </a:r>
            <a:r>
              <a:rPr lang="pt-BR" err="1">
                <a:latin typeface="Segoe UI"/>
                <a:ea typeface="+mn-lt"/>
                <a:cs typeface="Segoe UI"/>
              </a:rPr>
              <a:t>interinstitucional</a:t>
            </a:r>
            <a:r>
              <a:rPr lang="pt-BR">
                <a:latin typeface="Segoe UI"/>
                <a:ea typeface="+mn-lt"/>
                <a:cs typeface="Segoe UI"/>
              </a:rPr>
              <a:t> </a:t>
            </a:r>
            <a:r>
              <a:rPr lang="pt-BR" err="1">
                <a:latin typeface="Segoe UI"/>
                <a:ea typeface="+mn-lt"/>
                <a:cs typeface="Segoe UI"/>
              </a:rPr>
              <a:t>criada</a:t>
            </a:r>
            <a:r>
              <a:rPr lang="pt-BR">
                <a:latin typeface="Segoe UI"/>
                <a:ea typeface="+mn-lt"/>
                <a:cs typeface="Segoe UI"/>
              </a:rPr>
              <a:t> </a:t>
            </a:r>
            <a:r>
              <a:rPr lang="pt-BR" err="1">
                <a:latin typeface="Segoe UI"/>
                <a:ea typeface="+mn-lt"/>
                <a:cs typeface="Segoe UI"/>
              </a:rPr>
              <a:t>em</a:t>
            </a:r>
            <a:r>
              <a:rPr lang="pt-BR">
                <a:latin typeface="Segoe UI"/>
                <a:ea typeface="+mn-lt"/>
                <a:cs typeface="Segoe UI"/>
              </a:rPr>
              <a:t> 2022 para </a:t>
            </a:r>
            <a:r>
              <a:rPr lang="pt-BR" err="1">
                <a:latin typeface="Segoe UI"/>
                <a:ea typeface="+mn-lt"/>
                <a:cs typeface="Segoe UI"/>
              </a:rPr>
              <a:t>promover</a:t>
            </a:r>
            <a:r>
              <a:rPr lang="pt-BR">
                <a:latin typeface="Segoe UI"/>
                <a:ea typeface="+mn-lt"/>
                <a:cs typeface="Segoe UI"/>
              </a:rPr>
              <a:t> </a:t>
            </a:r>
            <a:r>
              <a:rPr lang="pt-BR" err="1">
                <a:latin typeface="Segoe UI"/>
                <a:ea typeface="+mn-lt"/>
                <a:cs typeface="Segoe UI"/>
              </a:rPr>
              <a:t>cooperação</a:t>
            </a:r>
            <a:r>
              <a:rPr lang="pt-BR">
                <a:latin typeface="Segoe UI"/>
                <a:ea typeface="+mn-lt"/>
                <a:cs typeface="Segoe UI"/>
              </a:rPr>
              <a:t> </a:t>
            </a:r>
            <a:r>
              <a:rPr lang="pt-BR" err="1">
                <a:latin typeface="Segoe UI"/>
                <a:ea typeface="+mn-lt"/>
                <a:cs typeface="Segoe UI"/>
              </a:rPr>
              <a:t>técnica</a:t>
            </a:r>
            <a:r>
              <a:rPr lang="pt-BR">
                <a:latin typeface="Segoe UI"/>
                <a:ea typeface="+mn-lt"/>
                <a:cs typeface="Segoe UI"/>
              </a:rPr>
              <a:t> e </a:t>
            </a:r>
            <a:r>
              <a:rPr lang="pt-BR" err="1">
                <a:latin typeface="Segoe UI"/>
                <a:ea typeface="+mn-lt"/>
                <a:cs typeface="Segoe UI"/>
              </a:rPr>
              <a:t>fortalecer</a:t>
            </a:r>
            <a:r>
              <a:rPr lang="pt-BR">
                <a:latin typeface="Segoe UI"/>
                <a:ea typeface="+mn-lt"/>
                <a:cs typeface="Segoe UI"/>
              </a:rPr>
              <a:t> </a:t>
            </a:r>
            <a:r>
              <a:rPr lang="pt-BR" err="1">
                <a:latin typeface="Segoe UI"/>
                <a:ea typeface="+mn-lt"/>
                <a:cs typeface="Segoe UI"/>
              </a:rPr>
              <a:t>ações</a:t>
            </a:r>
            <a:r>
              <a:rPr lang="pt-BR">
                <a:latin typeface="Segoe UI"/>
                <a:ea typeface="+mn-lt"/>
                <a:cs typeface="Segoe UI"/>
              </a:rPr>
              <a:t> de </a:t>
            </a:r>
            <a:r>
              <a:rPr lang="pt-BR" err="1">
                <a:latin typeface="Segoe UI"/>
                <a:ea typeface="+mn-lt"/>
                <a:cs typeface="Segoe UI"/>
              </a:rPr>
              <a:t>inclusão</a:t>
            </a:r>
            <a:r>
              <a:rPr lang="pt-BR">
                <a:latin typeface="Segoe UI"/>
                <a:ea typeface="+mn-lt"/>
                <a:cs typeface="Segoe UI"/>
              </a:rPr>
              <a:t>, </a:t>
            </a:r>
            <a:r>
              <a:rPr lang="pt-BR" err="1">
                <a:latin typeface="Segoe UI"/>
                <a:ea typeface="+mn-lt"/>
                <a:cs typeface="Segoe UI"/>
              </a:rPr>
              <a:t>diversidade</a:t>
            </a:r>
            <a:r>
              <a:rPr lang="pt-BR">
                <a:latin typeface="Segoe UI"/>
                <a:ea typeface="+mn-lt"/>
                <a:cs typeface="Segoe UI"/>
              </a:rPr>
              <a:t> e </a:t>
            </a:r>
            <a:r>
              <a:rPr lang="pt-BR" err="1">
                <a:latin typeface="Segoe UI"/>
                <a:ea typeface="+mn-lt"/>
                <a:cs typeface="Segoe UI"/>
              </a:rPr>
              <a:t>equidade</a:t>
            </a:r>
            <a:r>
              <a:rPr lang="pt-BR">
                <a:latin typeface="Segoe UI"/>
                <a:ea typeface="+mn-lt"/>
                <a:cs typeface="Segoe UI"/>
              </a:rPr>
              <a:t>, com </a:t>
            </a:r>
            <a:r>
              <a:rPr lang="pt-BR" err="1">
                <a:latin typeface="Segoe UI"/>
                <a:ea typeface="+mn-lt"/>
                <a:cs typeface="Segoe UI"/>
              </a:rPr>
              <a:t>foco</a:t>
            </a:r>
            <a:r>
              <a:rPr lang="pt-BR">
                <a:latin typeface="Segoe UI"/>
                <a:ea typeface="+mn-lt"/>
                <a:cs typeface="Segoe UI"/>
              </a:rPr>
              <a:t> </a:t>
            </a:r>
            <a:r>
              <a:rPr lang="pt-BR" err="1">
                <a:latin typeface="Segoe UI"/>
                <a:ea typeface="+mn-lt"/>
                <a:cs typeface="Segoe UI"/>
              </a:rPr>
              <a:t>em</a:t>
            </a:r>
            <a:r>
              <a:rPr lang="pt-BR">
                <a:latin typeface="Segoe UI"/>
                <a:ea typeface="+mn-lt"/>
                <a:cs typeface="Segoe UI"/>
              </a:rPr>
              <a:t> </a:t>
            </a:r>
            <a:r>
              <a:rPr lang="pt-BR" err="1">
                <a:latin typeface="Segoe UI"/>
                <a:ea typeface="+mn-lt"/>
                <a:cs typeface="Segoe UI"/>
              </a:rPr>
              <a:t>gênero</a:t>
            </a:r>
            <a:r>
              <a:rPr lang="pt-BR">
                <a:latin typeface="Segoe UI"/>
                <a:ea typeface="+mn-lt"/>
                <a:cs typeface="Segoe UI"/>
              </a:rPr>
              <a:t> e </a:t>
            </a:r>
            <a:r>
              <a:rPr lang="pt-BR" err="1">
                <a:latin typeface="Segoe UI"/>
                <a:ea typeface="+mn-lt"/>
                <a:cs typeface="Segoe UI"/>
              </a:rPr>
              <a:t>raça</a:t>
            </a:r>
            <a:r>
              <a:rPr lang="pt-BR">
                <a:latin typeface="Segoe UI"/>
                <a:ea typeface="+mn-lt"/>
                <a:cs typeface="Segoe UI"/>
              </a:rPr>
              <a:t>.</a:t>
            </a:r>
            <a:endParaRPr lang="pt-BR"/>
          </a:p>
          <a:p>
            <a:endParaRPr lang="pt-BR">
              <a:latin typeface="Segoe UI"/>
              <a:ea typeface="+mn-lt"/>
              <a:cs typeface="Segoe UI"/>
            </a:endParaRPr>
          </a:p>
          <a:p>
            <a:r>
              <a:rPr lang="pt-BR">
                <a:latin typeface="Segoe UI"/>
                <a:ea typeface="+mn-lt"/>
                <a:cs typeface="Segoe UI"/>
              </a:rPr>
              <a:t>Atualmente, mais de 50 instituições públicas, de diferentes esferas, integram e atuam ativamente na Rede, consolidando-a como um espaço estratégico de mobilização, cooperação e fortalecimento das pautas de inclusão e justiça social.</a:t>
            </a:r>
            <a:endParaRPr lang="pt-BR">
              <a:latin typeface="Segoe UI"/>
              <a:cs typeface="Segoe UI"/>
            </a:endParaRPr>
          </a:p>
        </p:txBody>
      </p:sp>
      <p:sp>
        <p:nvSpPr>
          <p:cNvPr id="5" name="CaixaDeTexto 4">
            <a:extLst>
              <a:ext uri="{FF2B5EF4-FFF2-40B4-BE49-F238E27FC236}">
                <a16:creationId xmlns:a16="http://schemas.microsoft.com/office/drawing/2014/main" id="{FAC6976D-CF15-BCDA-6648-3E8D8379F336}"/>
              </a:ext>
            </a:extLst>
          </p:cNvPr>
          <p:cNvSpPr txBox="1"/>
          <p:nvPr/>
        </p:nvSpPr>
        <p:spPr>
          <a:xfrm>
            <a:off x="713847" y="134219"/>
            <a:ext cx="6042859" cy="584775"/>
          </a:xfrm>
          <a:prstGeom prst="rect">
            <a:avLst/>
          </a:prstGeom>
          <a:noFill/>
        </p:spPr>
        <p:txBody>
          <a:bodyPr wrap="square" lIns="91440" tIns="45720" rIns="91440" bIns="45720" anchor="t">
            <a:spAutoFit/>
          </a:bodyPr>
          <a:lstStyle/>
          <a:p>
            <a:r>
              <a:rPr lang="en-US" sz="3200" b="1" err="1">
                <a:latin typeface="Univers Condensed"/>
                <a:ea typeface="Segoe UI"/>
                <a:cs typeface="Times New Roman"/>
              </a:rPr>
              <a:t>Senado</a:t>
            </a:r>
            <a:r>
              <a:rPr lang="en-US" sz="3200" b="1">
                <a:latin typeface="Univers Condensed"/>
                <a:ea typeface="Segoe UI"/>
                <a:cs typeface="Times New Roman"/>
              </a:rPr>
              <a:t> Federal | </a:t>
            </a:r>
            <a:r>
              <a:rPr lang="en-US" sz="3200" b="1">
                <a:solidFill>
                  <a:schemeClr val="tx2">
                    <a:lumMod val="25000"/>
                  </a:schemeClr>
                </a:solidFill>
                <a:latin typeface="Univers Condensed"/>
                <a:ea typeface="Segoe UI"/>
                <a:cs typeface="Times New Roman"/>
              </a:rPr>
              <a:t>Rede </a:t>
            </a:r>
            <a:r>
              <a:rPr lang="en-US" sz="3200" b="1" err="1">
                <a:solidFill>
                  <a:schemeClr val="tx2">
                    <a:lumMod val="25000"/>
                  </a:schemeClr>
                </a:solidFill>
                <a:latin typeface="Univers Condensed"/>
                <a:ea typeface="Segoe UI"/>
                <a:cs typeface="Times New Roman"/>
              </a:rPr>
              <a:t>Equidade</a:t>
            </a:r>
            <a:endParaRPr lang="en-US" sz="3200" err="1">
              <a:solidFill>
                <a:schemeClr val="tx2">
                  <a:lumMod val="25000"/>
                </a:schemeClr>
              </a:solidFill>
              <a:latin typeface="Univers Condensed"/>
              <a:ea typeface="Segoe UI"/>
              <a:cs typeface="Times New Roman"/>
            </a:endParaRPr>
          </a:p>
        </p:txBody>
      </p:sp>
    </p:spTree>
    <p:extLst>
      <p:ext uri="{BB962C8B-B14F-4D97-AF65-F5344CB8AC3E}">
        <p14:creationId xmlns:p14="http://schemas.microsoft.com/office/powerpoint/2010/main" val="1042975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A6DE058-A5E0-71A1-C86F-5A200D410559}"/>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29A7BF62-66CD-CD64-133B-CF0B5C305ECC}"/>
              </a:ext>
            </a:extLst>
          </p:cNvPr>
          <p:cNvSpPr txBox="1">
            <a:spLocks/>
          </p:cNvSpPr>
          <p:nvPr/>
        </p:nvSpPr>
        <p:spPr>
          <a:xfrm>
            <a:off x="742796" y="87616"/>
            <a:ext cx="2150699" cy="728564"/>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200" b="1">
                <a:solidFill>
                  <a:schemeClr val="tx2">
                    <a:lumMod val="25000"/>
                  </a:schemeClr>
                </a:solidFill>
                <a:latin typeface="+mj-lt"/>
                <a:ea typeface="+mj-ea"/>
                <a:cs typeface="+mj-cs"/>
              </a:rPr>
              <a:t>Modelo IDE</a:t>
            </a:r>
            <a:endParaRPr lang="pt-BR"/>
          </a:p>
        </p:txBody>
      </p:sp>
      <p:pic>
        <p:nvPicPr>
          <p:cNvPr id="4" name="Imagem 3" descr="filete_preto_horizontal_1.png">
            <a:extLst>
              <a:ext uri="{FF2B5EF4-FFF2-40B4-BE49-F238E27FC236}">
                <a16:creationId xmlns:a16="http://schemas.microsoft.com/office/drawing/2014/main" id="{AA076081-9C37-FAC9-731D-E1A1CD2C000B}"/>
              </a:ext>
            </a:extLst>
          </p:cNvPr>
          <p:cNvPicPr>
            <a:picLocks noChangeAspect="1"/>
          </p:cNvPicPr>
          <p:nvPr/>
        </p:nvPicPr>
        <p:blipFill>
          <a:blip r:embed="rId3"/>
          <a:stretch>
            <a:fillRect/>
          </a:stretch>
        </p:blipFill>
        <p:spPr>
          <a:xfrm>
            <a:off x="10466504" y="6208581"/>
            <a:ext cx="1726766" cy="651681"/>
          </a:xfrm>
          <a:prstGeom prst="rect">
            <a:avLst/>
          </a:prstGeom>
        </p:spPr>
      </p:pic>
      <p:sp>
        <p:nvSpPr>
          <p:cNvPr id="20" name="CaixaDeTexto 19">
            <a:extLst>
              <a:ext uri="{FF2B5EF4-FFF2-40B4-BE49-F238E27FC236}">
                <a16:creationId xmlns:a16="http://schemas.microsoft.com/office/drawing/2014/main" id="{0D8155A5-60A6-84ED-EBF6-4264F226CCE4}"/>
              </a:ext>
            </a:extLst>
          </p:cNvPr>
          <p:cNvSpPr txBox="1"/>
          <p:nvPr/>
        </p:nvSpPr>
        <p:spPr>
          <a:xfrm>
            <a:off x="5088611" y="916983"/>
            <a:ext cx="644470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r>
              <a:rPr lang="pt-BR" b="1">
                <a:latin typeface="Segoe UI"/>
                <a:ea typeface="+mn-lt"/>
                <a:cs typeface="Segoe UI"/>
              </a:rPr>
            </a:br>
            <a:r>
              <a:rPr lang="pt-BR" b="1">
                <a:latin typeface="Segoe UI"/>
                <a:ea typeface="+mn-lt"/>
                <a:cs typeface="Segoe UI"/>
              </a:rPr>
              <a:t>Como funciona?</a:t>
            </a:r>
            <a:endParaRPr lang="pt-BR" b="1">
              <a:latin typeface="Segoe UI"/>
              <a:cs typeface="Segoe UI"/>
            </a:endParaRPr>
          </a:p>
          <a:p>
            <a:pPr algn="just"/>
            <a:r>
              <a:rPr lang="pt-BR">
                <a:latin typeface="Segoe UI"/>
                <a:ea typeface="+mn-lt"/>
                <a:cs typeface="Segoe UI"/>
              </a:rPr>
              <a:t>O modelo realiza uma </a:t>
            </a:r>
            <a:r>
              <a:rPr lang="pt-BR" b="1">
                <a:latin typeface="Segoe UI"/>
                <a:ea typeface="+mn-lt"/>
                <a:cs typeface="Segoe UI"/>
              </a:rPr>
              <a:t>autoavaliação institucional</a:t>
            </a:r>
            <a:r>
              <a:rPr lang="pt-BR">
                <a:latin typeface="Segoe UI"/>
                <a:ea typeface="+mn-lt"/>
                <a:cs typeface="Segoe UI"/>
              </a:rPr>
              <a:t>, analisando práticas e políticas da organização em </a:t>
            </a:r>
            <a:br>
              <a:rPr lang="pt-BR">
                <a:latin typeface="Segoe UI"/>
                <a:ea typeface="+mn-lt"/>
                <a:cs typeface="Segoe UI"/>
              </a:rPr>
            </a:br>
            <a:r>
              <a:rPr lang="pt-BR">
                <a:latin typeface="Segoe UI"/>
                <a:ea typeface="+mn-lt"/>
                <a:cs typeface="Segoe UI"/>
              </a:rPr>
              <a:t>3 dimensões: </a:t>
            </a:r>
          </a:p>
          <a:p>
            <a:pPr marL="285750" indent="-285750" algn="just">
              <a:buFont typeface="Calibri"/>
              <a:buChar char="-"/>
            </a:pPr>
            <a:r>
              <a:rPr lang="pt-BR">
                <a:latin typeface="Segoe UI"/>
                <a:ea typeface="+mn-lt"/>
                <a:cs typeface="Segoe UI"/>
              </a:rPr>
              <a:t>Governança e Estratégia; </a:t>
            </a:r>
          </a:p>
          <a:p>
            <a:pPr marL="285750" indent="-285750" algn="just">
              <a:buFont typeface="Calibri"/>
              <a:buChar char="-"/>
            </a:pPr>
            <a:r>
              <a:rPr lang="pt-BR">
                <a:latin typeface="Segoe UI"/>
                <a:ea typeface="+mn-lt"/>
                <a:cs typeface="Segoe UI"/>
              </a:rPr>
              <a:t>Gestão Inclusiva; </a:t>
            </a:r>
          </a:p>
          <a:p>
            <a:pPr marL="285750" indent="-285750" algn="just">
              <a:buFont typeface="Calibri"/>
              <a:buChar char="-"/>
            </a:pPr>
            <a:r>
              <a:rPr lang="pt-BR">
                <a:latin typeface="Segoe UI"/>
                <a:ea typeface="+mn-lt"/>
                <a:cs typeface="Segoe UI"/>
              </a:rPr>
              <a:t>Social. </a:t>
            </a:r>
            <a:br>
              <a:rPr lang="pt-BR">
                <a:latin typeface="Segoe UI"/>
                <a:ea typeface="+mn-lt"/>
                <a:cs typeface="Segoe UI"/>
              </a:rPr>
            </a:br>
            <a:endParaRPr lang="pt-BR">
              <a:latin typeface="Segoe UI"/>
              <a:ea typeface="+mn-lt"/>
              <a:cs typeface="Segoe UI"/>
            </a:endParaRPr>
          </a:p>
          <a:p>
            <a:pPr algn="just"/>
            <a:r>
              <a:rPr lang="pt-BR" b="1">
                <a:latin typeface="Segoe UI"/>
                <a:cs typeface="Segoe UI"/>
              </a:rPr>
              <a:t>O que o IDE avalia?</a:t>
            </a:r>
          </a:p>
          <a:p>
            <a:pPr algn="just"/>
            <a:r>
              <a:rPr lang="pt-BR">
                <a:latin typeface="Segoe UI"/>
                <a:ea typeface="+mn-lt"/>
                <a:cs typeface="Segoe UI"/>
              </a:rPr>
              <a:t>10 temas institucionais, como: liderança; gestão de pessoas; comunicação; direitos humanos; relação com a sociedade; etc.</a:t>
            </a:r>
          </a:p>
          <a:p>
            <a:pPr algn="just"/>
            <a:endParaRPr lang="pt-BR">
              <a:latin typeface="Segoe UI"/>
              <a:ea typeface="+mn-lt"/>
              <a:cs typeface="Segoe UI"/>
            </a:endParaRPr>
          </a:p>
          <a:p>
            <a:pPr algn="just"/>
            <a:r>
              <a:rPr lang="pt-BR">
                <a:latin typeface="Segoe UI"/>
                <a:ea typeface="+mn-lt"/>
                <a:cs typeface="Segoe UI"/>
              </a:rPr>
              <a:t>Apoiar instituições públicas no </a:t>
            </a:r>
            <a:r>
              <a:rPr lang="pt-BR" b="1">
                <a:latin typeface="Segoe UI"/>
                <a:ea typeface="+mn-lt"/>
                <a:cs typeface="Segoe UI"/>
              </a:rPr>
              <a:t>diagnóstico, monitoramento e acompanhamento de práticas de inclusão, diversidade e equidade</a:t>
            </a:r>
            <a:r>
              <a:rPr lang="pt-BR">
                <a:latin typeface="Segoe UI"/>
                <a:ea typeface="+mn-lt"/>
                <a:cs typeface="Segoe UI"/>
              </a:rPr>
              <a:t>, permitindo identificar avanços, desafios e oportunidades de melhoria na cultura organizacional.</a:t>
            </a:r>
            <a:endParaRPr lang="pt-BR"/>
          </a:p>
        </p:txBody>
      </p:sp>
      <p:pic>
        <p:nvPicPr>
          <p:cNvPr id="2" name="Imagem 1" descr="Uma imagem contendo Interface gráfica do usuário&#10;&#10;O conteúdo gerado por IA pode estar incorreto.">
            <a:extLst>
              <a:ext uri="{FF2B5EF4-FFF2-40B4-BE49-F238E27FC236}">
                <a16:creationId xmlns:a16="http://schemas.microsoft.com/office/drawing/2014/main" id="{1BB7870B-E2C6-52BF-53CA-A2023B4B70E6}"/>
              </a:ext>
            </a:extLst>
          </p:cNvPr>
          <p:cNvPicPr>
            <a:picLocks noChangeAspect="1"/>
          </p:cNvPicPr>
          <p:nvPr/>
        </p:nvPicPr>
        <p:blipFill>
          <a:blip r:embed="rId4"/>
          <a:stretch>
            <a:fillRect/>
          </a:stretch>
        </p:blipFill>
        <p:spPr>
          <a:xfrm>
            <a:off x="836908" y="911956"/>
            <a:ext cx="4099301" cy="5047002"/>
          </a:xfrm>
          <a:prstGeom prst="rect">
            <a:avLst/>
          </a:prstGeom>
        </p:spPr>
      </p:pic>
    </p:spTree>
    <p:extLst>
      <p:ext uri="{BB962C8B-B14F-4D97-AF65-F5344CB8AC3E}">
        <p14:creationId xmlns:p14="http://schemas.microsoft.com/office/powerpoint/2010/main" val="475970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4DAC483-64D5-D4A8-3379-2BCC45B234B3}"/>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A8A435CC-58EC-9A3E-B7EF-7BEA7A9BA800}"/>
              </a:ext>
            </a:extLst>
          </p:cNvPr>
          <p:cNvSpPr txBox="1">
            <a:spLocks/>
          </p:cNvSpPr>
          <p:nvPr/>
        </p:nvSpPr>
        <p:spPr>
          <a:xfrm>
            <a:off x="742796" y="87616"/>
            <a:ext cx="2150699" cy="728564"/>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200" b="1" dirty="0">
                <a:solidFill>
                  <a:schemeClr val="tx2">
                    <a:lumMod val="25000"/>
                  </a:schemeClr>
                </a:solidFill>
                <a:latin typeface="+mj-lt"/>
                <a:ea typeface="+mj-ea"/>
                <a:cs typeface="+mj-cs"/>
              </a:rPr>
              <a:t>GUIA ASG</a:t>
            </a:r>
            <a:endParaRPr lang="pt-BR" dirty="0"/>
          </a:p>
        </p:txBody>
      </p:sp>
      <p:pic>
        <p:nvPicPr>
          <p:cNvPr id="4" name="Imagem 3" descr="filete_preto_horizontal_1.png">
            <a:extLst>
              <a:ext uri="{FF2B5EF4-FFF2-40B4-BE49-F238E27FC236}">
                <a16:creationId xmlns:a16="http://schemas.microsoft.com/office/drawing/2014/main" id="{8EA0CE4E-ADD4-A874-0D0D-0CAE405385A8}"/>
              </a:ext>
            </a:extLst>
          </p:cNvPr>
          <p:cNvPicPr>
            <a:picLocks noChangeAspect="1"/>
          </p:cNvPicPr>
          <p:nvPr/>
        </p:nvPicPr>
        <p:blipFill>
          <a:blip r:embed="rId3"/>
          <a:stretch>
            <a:fillRect/>
          </a:stretch>
        </p:blipFill>
        <p:spPr>
          <a:xfrm>
            <a:off x="10466504" y="6208581"/>
            <a:ext cx="1726766" cy="651681"/>
          </a:xfrm>
          <a:prstGeom prst="rect">
            <a:avLst/>
          </a:prstGeom>
        </p:spPr>
      </p:pic>
      <p:pic>
        <p:nvPicPr>
          <p:cNvPr id="5" name="Imagem 4">
            <a:extLst>
              <a:ext uri="{FF2B5EF4-FFF2-40B4-BE49-F238E27FC236}">
                <a16:creationId xmlns:a16="http://schemas.microsoft.com/office/drawing/2014/main" id="{87D041AB-9444-D58B-9181-267B51CD9670}"/>
              </a:ext>
            </a:extLst>
          </p:cNvPr>
          <p:cNvPicPr>
            <a:picLocks noChangeAspect="1"/>
          </p:cNvPicPr>
          <p:nvPr/>
        </p:nvPicPr>
        <p:blipFill>
          <a:blip r:embed="rId4"/>
          <a:stretch>
            <a:fillRect/>
          </a:stretch>
        </p:blipFill>
        <p:spPr>
          <a:xfrm>
            <a:off x="5302984" y="1316736"/>
            <a:ext cx="6083067" cy="3950207"/>
          </a:xfrm>
          <a:prstGeom prst="rect">
            <a:avLst/>
          </a:prstGeom>
        </p:spPr>
      </p:pic>
      <p:pic>
        <p:nvPicPr>
          <p:cNvPr id="7" name="Imagem 6">
            <a:extLst>
              <a:ext uri="{FF2B5EF4-FFF2-40B4-BE49-F238E27FC236}">
                <a16:creationId xmlns:a16="http://schemas.microsoft.com/office/drawing/2014/main" id="{38B099EE-49F0-4867-15D2-2BE3A1CAA561}"/>
              </a:ext>
            </a:extLst>
          </p:cNvPr>
          <p:cNvPicPr>
            <a:picLocks noChangeAspect="1"/>
          </p:cNvPicPr>
          <p:nvPr/>
        </p:nvPicPr>
        <p:blipFill>
          <a:blip r:embed="rId5"/>
          <a:stretch>
            <a:fillRect/>
          </a:stretch>
        </p:blipFill>
        <p:spPr>
          <a:xfrm>
            <a:off x="1322919" y="1065452"/>
            <a:ext cx="3141152" cy="4727096"/>
          </a:xfrm>
          <a:prstGeom prst="rect">
            <a:avLst/>
          </a:prstGeom>
        </p:spPr>
      </p:pic>
    </p:spTree>
    <p:extLst>
      <p:ext uri="{BB962C8B-B14F-4D97-AF65-F5344CB8AC3E}">
        <p14:creationId xmlns:p14="http://schemas.microsoft.com/office/powerpoint/2010/main" val="313311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C0A1034-FC15-7A43-C57B-AD7B217735CD}"/>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A2BEF7E2-738D-AA3F-4C01-8904C689DD9F}"/>
              </a:ext>
            </a:extLst>
          </p:cNvPr>
          <p:cNvSpPr txBox="1">
            <a:spLocks/>
          </p:cNvSpPr>
          <p:nvPr/>
        </p:nvSpPr>
        <p:spPr>
          <a:xfrm>
            <a:off x="755287" y="87616"/>
            <a:ext cx="5448535" cy="728564"/>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200" b="1">
                <a:solidFill>
                  <a:schemeClr val="tx2">
                    <a:lumMod val="25000"/>
                  </a:schemeClr>
                </a:solidFill>
                <a:latin typeface="+mj-lt"/>
                <a:ea typeface="+mj-ea"/>
                <a:cs typeface="+mj-cs"/>
              </a:rPr>
              <a:t>OFICINAS INTERLEGIS</a:t>
            </a:r>
            <a:endParaRPr lang="pt-BR"/>
          </a:p>
        </p:txBody>
      </p:sp>
      <p:pic>
        <p:nvPicPr>
          <p:cNvPr id="4" name="Imagem 3" descr="filete_preto_horizontal_1.png">
            <a:extLst>
              <a:ext uri="{FF2B5EF4-FFF2-40B4-BE49-F238E27FC236}">
                <a16:creationId xmlns:a16="http://schemas.microsoft.com/office/drawing/2014/main" id="{3AC99DD8-1B77-5D47-6E11-2CBD45B2DCC4}"/>
              </a:ext>
            </a:extLst>
          </p:cNvPr>
          <p:cNvPicPr>
            <a:picLocks noChangeAspect="1"/>
          </p:cNvPicPr>
          <p:nvPr/>
        </p:nvPicPr>
        <p:blipFill>
          <a:blip r:embed="rId3"/>
          <a:stretch>
            <a:fillRect/>
          </a:stretch>
        </p:blipFill>
        <p:spPr>
          <a:xfrm>
            <a:off x="10466504" y="6208581"/>
            <a:ext cx="1726766" cy="651681"/>
          </a:xfrm>
          <a:prstGeom prst="rect">
            <a:avLst/>
          </a:prstGeom>
        </p:spPr>
      </p:pic>
      <p:pic>
        <p:nvPicPr>
          <p:cNvPr id="2" name="Imagem 1" descr="Interface gráfica do usuário, Aplicativo&#10;&#10;O conteúdo gerado por IA pode estar incorreto.">
            <a:extLst>
              <a:ext uri="{FF2B5EF4-FFF2-40B4-BE49-F238E27FC236}">
                <a16:creationId xmlns:a16="http://schemas.microsoft.com/office/drawing/2014/main" id="{F9705898-D398-51A2-D633-1EAF87C1F398}"/>
              </a:ext>
            </a:extLst>
          </p:cNvPr>
          <p:cNvPicPr>
            <a:picLocks noChangeAspect="1"/>
          </p:cNvPicPr>
          <p:nvPr/>
        </p:nvPicPr>
        <p:blipFill>
          <a:blip r:embed="rId4"/>
          <a:stretch>
            <a:fillRect/>
          </a:stretch>
        </p:blipFill>
        <p:spPr>
          <a:xfrm>
            <a:off x="753889" y="1285164"/>
            <a:ext cx="4287672" cy="4287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aixaDeTexto 5">
            <a:extLst>
              <a:ext uri="{FF2B5EF4-FFF2-40B4-BE49-F238E27FC236}">
                <a16:creationId xmlns:a16="http://schemas.microsoft.com/office/drawing/2014/main" id="{E1A2E094-B5DC-9AF4-B0CA-BC9647F67F1A}"/>
              </a:ext>
            </a:extLst>
          </p:cNvPr>
          <p:cNvSpPr txBox="1"/>
          <p:nvPr/>
        </p:nvSpPr>
        <p:spPr>
          <a:xfrm>
            <a:off x="5450873" y="1291735"/>
            <a:ext cx="5807627" cy="22958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b="1" dirty="0">
                <a:latin typeface="Segoe UI"/>
                <a:ea typeface="+mn-lt"/>
                <a:cs typeface="Segoe UI"/>
              </a:rPr>
              <a:t>Procuradorias da mulher no Legislativo: </a:t>
            </a:r>
            <a:r>
              <a:rPr lang="pt-BR" b="1">
                <a:latin typeface="Segoe UI"/>
                <a:ea typeface="+mn-lt"/>
                <a:cs typeface="Segoe UI"/>
              </a:rPr>
              <a:t>Criação</a:t>
            </a:r>
            <a:r>
              <a:rPr lang="pt-BR" b="1" dirty="0">
                <a:latin typeface="Segoe UI"/>
                <a:ea typeface="+mn-lt"/>
                <a:cs typeface="Segoe UI"/>
              </a:rPr>
              <a:t> e Gestão</a:t>
            </a:r>
            <a:br>
              <a:rPr lang="pt-BR" b="1" dirty="0">
                <a:latin typeface="Segoe UI"/>
                <a:ea typeface="+mn-lt"/>
                <a:cs typeface="Segoe UI"/>
              </a:rPr>
            </a:br>
            <a:endParaRPr lang="pt-BR"/>
          </a:p>
          <a:p>
            <a:pPr algn="just"/>
            <a:r>
              <a:rPr lang="pt-BR" b="1">
                <a:latin typeface="Segoe UI"/>
                <a:ea typeface="+mn-lt"/>
                <a:cs typeface="Segoe UI"/>
              </a:rPr>
              <a:t>Data: </a:t>
            </a:r>
            <a:r>
              <a:rPr lang="pt-BR" dirty="0">
                <a:latin typeface="Segoe UI"/>
                <a:ea typeface="+mn-lt"/>
                <a:cs typeface="Segoe UI"/>
              </a:rPr>
              <a:t>11 e 12 de junho</a:t>
            </a:r>
            <a:endParaRPr lang="pt-BR"/>
          </a:p>
          <a:p>
            <a:pPr algn="just"/>
            <a:endParaRPr lang="pt-BR" b="1" dirty="0">
              <a:latin typeface="Segoe UI"/>
              <a:cs typeface="Segoe UI"/>
            </a:endParaRPr>
          </a:p>
          <a:p>
            <a:pPr algn="just"/>
            <a:r>
              <a:rPr lang="pt-BR" b="1">
                <a:latin typeface="Segoe UI"/>
                <a:cs typeface="Segoe UI"/>
              </a:rPr>
              <a:t>Formato: </a:t>
            </a:r>
            <a:r>
              <a:rPr lang="pt-BR">
                <a:latin typeface="Segoe UI"/>
                <a:cs typeface="Segoe UI"/>
              </a:rPr>
              <a:t>Virtual</a:t>
            </a:r>
          </a:p>
          <a:p>
            <a:pPr algn="just"/>
            <a:br>
              <a:rPr lang="pt-BR" b="1" dirty="0">
                <a:latin typeface="Segoe UI"/>
                <a:cs typeface="Segoe UI"/>
              </a:rPr>
            </a:br>
            <a:r>
              <a:rPr lang="pt-BR" b="1" dirty="0">
                <a:latin typeface="Segoe UI"/>
                <a:cs typeface="Segoe UI"/>
              </a:rPr>
              <a:t>Público-alvo: </a:t>
            </a:r>
            <a:r>
              <a:rPr lang="pt-BR">
                <a:latin typeface="Segoe UI"/>
                <a:cs typeface="Segoe UI"/>
              </a:rPr>
              <a:t>Vereadoras e suplentes </a:t>
            </a:r>
          </a:p>
        </p:txBody>
      </p:sp>
      <p:sp>
        <p:nvSpPr>
          <p:cNvPr id="8" name="CaixaDeTexto 7">
            <a:extLst>
              <a:ext uri="{FF2B5EF4-FFF2-40B4-BE49-F238E27FC236}">
                <a16:creationId xmlns:a16="http://schemas.microsoft.com/office/drawing/2014/main" id="{A41D2243-2D5E-F0C5-87C4-E3FBF2EB3225}"/>
              </a:ext>
            </a:extLst>
          </p:cNvPr>
          <p:cNvSpPr txBox="1"/>
          <p:nvPr/>
        </p:nvSpPr>
        <p:spPr>
          <a:xfrm>
            <a:off x="7112282" y="5713833"/>
            <a:ext cx="25472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b="1" dirty="0">
                <a:latin typeface="Segoe UI"/>
                <a:ea typeface="+mn-lt"/>
                <a:cs typeface="Segoe UI"/>
              </a:rPr>
              <a:t>QR </a:t>
            </a:r>
            <a:r>
              <a:rPr lang="pt-BR" b="1" dirty="0" err="1">
                <a:latin typeface="Segoe UI"/>
                <a:ea typeface="+mn-lt"/>
                <a:cs typeface="Segoe UI"/>
              </a:rPr>
              <a:t>Code</a:t>
            </a:r>
            <a:r>
              <a:rPr lang="pt-BR" b="1" dirty="0">
                <a:latin typeface="Segoe UI"/>
                <a:ea typeface="+mn-lt"/>
                <a:cs typeface="Segoe UI"/>
              </a:rPr>
              <a:t> para inscrição</a:t>
            </a:r>
          </a:p>
        </p:txBody>
      </p:sp>
      <p:pic>
        <p:nvPicPr>
          <p:cNvPr id="9" name="Imagem 8" descr="Código QR&#10;&#10;O conteúdo gerado por IA pode estar incorreto.">
            <a:extLst>
              <a:ext uri="{FF2B5EF4-FFF2-40B4-BE49-F238E27FC236}">
                <a16:creationId xmlns:a16="http://schemas.microsoft.com/office/drawing/2014/main" id="{520C1AFD-99DF-D1A5-5A6B-ABC405BB212C}"/>
              </a:ext>
            </a:extLst>
          </p:cNvPr>
          <p:cNvPicPr>
            <a:picLocks noChangeAspect="1"/>
          </p:cNvPicPr>
          <p:nvPr/>
        </p:nvPicPr>
        <p:blipFill>
          <a:blip r:embed="rId5"/>
          <a:stretch>
            <a:fillRect/>
          </a:stretch>
        </p:blipFill>
        <p:spPr>
          <a:xfrm>
            <a:off x="7477984" y="3884793"/>
            <a:ext cx="1670623" cy="1686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3309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2A1C3AD-4B9A-8486-1F38-7F3BB206CEDA}"/>
            </a:ext>
          </a:extLst>
        </p:cNvPr>
        <p:cNvGrpSpPr/>
        <p:nvPr/>
      </p:nvGrpSpPr>
      <p:grpSpPr>
        <a:xfrm>
          <a:off x="0" y="0"/>
          <a:ext cx="0" cy="0"/>
          <a:chOff x="0" y="0"/>
          <a:chExt cx="0" cy="0"/>
        </a:xfrm>
      </p:grpSpPr>
      <p:pic>
        <p:nvPicPr>
          <p:cNvPr id="6" name="Imagem 5" descr="filete_preto_horizontal_1.png">
            <a:extLst>
              <a:ext uri="{FF2B5EF4-FFF2-40B4-BE49-F238E27FC236}">
                <a16:creationId xmlns:a16="http://schemas.microsoft.com/office/drawing/2014/main" id="{718725DB-7CE5-AF54-073D-7490EBC466F1}"/>
              </a:ext>
            </a:extLst>
          </p:cNvPr>
          <p:cNvPicPr>
            <a:picLocks noChangeAspect="1"/>
          </p:cNvPicPr>
          <p:nvPr/>
        </p:nvPicPr>
        <p:blipFill>
          <a:blip r:embed="rId3"/>
          <a:stretch>
            <a:fillRect/>
          </a:stretch>
        </p:blipFill>
        <p:spPr>
          <a:xfrm>
            <a:off x="10728185" y="6255663"/>
            <a:ext cx="1465085" cy="533479"/>
          </a:xfrm>
          <a:prstGeom prst="rect">
            <a:avLst/>
          </a:prstGeom>
        </p:spPr>
      </p:pic>
      <p:sp>
        <p:nvSpPr>
          <p:cNvPr id="9" name="Espaço Reservado para Texto 5">
            <a:extLst>
              <a:ext uri="{FF2B5EF4-FFF2-40B4-BE49-F238E27FC236}">
                <a16:creationId xmlns:a16="http://schemas.microsoft.com/office/drawing/2014/main" id="{728AA8AF-2D6C-2B73-CA3D-0F7575631C66}"/>
              </a:ext>
            </a:extLst>
          </p:cNvPr>
          <p:cNvSpPr>
            <a:spLocks noGrp="1"/>
          </p:cNvSpPr>
          <p:nvPr/>
        </p:nvSpPr>
        <p:spPr>
          <a:xfrm>
            <a:off x="965200" y="1718697"/>
            <a:ext cx="10069513" cy="3788341"/>
          </a:xfrm>
          <a:prstGeom prst="rect">
            <a:avLst/>
          </a:prstGeom>
        </p:spPr>
        <p:txBody>
          <a:bodyPr vert="horz" lIns="91440" tIns="45720" rIns="91440" bIns="45720" rtlCol="0" anchor="t">
            <a:normAutofit/>
          </a:bodyPr>
          <a:lstStyle>
            <a:defPPr>
              <a:defRPr lang="pt-BR"/>
            </a:defPPr>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a:lstStyle>
          <a:p>
            <a:endParaRPr lang="pt-BR" sz="1200" b="1">
              <a:latin typeface="Times New Roman"/>
              <a:cs typeface="Times New Roman"/>
            </a:endParaRPr>
          </a:p>
          <a:p>
            <a:endParaRPr lang="pt-BR" sz="1100">
              <a:latin typeface="Segoe UI"/>
              <a:cs typeface="Segoe UI"/>
            </a:endParaRPr>
          </a:p>
          <a:p>
            <a:endParaRPr lang="pt-BR" sz="1100">
              <a:latin typeface="Segoe UI"/>
              <a:cs typeface="Segoe UI"/>
            </a:endParaRPr>
          </a:p>
          <a:p>
            <a:endParaRPr lang="pt-BR" sz="1100">
              <a:latin typeface="Segoe UI"/>
              <a:cs typeface="Segoe UI"/>
            </a:endParaRPr>
          </a:p>
          <a:p>
            <a:endParaRPr lang="pt-BR"/>
          </a:p>
        </p:txBody>
      </p:sp>
      <p:sp>
        <p:nvSpPr>
          <p:cNvPr id="10" name="Título 3">
            <a:extLst>
              <a:ext uri="{FF2B5EF4-FFF2-40B4-BE49-F238E27FC236}">
                <a16:creationId xmlns:a16="http://schemas.microsoft.com/office/drawing/2014/main" id="{D8F12A7F-B0C7-59D2-0CB9-510E12E0DCCA}"/>
              </a:ext>
            </a:extLst>
          </p:cNvPr>
          <p:cNvSpPr>
            <a:spLocks noGrp="1"/>
          </p:cNvSpPr>
          <p:nvPr/>
        </p:nvSpPr>
        <p:spPr>
          <a:xfrm>
            <a:off x="762000" y="1378712"/>
            <a:ext cx="10668000" cy="1325563"/>
          </a:xfrm>
          <a:prstGeom prst="rect">
            <a:avLst/>
          </a:prstGeom>
        </p:spPr>
        <p:txBody>
          <a:bodyPr vert="horz" lIns="91440" tIns="45720" rIns="91440" bIns="45720" rtlCol="0" anchor="t" anchorCtr="0">
            <a:noAutofit/>
          </a:bodyPr>
          <a:lstStyle>
            <a:defPPr>
              <a:defRPr lang="pt-BR"/>
            </a:defPPr>
            <a:lvl1pPr algn="l" defTabSz="914400" rtl="0" eaLnBrk="1" latinLnBrk="0" hangingPunct="1">
              <a:lnSpc>
                <a:spcPct val="90000"/>
              </a:lnSpc>
              <a:spcBef>
                <a:spcPct val="0"/>
              </a:spcBef>
              <a:buNone/>
              <a:defRPr lang="pt-BR" sz="4400" b="1" kern="1200" cap="all" baseline="0">
                <a:solidFill>
                  <a:schemeClr val="accent1"/>
                </a:solidFill>
                <a:latin typeface="+mj-lt"/>
                <a:ea typeface="+mj-ea"/>
                <a:cs typeface="+mj-cs"/>
              </a:defRPr>
            </a:lvl1pPr>
          </a:lstStyle>
          <a:p>
            <a:endParaRPr lang="pt-BR" sz="1800" b="0">
              <a:ea typeface="+mj-lt"/>
              <a:cs typeface="+mj-lt"/>
            </a:endParaRPr>
          </a:p>
          <a:p>
            <a:endParaRPr lang="pt-BR"/>
          </a:p>
        </p:txBody>
      </p:sp>
      <p:sp>
        <p:nvSpPr>
          <p:cNvPr id="2" name="Título 1">
            <a:extLst>
              <a:ext uri="{FF2B5EF4-FFF2-40B4-BE49-F238E27FC236}">
                <a16:creationId xmlns:a16="http://schemas.microsoft.com/office/drawing/2014/main" id="{2F756994-DA38-2DC6-D423-1706E8B80A55}"/>
              </a:ext>
            </a:extLst>
          </p:cNvPr>
          <p:cNvSpPr>
            <a:spLocks noGrp="1"/>
          </p:cNvSpPr>
          <p:nvPr>
            <p:ph type="title"/>
          </p:nvPr>
        </p:nvSpPr>
        <p:spPr/>
        <p:txBody>
          <a:bodyPr/>
          <a:lstStyle/>
          <a:p>
            <a:r>
              <a:rPr lang="pt-BR" dirty="0"/>
              <a:t>Quiz da diversidade</a:t>
            </a:r>
          </a:p>
        </p:txBody>
      </p:sp>
      <p:pic>
        <p:nvPicPr>
          <p:cNvPr id="1026" name="Picture 2">
            <a:extLst>
              <a:ext uri="{FF2B5EF4-FFF2-40B4-BE49-F238E27FC236}">
                <a16:creationId xmlns:a16="http://schemas.microsoft.com/office/drawing/2014/main" id="{9FB285F1-B866-319D-6C38-0B5E2BC5F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120" y="1853184"/>
            <a:ext cx="4108704" cy="410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4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1CE3F1D-78BB-AEA4-2A27-8F39563E6E22}"/>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EC170BE0-C75B-D8D3-60C6-C46C86DB11B9}"/>
              </a:ext>
            </a:extLst>
          </p:cNvPr>
          <p:cNvSpPr/>
          <p:nvPr/>
        </p:nvSpPr>
        <p:spPr>
          <a:xfrm>
            <a:off x="763588" y="727365"/>
            <a:ext cx="10664824" cy="5082498"/>
          </a:xfrm>
          <a:prstGeom prst="rect">
            <a:avLst/>
          </a:prstGeom>
        </p:spPr>
        <p:txBody>
          <a:bodyPr vert="horz" lIns="91440" tIns="45720" rIns="91440" bIns="45720" rtlCol="0" anchor="ctr">
            <a:noAutofit/>
          </a:bodyPr>
          <a:lstStyle/>
          <a:p>
            <a:pPr>
              <a:lnSpc>
                <a:spcPct val="90000"/>
              </a:lnSpc>
              <a:spcBef>
                <a:spcPts val="1000"/>
              </a:spcBef>
              <a:buClr>
                <a:schemeClr val="accent1"/>
              </a:buClr>
              <a:buSzPct val="80000"/>
            </a:pPr>
            <a:endParaRPr lang="en-US" sz="240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90000"/>
              </a:lnSpc>
              <a:spcBef>
                <a:spcPts val="1000"/>
              </a:spcBef>
              <a:buClr>
                <a:schemeClr val="accent1"/>
              </a:buClr>
              <a:buSzPct val="80000"/>
              <a:buFont typeface="Wingdings 3" charset="2"/>
              <a:buChar char=""/>
            </a:pPr>
            <a:endParaRPr lang="en-US" sz="2400">
              <a:latin typeface="Calibri"/>
              <a:ea typeface="Calibri"/>
              <a:cs typeface="Calibri"/>
            </a:endParaRPr>
          </a:p>
        </p:txBody>
      </p:sp>
      <p:pic>
        <p:nvPicPr>
          <p:cNvPr id="4" name="Imagem 3" descr="filete_preto_horizontal_1.png">
            <a:extLst>
              <a:ext uri="{FF2B5EF4-FFF2-40B4-BE49-F238E27FC236}">
                <a16:creationId xmlns:a16="http://schemas.microsoft.com/office/drawing/2014/main" id="{962971DE-2932-9112-BA52-981282AB96C5}"/>
              </a:ext>
            </a:extLst>
          </p:cNvPr>
          <p:cNvPicPr>
            <a:picLocks noChangeAspect="1"/>
          </p:cNvPicPr>
          <p:nvPr/>
        </p:nvPicPr>
        <p:blipFill>
          <a:blip r:embed="rId2"/>
          <a:stretch>
            <a:fillRect/>
          </a:stretch>
        </p:blipFill>
        <p:spPr>
          <a:xfrm>
            <a:off x="10466504" y="6208581"/>
            <a:ext cx="1726766" cy="651681"/>
          </a:xfrm>
          <a:prstGeom prst="rect">
            <a:avLst/>
          </a:prstGeom>
        </p:spPr>
      </p:pic>
      <p:sp>
        <p:nvSpPr>
          <p:cNvPr id="16" name="CaixaDeTexto 15">
            <a:extLst>
              <a:ext uri="{FF2B5EF4-FFF2-40B4-BE49-F238E27FC236}">
                <a16:creationId xmlns:a16="http://schemas.microsoft.com/office/drawing/2014/main" id="{B58BE209-4354-6AD4-B703-13FA97F42452}"/>
              </a:ext>
            </a:extLst>
          </p:cNvPr>
          <p:cNvSpPr txBox="1"/>
          <p:nvPr/>
        </p:nvSpPr>
        <p:spPr>
          <a:xfrm>
            <a:off x="726761" y="134218"/>
            <a:ext cx="10701651" cy="584775"/>
          </a:xfrm>
          <a:prstGeom prst="rect">
            <a:avLst/>
          </a:prstGeom>
          <a:noFill/>
        </p:spPr>
        <p:txBody>
          <a:bodyPr wrap="square" lIns="91440" tIns="45720" rIns="91440" bIns="45720" anchor="t">
            <a:spAutoFit/>
          </a:bodyPr>
          <a:lstStyle/>
          <a:p>
            <a:pPr algn="ctr"/>
            <a:r>
              <a:rPr lang="pt-BR" sz="3200" b="1" dirty="0">
                <a:latin typeface="Univers Condensed"/>
              </a:rPr>
              <a:t>Núcleo </a:t>
            </a:r>
            <a:r>
              <a:rPr lang="pt-BR" sz="3200" b="1" dirty="0">
                <a:latin typeface="Univers Condensed"/>
                <a:ea typeface="+mn-lt"/>
                <a:cs typeface="+mn-lt"/>
              </a:rPr>
              <a:t>de Ações de Diversidade, Equidade e Inclusão</a:t>
            </a:r>
            <a:endParaRPr lang="pt-BR" sz="3200" b="1" dirty="0">
              <a:latin typeface="Univers Condensed"/>
            </a:endParaRPr>
          </a:p>
        </p:txBody>
      </p:sp>
      <p:sp>
        <p:nvSpPr>
          <p:cNvPr id="18" name="CaixaDeTexto 17">
            <a:extLst>
              <a:ext uri="{FF2B5EF4-FFF2-40B4-BE49-F238E27FC236}">
                <a16:creationId xmlns:a16="http://schemas.microsoft.com/office/drawing/2014/main" id="{429302AC-FA6C-5196-66FC-C5C5F6EF6956}"/>
              </a:ext>
            </a:extLst>
          </p:cNvPr>
          <p:cNvSpPr txBox="1"/>
          <p:nvPr/>
        </p:nvSpPr>
        <p:spPr>
          <a:xfrm>
            <a:off x="3151322" y="3390254"/>
            <a:ext cx="609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t>
            </a:r>
            <a:endParaRPr lang="pt-BR" dirty="0"/>
          </a:p>
        </p:txBody>
      </p:sp>
      <p:pic>
        <p:nvPicPr>
          <p:cNvPr id="2050" name="Picture 2" descr="Uma imagem contendo Texto&#10;&#10;Descrição gerada automaticamente">
            <a:extLst>
              <a:ext uri="{FF2B5EF4-FFF2-40B4-BE49-F238E27FC236}">
                <a16:creationId xmlns:a16="http://schemas.microsoft.com/office/drawing/2014/main" id="{AEFA5DB1-36E9-EA6F-4CA5-20BBC2AF0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365" y="1452767"/>
            <a:ext cx="2888981" cy="424430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Tela de televisão ligada&#10;&#10;O conteúdo gerado por IA pode estar incorreto.">
            <a:extLst>
              <a:ext uri="{FF2B5EF4-FFF2-40B4-BE49-F238E27FC236}">
                <a16:creationId xmlns:a16="http://schemas.microsoft.com/office/drawing/2014/main" id="{548A11BF-817F-3D0D-1631-FFAEDFE289AD}"/>
              </a:ext>
            </a:extLst>
          </p:cNvPr>
          <p:cNvPicPr>
            <a:picLocks noChangeAspect="1"/>
          </p:cNvPicPr>
          <p:nvPr/>
        </p:nvPicPr>
        <p:blipFill>
          <a:blip r:embed="rId4"/>
          <a:stretch>
            <a:fillRect/>
          </a:stretch>
        </p:blipFill>
        <p:spPr>
          <a:xfrm>
            <a:off x="2248382" y="1048137"/>
            <a:ext cx="3699657" cy="5285225"/>
          </a:xfrm>
          <a:prstGeom prst="rect">
            <a:avLst/>
          </a:prstGeom>
        </p:spPr>
      </p:pic>
    </p:spTree>
    <p:extLst>
      <p:ext uri="{BB962C8B-B14F-4D97-AF65-F5344CB8AC3E}">
        <p14:creationId xmlns:p14="http://schemas.microsoft.com/office/powerpoint/2010/main" val="367046428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6AF838-3C56-CB1B-9819-A3262C0BCD86}"/>
            </a:ext>
          </a:extLst>
        </p:cNvPr>
        <p:cNvGrpSpPr/>
        <p:nvPr/>
      </p:nvGrpSpPr>
      <p:grpSpPr>
        <a:xfrm>
          <a:off x="0" y="0"/>
          <a:ext cx="0" cy="0"/>
          <a:chOff x="0" y="0"/>
          <a:chExt cx="0" cy="0"/>
        </a:xfrm>
      </p:grpSpPr>
      <p:sp>
        <p:nvSpPr>
          <p:cNvPr id="2" name="CaixaDeTexto 13">
            <a:extLst>
              <a:ext uri="{FF2B5EF4-FFF2-40B4-BE49-F238E27FC236}">
                <a16:creationId xmlns:a16="http://schemas.microsoft.com/office/drawing/2014/main" id="{BF243162-910C-4E12-BB73-D3C414D419F9}"/>
              </a:ext>
            </a:extLst>
          </p:cNvPr>
          <p:cNvSpPr txBox="1"/>
          <p:nvPr/>
        </p:nvSpPr>
        <p:spPr>
          <a:xfrm>
            <a:off x="3177940" y="1731605"/>
            <a:ext cx="8569171" cy="406265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200" b="1" dirty="0">
                <a:solidFill>
                  <a:srgbClr val="000000"/>
                </a:solidFill>
                <a:latin typeface="Univers Condensed"/>
                <a:ea typeface="+mn-lt"/>
                <a:cs typeface="+mn-lt"/>
              </a:rPr>
              <a:t>Núcleo de Coordenação de Ações </a:t>
            </a:r>
            <a:r>
              <a:rPr lang="pt-BR" sz="3200" b="1" i="0" u="none" strike="noStrike" dirty="0">
                <a:solidFill>
                  <a:srgbClr val="000000"/>
                </a:solidFill>
                <a:effectLst/>
                <a:latin typeface="Univers Condensed"/>
                <a:ea typeface="+mn-lt"/>
                <a:cs typeface="+mn-lt"/>
              </a:rPr>
              <a:t>de </a:t>
            </a:r>
            <a:r>
              <a:rPr lang="pt-BR" sz="3200" b="1" dirty="0">
                <a:solidFill>
                  <a:srgbClr val="000000"/>
                </a:solidFill>
                <a:latin typeface="Univers Condensed"/>
                <a:ea typeface="+mn-lt"/>
                <a:cs typeface="+mn-lt"/>
              </a:rPr>
              <a:t>Diversidade, Equidade </a:t>
            </a:r>
            <a:r>
              <a:rPr lang="pt-BR" sz="3200" b="1" i="0" u="none" strike="noStrike" dirty="0">
                <a:solidFill>
                  <a:srgbClr val="000000"/>
                </a:solidFill>
                <a:effectLst/>
                <a:latin typeface="Univers Condensed"/>
                <a:ea typeface="+mn-lt"/>
                <a:cs typeface="+mn-lt"/>
              </a:rPr>
              <a:t>e </a:t>
            </a:r>
            <a:r>
              <a:rPr lang="pt-BR" sz="3200" b="1" dirty="0">
                <a:solidFill>
                  <a:srgbClr val="000000"/>
                </a:solidFill>
                <a:latin typeface="Univers Condensed"/>
                <a:ea typeface="+mn-lt"/>
                <a:cs typeface="+mn-lt"/>
              </a:rPr>
              <a:t>Inclusão</a:t>
            </a:r>
            <a:endParaRPr lang="pt-BR" b="1" dirty="0">
              <a:latin typeface="Univers Condensed"/>
            </a:endParaRPr>
          </a:p>
          <a:p>
            <a:pPr algn="ctr" fontAlgn="base"/>
            <a:endParaRPr lang="pt-BR" dirty="0">
              <a:latin typeface="Calibri"/>
              <a:ea typeface="Calibri"/>
              <a:cs typeface="Calibri"/>
            </a:endParaRPr>
          </a:p>
          <a:p>
            <a:pPr algn="ctr"/>
            <a:r>
              <a:rPr lang="pt-BR" sz="2000" b="1" dirty="0">
                <a:latin typeface="Univers Condensed"/>
                <a:ea typeface="Calibri"/>
                <a:cs typeface="Calibri"/>
              </a:rPr>
              <a:t>Christian Caetano de Lima</a:t>
            </a:r>
          </a:p>
          <a:p>
            <a:pPr algn="ctr"/>
            <a:r>
              <a:rPr lang="pt-BR" sz="2000" b="1" dirty="0">
                <a:latin typeface="Univers Condensed"/>
                <a:ea typeface="Calibri"/>
                <a:cs typeface="Calibri"/>
              </a:rPr>
              <a:t>Letícia Fernanda de Oliveira</a:t>
            </a:r>
          </a:p>
          <a:p>
            <a:pPr algn="ctr"/>
            <a:r>
              <a:rPr lang="pt-BR" sz="2000" b="1" dirty="0">
                <a:latin typeface="Univers Condensed"/>
                <a:ea typeface="Calibri"/>
                <a:cs typeface="Calibri"/>
              </a:rPr>
              <a:t>Stella Maria Vaz</a:t>
            </a:r>
          </a:p>
          <a:p>
            <a:pPr algn="ctr"/>
            <a:endParaRPr lang="pt-BR" sz="2000" b="1" dirty="0">
              <a:latin typeface="Univers Condensed"/>
              <a:ea typeface="Calibri"/>
              <a:cs typeface="Calibri"/>
            </a:endParaRPr>
          </a:p>
          <a:p>
            <a:pPr algn="ctr"/>
            <a:r>
              <a:rPr lang="pt-BR" sz="2000" b="1" dirty="0">
                <a:latin typeface="Univers Condensed"/>
                <a:ea typeface="Calibri"/>
                <a:cs typeface="Calibri"/>
              </a:rPr>
              <a:t>E-mail: </a:t>
            </a:r>
            <a:r>
              <a:rPr lang="pt-BR" sz="2000" b="1" u="sng" dirty="0">
                <a:latin typeface="Univers Condensed"/>
                <a:ea typeface="Calibri"/>
                <a:cs typeface="Calibri"/>
                <a:hlinkClick r:id="rId2">
                  <a:extLst>
                    <a:ext uri="{A12FA001-AC4F-418D-AE19-62706E023703}">
                      <ahyp:hlinkClr xmlns:ahyp="http://schemas.microsoft.com/office/drawing/2018/hyperlinkcolor" val="tx"/>
                    </a:ext>
                  </a:extLst>
                </a:hlinkClick>
              </a:rPr>
              <a:t>comitegenero</a:t>
            </a:r>
            <a:r>
              <a:rPr lang="pt-BR" sz="2000" b="1" i="0" u="sng" strike="noStrike" dirty="0">
                <a:effectLst/>
                <a:latin typeface="Univers Condensed"/>
                <a:ea typeface="Calibri"/>
                <a:cs typeface="Calibri"/>
                <a:hlinkClick r:id="rId2">
                  <a:extLst>
                    <a:ext uri="{A12FA001-AC4F-418D-AE19-62706E023703}">
                      <ahyp:hlinkClr xmlns:ahyp="http://schemas.microsoft.com/office/drawing/2018/hyperlinkcolor" val="tx"/>
                    </a:ext>
                  </a:extLst>
                </a:hlinkClick>
              </a:rPr>
              <a:t>@senado.leg.br</a:t>
            </a:r>
            <a:r>
              <a:rPr lang="pt-BR" sz="2000" b="1" i="0" u="none" strike="noStrike" dirty="0">
                <a:effectLst/>
                <a:latin typeface="Univers Condensed"/>
                <a:ea typeface="Calibri"/>
                <a:cs typeface="Calibri"/>
              </a:rPr>
              <a:t> </a:t>
            </a:r>
            <a:endParaRPr lang="pt-BR" b="1" dirty="0">
              <a:latin typeface="Univers Condensed"/>
            </a:endParaRPr>
          </a:p>
          <a:p>
            <a:pPr algn="ctr" rtl="0" fontAlgn="base"/>
            <a:endParaRPr lang="pt-BR" b="1" dirty="0">
              <a:latin typeface="Univers Condensed"/>
            </a:endParaRPr>
          </a:p>
          <a:p>
            <a:pPr algn="ctr" rtl="0" fontAlgn="base"/>
            <a:r>
              <a:rPr lang="pt-BR" sz="2000" b="1" i="0" u="none" strike="noStrike" dirty="0">
                <a:effectLst/>
                <a:latin typeface="Univers Condensed"/>
                <a:ea typeface="Calibri"/>
                <a:cs typeface="Calibri"/>
              </a:rPr>
              <a:t>Ramal: 3303-1891</a:t>
            </a:r>
            <a:r>
              <a:rPr lang="pt-BR" sz="2000" b="1" i="0" dirty="0">
                <a:effectLst/>
                <a:latin typeface="Univers Condensed"/>
                <a:ea typeface="Calibri"/>
                <a:cs typeface="Calibri"/>
              </a:rPr>
              <a:t>​</a:t>
            </a:r>
          </a:p>
          <a:p>
            <a:pPr algn="ctr" rtl="0" fontAlgn="base"/>
            <a:endParaRPr lang="pt-BR" b="1" i="0" dirty="0">
              <a:effectLst/>
              <a:latin typeface="Univers Condensed"/>
            </a:endParaRPr>
          </a:p>
          <a:p>
            <a:pPr algn="ctr"/>
            <a:endParaRPr lang="pt-BR" sz="2000" b="1" dirty="0">
              <a:latin typeface="Univers Condensed"/>
              <a:ea typeface="Calibri"/>
              <a:cs typeface="Calibri"/>
            </a:endParaRPr>
          </a:p>
        </p:txBody>
      </p:sp>
      <p:pic>
        <p:nvPicPr>
          <p:cNvPr id="7" name="Imagem 6" descr="filete_preto_horizontal_1.png">
            <a:extLst>
              <a:ext uri="{FF2B5EF4-FFF2-40B4-BE49-F238E27FC236}">
                <a16:creationId xmlns:a16="http://schemas.microsoft.com/office/drawing/2014/main" id="{BC438591-D1C3-19EE-8D53-C957B4CFA1A2}"/>
              </a:ext>
            </a:extLst>
          </p:cNvPr>
          <p:cNvPicPr>
            <a:picLocks noChangeAspect="1"/>
          </p:cNvPicPr>
          <p:nvPr/>
        </p:nvPicPr>
        <p:blipFill>
          <a:blip r:embed="rId3"/>
          <a:stretch>
            <a:fillRect/>
          </a:stretch>
        </p:blipFill>
        <p:spPr>
          <a:xfrm>
            <a:off x="6599143" y="6056975"/>
            <a:ext cx="1726766" cy="651681"/>
          </a:xfrm>
          <a:prstGeom prst="rect">
            <a:avLst/>
          </a:prstGeom>
        </p:spPr>
      </p:pic>
    </p:spTree>
    <p:extLst>
      <p:ext uri="{BB962C8B-B14F-4D97-AF65-F5344CB8AC3E}">
        <p14:creationId xmlns:p14="http://schemas.microsoft.com/office/powerpoint/2010/main" val="2629471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B9BD4DB-7A14-6C67-2EC3-BDF5EEA9DEAC}"/>
            </a:ext>
          </a:extLst>
        </p:cNvPr>
        <p:cNvGrpSpPr/>
        <p:nvPr/>
      </p:nvGrpSpPr>
      <p:grpSpPr>
        <a:xfrm>
          <a:off x="0" y="0"/>
          <a:ext cx="0" cy="0"/>
          <a:chOff x="0" y="0"/>
          <a:chExt cx="0" cy="0"/>
        </a:xfrm>
      </p:grpSpPr>
      <p:pic>
        <p:nvPicPr>
          <p:cNvPr id="9" name="Imagem 8" descr="filete_preto_horizontal_1.png">
            <a:extLst>
              <a:ext uri="{FF2B5EF4-FFF2-40B4-BE49-F238E27FC236}">
                <a16:creationId xmlns:a16="http://schemas.microsoft.com/office/drawing/2014/main" id="{D961D181-3758-EAD1-92B7-75D6A4B7779C}"/>
              </a:ext>
            </a:extLst>
          </p:cNvPr>
          <p:cNvPicPr>
            <a:picLocks noChangeAspect="1"/>
          </p:cNvPicPr>
          <p:nvPr/>
        </p:nvPicPr>
        <p:blipFill>
          <a:blip r:embed="rId2"/>
          <a:stretch>
            <a:fillRect/>
          </a:stretch>
        </p:blipFill>
        <p:spPr>
          <a:xfrm>
            <a:off x="9470009" y="6132727"/>
            <a:ext cx="1726766" cy="651681"/>
          </a:xfrm>
          <a:prstGeom prst="rect">
            <a:avLst/>
          </a:prstGeom>
        </p:spPr>
      </p:pic>
      <p:sp>
        <p:nvSpPr>
          <p:cNvPr id="10" name="CaixaDeTexto 9">
            <a:extLst>
              <a:ext uri="{FF2B5EF4-FFF2-40B4-BE49-F238E27FC236}">
                <a16:creationId xmlns:a16="http://schemas.microsoft.com/office/drawing/2014/main" id="{5F326A4F-DE6E-07F2-7555-50EB9AAEBE30}"/>
              </a:ext>
            </a:extLst>
          </p:cNvPr>
          <p:cNvSpPr txBox="1"/>
          <p:nvPr/>
        </p:nvSpPr>
        <p:spPr>
          <a:xfrm>
            <a:off x="726761" y="134218"/>
            <a:ext cx="6042859" cy="584775"/>
          </a:xfrm>
          <a:prstGeom prst="rect">
            <a:avLst/>
          </a:prstGeom>
          <a:noFill/>
        </p:spPr>
        <p:txBody>
          <a:bodyPr wrap="square" lIns="91440" tIns="45720" rIns="91440" bIns="45720" anchor="t">
            <a:spAutoFit/>
          </a:bodyPr>
          <a:lstStyle/>
          <a:p>
            <a:r>
              <a:rPr lang="en-US" sz="3200" b="1" err="1">
                <a:latin typeface="Univers Condensed"/>
                <a:ea typeface="Segoe UI"/>
                <a:cs typeface="Times New Roman"/>
              </a:rPr>
              <a:t>Senado</a:t>
            </a:r>
            <a:r>
              <a:rPr lang="en-US" sz="3200" b="1">
                <a:latin typeface="Univers Condensed"/>
                <a:ea typeface="Segoe UI"/>
                <a:cs typeface="Times New Roman"/>
              </a:rPr>
              <a:t> Federal</a:t>
            </a:r>
            <a:endParaRPr lang="pt-BR" sz="3200" b="1">
              <a:latin typeface="Univers Condensed"/>
            </a:endParaRPr>
          </a:p>
        </p:txBody>
      </p:sp>
      <p:pic>
        <p:nvPicPr>
          <p:cNvPr id="11" name="Imagem 10">
            <a:extLst>
              <a:ext uri="{FF2B5EF4-FFF2-40B4-BE49-F238E27FC236}">
                <a16:creationId xmlns:a16="http://schemas.microsoft.com/office/drawing/2014/main" id="{F7C90BF9-780C-0D14-3781-BAFF7CE0CF02}"/>
              </a:ext>
            </a:extLst>
          </p:cNvPr>
          <p:cNvPicPr>
            <a:picLocks noChangeAspect="1"/>
          </p:cNvPicPr>
          <p:nvPr/>
        </p:nvPicPr>
        <p:blipFill>
          <a:blip r:embed="rId3"/>
          <a:srcRect b="11515"/>
          <a:stretch>
            <a:fillRect/>
          </a:stretch>
        </p:blipFill>
        <p:spPr>
          <a:xfrm>
            <a:off x="5902871" y="1846650"/>
            <a:ext cx="4990030" cy="3164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m 1">
            <a:extLst>
              <a:ext uri="{FF2B5EF4-FFF2-40B4-BE49-F238E27FC236}">
                <a16:creationId xmlns:a16="http://schemas.microsoft.com/office/drawing/2014/main" id="{498BAC49-8E92-669E-34CE-CF348A2CDA61}"/>
              </a:ext>
            </a:extLst>
          </p:cNvPr>
          <p:cNvPicPr>
            <a:picLocks noChangeAspect="1"/>
          </p:cNvPicPr>
          <p:nvPr/>
        </p:nvPicPr>
        <p:blipFill rotWithShape="1">
          <a:blip r:embed="rId4"/>
          <a:srcRect l="55334"/>
          <a:stretch/>
        </p:blipFill>
        <p:spPr>
          <a:xfrm>
            <a:off x="1072330" y="3702871"/>
            <a:ext cx="4205257" cy="2353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m 2" descr="Grupo de pessoas posando para foto&#10;&#10;O conteúdo gerado por IA pode estar incorreto.">
            <a:extLst>
              <a:ext uri="{FF2B5EF4-FFF2-40B4-BE49-F238E27FC236}">
                <a16:creationId xmlns:a16="http://schemas.microsoft.com/office/drawing/2014/main" id="{0ADB820D-EC11-3658-9390-DD17B30A503E}"/>
              </a:ext>
            </a:extLst>
          </p:cNvPr>
          <p:cNvPicPr>
            <a:picLocks noChangeAspect="1"/>
          </p:cNvPicPr>
          <p:nvPr/>
        </p:nvPicPr>
        <p:blipFill>
          <a:blip r:embed="rId5"/>
          <a:stretch>
            <a:fillRect/>
          </a:stretch>
        </p:blipFill>
        <p:spPr>
          <a:xfrm>
            <a:off x="1121345" y="1282008"/>
            <a:ext cx="4107229" cy="2299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1606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C064410-102A-8488-2DAC-643666C3F6EB}"/>
            </a:ext>
          </a:extLst>
        </p:cNvPr>
        <p:cNvGrpSpPr/>
        <p:nvPr/>
      </p:nvGrpSpPr>
      <p:grpSpPr>
        <a:xfrm>
          <a:off x="0" y="0"/>
          <a:ext cx="0" cy="0"/>
          <a:chOff x="0" y="0"/>
          <a:chExt cx="0" cy="0"/>
        </a:xfrm>
      </p:grpSpPr>
      <p:sp>
        <p:nvSpPr>
          <p:cNvPr id="11" name="Título 1">
            <a:extLst>
              <a:ext uri="{FF2B5EF4-FFF2-40B4-BE49-F238E27FC236}">
                <a16:creationId xmlns:a16="http://schemas.microsoft.com/office/drawing/2014/main" id="{97406349-D57D-1BC7-9F23-B36C1F2F0D54}"/>
              </a:ext>
            </a:extLst>
          </p:cNvPr>
          <p:cNvSpPr txBox="1">
            <a:spLocks/>
          </p:cNvSpPr>
          <p:nvPr/>
        </p:nvSpPr>
        <p:spPr>
          <a:xfrm>
            <a:off x="742796" y="23040"/>
            <a:ext cx="5482834" cy="728564"/>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200" b="1" err="1">
                <a:solidFill>
                  <a:schemeClr val="tx2">
                    <a:lumMod val="25000"/>
                  </a:schemeClr>
                </a:solidFill>
                <a:latin typeface="+mj-lt"/>
                <a:ea typeface="+mj-ea"/>
                <a:cs typeface="+mj-cs"/>
              </a:rPr>
              <a:t>Nossas</a:t>
            </a:r>
            <a:r>
              <a:rPr lang="en-US" sz="3200" b="1">
                <a:solidFill>
                  <a:schemeClr val="tx2">
                    <a:lumMod val="25000"/>
                  </a:schemeClr>
                </a:solidFill>
                <a:latin typeface="+mj-lt"/>
                <a:ea typeface="+mj-ea"/>
                <a:cs typeface="+mj-cs"/>
              </a:rPr>
              <a:t> </a:t>
            </a:r>
            <a:r>
              <a:rPr lang="en-US" sz="3200" b="1" err="1">
                <a:solidFill>
                  <a:schemeClr val="tx2">
                    <a:lumMod val="25000"/>
                  </a:schemeClr>
                </a:solidFill>
                <a:latin typeface="+mj-lt"/>
                <a:ea typeface="+mj-ea"/>
                <a:cs typeface="+mj-cs"/>
              </a:rPr>
              <a:t>publicações</a:t>
            </a:r>
            <a:endParaRPr lang="en-US" sz="3200" b="1" kern="1200">
              <a:solidFill>
                <a:schemeClr val="tx2">
                  <a:lumMod val="25000"/>
                </a:schemeClr>
              </a:solidFill>
              <a:latin typeface="+mj-lt"/>
              <a:ea typeface="Calibri Light"/>
              <a:cs typeface="Calibri Light"/>
            </a:endParaRPr>
          </a:p>
        </p:txBody>
      </p:sp>
      <p:grpSp>
        <p:nvGrpSpPr>
          <p:cNvPr id="8" name="Agrupar 7">
            <a:extLst>
              <a:ext uri="{FF2B5EF4-FFF2-40B4-BE49-F238E27FC236}">
                <a16:creationId xmlns:a16="http://schemas.microsoft.com/office/drawing/2014/main" id="{2DC44C5A-59B9-498F-5703-8698D3087D5C}"/>
              </a:ext>
            </a:extLst>
          </p:cNvPr>
          <p:cNvGrpSpPr/>
          <p:nvPr/>
        </p:nvGrpSpPr>
        <p:grpSpPr>
          <a:xfrm>
            <a:off x="3573307" y="1138949"/>
            <a:ext cx="2677950" cy="3291560"/>
            <a:chOff x="2228" y="2448521"/>
            <a:chExt cx="2980330" cy="3896321"/>
          </a:xfrm>
        </p:grpSpPr>
        <p:pic>
          <p:nvPicPr>
            <p:cNvPr id="9" name="Imagem 8" descr="Logotipo&#10;&#10;O conteúdo gerado por IA pode estar incorreto.">
              <a:extLst>
                <a:ext uri="{FF2B5EF4-FFF2-40B4-BE49-F238E27FC236}">
                  <a16:creationId xmlns:a16="http://schemas.microsoft.com/office/drawing/2014/main" id="{19710A1C-EBB6-847F-5C7A-93378127E841}"/>
                </a:ext>
              </a:extLst>
            </p:cNvPr>
            <p:cNvPicPr>
              <a:picLocks noChangeAspect="1"/>
            </p:cNvPicPr>
            <p:nvPr/>
          </p:nvPicPr>
          <p:blipFill>
            <a:blip r:embed="rId4"/>
            <a:srcRect t="7077" r="-1" b="12376"/>
            <a:stretch>
              <a:fillRect/>
            </a:stretch>
          </p:blipFill>
          <p:spPr>
            <a:xfrm>
              <a:off x="2228" y="2448521"/>
              <a:ext cx="2878542" cy="3376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ítulo 1">
              <a:extLst>
                <a:ext uri="{FF2B5EF4-FFF2-40B4-BE49-F238E27FC236}">
                  <a16:creationId xmlns:a16="http://schemas.microsoft.com/office/drawing/2014/main" id="{48F29C68-E820-7838-43AA-31162400E1DB}"/>
                </a:ext>
              </a:extLst>
            </p:cNvPr>
            <p:cNvSpPr txBox="1">
              <a:spLocks/>
            </p:cNvSpPr>
            <p:nvPr/>
          </p:nvSpPr>
          <p:spPr>
            <a:xfrm>
              <a:off x="133108" y="5739527"/>
              <a:ext cx="2849450" cy="605315"/>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2000" b="1">
                  <a:solidFill>
                    <a:schemeClr val="tx2">
                      <a:lumMod val="25000"/>
                    </a:schemeClr>
                  </a:solidFill>
                  <a:latin typeface="+mj-lt"/>
                  <a:ea typeface="+mj-ea"/>
                  <a:cs typeface="+mj-cs"/>
                </a:rPr>
                <a:t>2023</a:t>
              </a:r>
              <a:endParaRPr lang="en-US" sz="2000" b="1" kern="1200">
                <a:solidFill>
                  <a:schemeClr val="tx2">
                    <a:lumMod val="25000"/>
                  </a:schemeClr>
                </a:solidFill>
                <a:latin typeface="+mj-lt"/>
                <a:ea typeface="Calibri Light"/>
                <a:cs typeface="Calibri Light"/>
              </a:endParaRPr>
            </a:p>
          </p:txBody>
        </p:sp>
      </p:grpSp>
      <p:grpSp>
        <p:nvGrpSpPr>
          <p:cNvPr id="17" name="Agrupar 16">
            <a:extLst>
              <a:ext uri="{FF2B5EF4-FFF2-40B4-BE49-F238E27FC236}">
                <a16:creationId xmlns:a16="http://schemas.microsoft.com/office/drawing/2014/main" id="{AD6E2C24-DDD1-8701-98BD-35BBBD6AA444}"/>
              </a:ext>
            </a:extLst>
          </p:cNvPr>
          <p:cNvGrpSpPr/>
          <p:nvPr/>
        </p:nvGrpSpPr>
        <p:grpSpPr>
          <a:xfrm>
            <a:off x="742656" y="1138541"/>
            <a:ext cx="2683725" cy="3288402"/>
            <a:chOff x="3082258" y="2524248"/>
            <a:chExt cx="2877249" cy="3820593"/>
          </a:xfrm>
        </p:grpSpPr>
        <p:pic>
          <p:nvPicPr>
            <p:cNvPr id="6" name="Imagem 5" descr="Diagrama&#10;&#10;O conteúdo gerado por IA pode estar incorreto.">
              <a:extLst>
                <a:ext uri="{FF2B5EF4-FFF2-40B4-BE49-F238E27FC236}">
                  <a16:creationId xmlns:a16="http://schemas.microsoft.com/office/drawing/2014/main" id="{21489FA8-74C4-0001-674D-26E14DC233D3}"/>
                </a:ext>
              </a:extLst>
            </p:cNvPr>
            <p:cNvPicPr>
              <a:picLocks noChangeAspect="1"/>
            </p:cNvPicPr>
            <p:nvPr/>
          </p:nvPicPr>
          <p:blipFill>
            <a:blip r:embed="rId5"/>
            <a:srcRect l="5917" r="14403" b="-3"/>
            <a:stretch>
              <a:fillRect/>
            </a:stretch>
          </p:blipFill>
          <p:spPr>
            <a:xfrm>
              <a:off x="3082258" y="2524248"/>
              <a:ext cx="2877249" cy="3214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ítulo 1">
              <a:extLst>
                <a:ext uri="{FF2B5EF4-FFF2-40B4-BE49-F238E27FC236}">
                  <a16:creationId xmlns:a16="http://schemas.microsoft.com/office/drawing/2014/main" id="{41134414-AB76-2EE5-F66D-B262C1598240}"/>
                </a:ext>
              </a:extLst>
            </p:cNvPr>
            <p:cNvSpPr txBox="1">
              <a:spLocks/>
            </p:cNvSpPr>
            <p:nvPr/>
          </p:nvSpPr>
          <p:spPr>
            <a:xfrm>
              <a:off x="3085458" y="5739526"/>
              <a:ext cx="2849450" cy="605315"/>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2000" b="1">
                  <a:solidFill>
                    <a:schemeClr val="tx2">
                      <a:lumMod val="25000"/>
                    </a:schemeClr>
                  </a:solidFill>
                  <a:latin typeface="+mj-lt"/>
                  <a:ea typeface="+mj-ea"/>
                  <a:cs typeface="+mj-cs"/>
                </a:rPr>
                <a:t>2023</a:t>
              </a:r>
              <a:endParaRPr lang="en-US" sz="2000" b="1" kern="1200">
                <a:solidFill>
                  <a:schemeClr val="tx2">
                    <a:lumMod val="25000"/>
                  </a:schemeClr>
                </a:solidFill>
                <a:latin typeface="+mj-lt"/>
                <a:ea typeface="Calibri Light"/>
                <a:cs typeface="Calibri Light"/>
              </a:endParaRPr>
            </a:p>
          </p:txBody>
        </p:sp>
      </p:grpSp>
      <p:grpSp>
        <p:nvGrpSpPr>
          <p:cNvPr id="18" name="Agrupar 17">
            <a:extLst>
              <a:ext uri="{FF2B5EF4-FFF2-40B4-BE49-F238E27FC236}">
                <a16:creationId xmlns:a16="http://schemas.microsoft.com/office/drawing/2014/main" id="{46077356-859B-E52B-4CE1-C057AA00696D}"/>
              </a:ext>
            </a:extLst>
          </p:cNvPr>
          <p:cNvGrpSpPr/>
          <p:nvPr/>
        </p:nvGrpSpPr>
        <p:grpSpPr>
          <a:xfrm>
            <a:off x="6266027" y="1133437"/>
            <a:ext cx="2536201" cy="3294945"/>
            <a:chOff x="6099147" y="2529801"/>
            <a:chExt cx="2886963" cy="3815040"/>
          </a:xfrm>
        </p:grpSpPr>
        <p:pic>
          <p:nvPicPr>
            <p:cNvPr id="5" name="Imagem 4">
              <a:extLst>
                <a:ext uri="{FF2B5EF4-FFF2-40B4-BE49-F238E27FC236}">
                  <a16:creationId xmlns:a16="http://schemas.microsoft.com/office/drawing/2014/main" id="{238A3620-105D-C3BB-F8B0-710CB4CCF209}"/>
                </a:ext>
              </a:extLst>
            </p:cNvPr>
            <p:cNvPicPr>
              <a:picLocks noChangeAspect="1"/>
            </p:cNvPicPr>
            <p:nvPr/>
          </p:nvPicPr>
          <p:blipFill>
            <a:blip r:embed="rId6"/>
            <a:srcRect t="10924" b="11056"/>
            <a:stretch>
              <a:fillRect/>
            </a:stretch>
          </p:blipFill>
          <p:spPr>
            <a:xfrm>
              <a:off x="6099147" y="2529801"/>
              <a:ext cx="2877229" cy="3214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ítulo 1">
              <a:extLst>
                <a:ext uri="{FF2B5EF4-FFF2-40B4-BE49-F238E27FC236}">
                  <a16:creationId xmlns:a16="http://schemas.microsoft.com/office/drawing/2014/main" id="{11315171-B568-5E48-8313-9052A81F32F1}"/>
                </a:ext>
              </a:extLst>
            </p:cNvPr>
            <p:cNvSpPr txBox="1">
              <a:spLocks/>
            </p:cNvSpPr>
            <p:nvPr/>
          </p:nvSpPr>
          <p:spPr>
            <a:xfrm>
              <a:off x="6136660" y="5739526"/>
              <a:ext cx="2849450" cy="605315"/>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2000" b="1">
                  <a:solidFill>
                    <a:schemeClr val="tx2">
                      <a:lumMod val="25000"/>
                    </a:schemeClr>
                  </a:solidFill>
                  <a:latin typeface="+mj-lt"/>
                  <a:ea typeface="+mj-ea"/>
                  <a:cs typeface="+mj-cs"/>
                </a:rPr>
                <a:t>2024</a:t>
              </a:r>
              <a:endParaRPr lang="en-US" sz="2000" b="1" kern="1200">
                <a:solidFill>
                  <a:schemeClr val="tx2">
                    <a:lumMod val="25000"/>
                  </a:schemeClr>
                </a:solidFill>
                <a:latin typeface="+mj-lt"/>
                <a:ea typeface="Calibri Light"/>
                <a:cs typeface="Calibri Light"/>
              </a:endParaRPr>
            </a:p>
          </p:txBody>
        </p:sp>
      </p:grpSp>
      <p:grpSp>
        <p:nvGrpSpPr>
          <p:cNvPr id="19" name="Agrupar 18">
            <a:extLst>
              <a:ext uri="{FF2B5EF4-FFF2-40B4-BE49-F238E27FC236}">
                <a16:creationId xmlns:a16="http://schemas.microsoft.com/office/drawing/2014/main" id="{37E3C1A1-7EBA-7782-8270-58CE1D086473}"/>
              </a:ext>
            </a:extLst>
          </p:cNvPr>
          <p:cNvGrpSpPr/>
          <p:nvPr/>
        </p:nvGrpSpPr>
        <p:grpSpPr>
          <a:xfrm>
            <a:off x="8906583" y="1127815"/>
            <a:ext cx="2534554" cy="3285269"/>
            <a:chOff x="9076135" y="2479001"/>
            <a:chExt cx="2878542" cy="3865840"/>
          </a:xfrm>
        </p:grpSpPr>
        <p:pic>
          <p:nvPicPr>
            <p:cNvPr id="10" name="Imagem 9" descr="Texto branco sobre fundo preto&#10;&#10;O conteúdo gerado por IA pode estar incorreto.">
              <a:extLst>
                <a:ext uri="{FF2B5EF4-FFF2-40B4-BE49-F238E27FC236}">
                  <a16:creationId xmlns:a16="http://schemas.microsoft.com/office/drawing/2014/main" id="{5C90B440-873A-D364-0076-13C4AC4FBE16}"/>
                </a:ext>
              </a:extLst>
            </p:cNvPr>
            <p:cNvPicPr>
              <a:picLocks noChangeAspect="1"/>
            </p:cNvPicPr>
            <p:nvPr/>
          </p:nvPicPr>
          <p:blipFill>
            <a:blip r:embed="rId7"/>
            <a:srcRect t="7225" r="2" b="10808"/>
            <a:stretch>
              <a:fillRect/>
            </a:stretch>
          </p:blipFill>
          <p:spPr>
            <a:xfrm>
              <a:off x="9076135" y="2479001"/>
              <a:ext cx="2878542" cy="3214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ítulo 1">
              <a:extLst>
                <a:ext uri="{FF2B5EF4-FFF2-40B4-BE49-F238E27FC236}">
                  <a16:creationId xmlns:a16="http://schemas.microsoft.com/office/drawing/2014/main" id="{17851FCE-211B-CD24-05BE-CE62EA484E1E}"/>
                </a:ext>
              </a:extLst>
            </p:cNvPr>
            <p:cNvSpPr txBox="1">
              <a:spLocks/>
            </p:cNvSpPr>
            <p:nvPr/>
          </p:nvSpPr>
          <p:spPr>
            <a:xfrm>
              <a:off x="9102190" y="5739526"/>
              <a:ext cx="2849450" cy="605315"/>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2000" b="1">
                  <a:solidFill>
                    <a:schemeClr val="tx2">
                      <a:lumMod val="25000"/>
                    </a:schemeClr>
                  </a:solidFill>
                  <a:latin typeface="+mj-lt"/>
                  <a:ea typeface="+mj-ea"/>
                  <a:cs typeface="+mj-cs"/>
                </a:rPr>
                <a:t>2025</a:t>
              </a:r>
              <a:endParaRPr lang="en-US" sz="2000" b="1" kern="1200">
                <a:solidFill>
                  <a:schemeClr val="tx2">
                    <a:lumMod val="25000"/>
                  </a:schemeClr>
                </a:solidFill>
                <a:latin typeface="+mj-lt"/>
                <a:ea typeface="Calibri Light"/>
                <a:cs typeface="Calibri Light"/>
              </a:endParaRPr>
            </a:p>
          </p:txBody>
        </p:sp>
      </p:grpSp>
      <p:grpSp>
        <p:nvGrpSpPr>
          <p:cNvPr id="7" name="Agrupar 6">
            <a:extLst>
              <a:ext uri="{FF2B5EF4-FFF2-40B4-BE49-F238E27FC236}">
                <a16:creationId xmlns:a16="http://schemas.microsoft.com/office/drawing/2014/main" id="{3134E9AD-9A54-A5E0-5081-1CE67478F9B5}"/>
              </a:ext>
            </a:extLst>
          </p:cNvPr>
          <p:cNvGrpSpPr/>
          <p:nvPr/>
        </p:nvGrpSpPr>
        <p:grpSpPr>
          <a:xfrm>
            <a:off x="5575626" y="4977189"/>
            <a:ext cx="5297250" cy="1107105"/>
            <a:chOff x="949113" y="5636241"/>
            <a:chExt cx="6584979" cy="1439263"/>
          </a:xfrm>
        </p:grpSpPr>
        <p:sp>
          <p:nvSpPr>
            <p:cNvPr id="16" name="Título 1">
              <a:extLst>
                <a:ext uri="{FF2B5EF4-FFF2-40B4-BE49-F238E27FC236}">
                  <a16:creationId xmlns:a16="http://schemas.microsoft.com/office/drawing/2014/main" id="{EA049F73-0C4D-B152-3B1F-DC5EA67455F0}"/>
                </a:ext>
              </a:extLst>
            </p:cNvPr>
            <p:cNvSpPr txBox="1">
              <a:spLocks/>
            </p:cNvSpPr>
            <p:nvPr/>
          </p:nvSpPr>
          <p:spPr>
            <a:xfrm>
              <a:off x="949113" y="6416459"/>
              <a:ext cx="5137024" cy="659045"/>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1400" dirty="0">
                  <a:solidFill>
                    <a:schemeClr val="tx2">
                      <a:lumMod val="25000"/>
                    </a:schemeClr>
                  </a:solidFill>
                  <a:latin typeface="+mj-lt"/>
                  <a:ea typeface="+mj-ea"/>
                  <a:cs typeface="+mj-cs"/>
                </a:rPr>
                <a:t>(</a:t>
              </a:r>
              <a:r>
                <a:rPr lang="en-US" sz="1400" dirty="0" err="1">
                  <a:solidFill>
                    <a:schemeClr val="tx2">
                      <a:lumMod val="25000"/>
                    </a:schemeClr>
                  </a:solidFill>
                  <a:latin typeface="+mj-lt"/>
                  <a:ea typeface="+mj-ea"/>
                  <a:cs typeface="+mj-cs"/>
                </a:rPr>
                <a:t>Disponíveis</a:t>
              </a:r>
              <a:r>
                <a:rPr lang="en-US" sz="1400" dirty="0">
                  <a:solidFill>
                    <a:schemeClr val="tx2">
                      <a:lumMod val="25000"/>
                    </a:schemeClr>
                  </a:solidFill>
                  <a:latin typeface="+mj-lt"/>
                  <a:ea typeface="+mj-ea"/>
                  <a:cs typeface="+mj-cs"/>
                </a:rPr>
                <a:t> na Biblioteca Digital do Senado Federal)</a:t>
              </a:r>
              <a:endParaRPr lang="pt-BR" sz="1400" dirty="0">
                <a:solidFill>
                  <a:schemeClr val="tx2">
                    <a:lumMod val="25000"/>
                  </a:schemeClr>
                </a:solidFill>
                <a:ea typeface="Calibri"/>
                <a:cs typeface="Calibri"/>
              </a:endParaRPr>
            </a:p>
          </p:txBody>
        </p:sp>
        <p:pic>
          <p:nvPicPr>
            <p:cNvPr id="2" name="Imagem 1" descr="Código QR&#10;&#10;O conteúdo gerado por IA pode estar incorreto.">
              <a:extLst>
                <a:ext uri="{FF2B5EF4-FFF2-40B4-BE49-F238E27FC236}">
                  <a16:creationId xmlns:a16="http://schemas.microsoft.com/office/drawing/2014/main" id="{31000E29-8D16-590B-AAFF-64A95D7E37A3}"/>
                </a:ext>
              </a:extLst>
            </p:cNvPr>
            <p:cNvPicPr>
              <a:picLocks noChangeAspect="1"/>
            </p:cNvPicPr>
            <p:nvPr/>
          </p:nvPicPr>
          <p:blipFill>
            <a:blip r:embed="rId8"/>
            <a:stretch>
              <a:fillRect/>
            </a:stretch>
          </p:blipFill>
          <p:spPr>
            <a:xfrm>
              <a:off x="6226341" y="5636241"/>
              <a:ext cx="1307751" cy="1271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4" name="Imagem 3" descr="filete_preto_horizontal_1.png">
            <a:extLst>
              <a:ext uri="{FF2B5EF4-FFF2-40B4-BE49-F238E27FC236}">
                <a16:creationId xmlns:a16="http://schemas.microsoft.com/office/drawing/2014/main" id="{DF274774-77B8-4110-AA6B-518A28436387}"/>
              </a:ext>
            </a:extLst>
          </p:cNvPr>
          <p:cNvPicPr>
            <a:picLocks noChangeAspect="1"/>
          </p:cNvPicPr>
          <p:nvPr/>
        </p:nvPicPr>
        <p:blipFill>
          <a:blip r:embed="rId9"/>
          <a:stretch>
            <a:fillRect/>
          </a:stretch>
        </p:blipFill>
        <p:spPr>
          <a:xfrm>
            <a:off x="10466504" y="6208581"/>
            <a:ext cx="1726766" cy="651681"/>
          </a:xfrm>
          <a:prstGeom prst="rect">
            <a:avLst/>
          </a:prstGeom>
        </p:spPr>
      </p:pic>
    </p:spTree>
    <p:extLst>
      <p:ext uri="{BB962C8B-B14F-4D97-AF65-F5344CB8AC3E}">
        <p14:creationId xmlns:p14="http://schemas.microsoft.com/office/powerpoint/2010/main" val="144123129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E726BC1-E978-04B1-D3F5-9EA87EC33410}"/>
              </a:ext>
            </a:extLst>
          </p:cNvPr>
          <p:cNvPicPr>
            <a:picLocks noChangeAspect="1"/>
          </p:cNvPicPr>
          <p:nvPr/>
        </p:nvPicPr>
        <p:blipFill>
          <a:blip r:embed="rId2">
            <a:alphaModFix amt="34000"/>
          </a:blip>
          <a:srcRect t="7804" b="7804"/>
          <a:stretch>
            <a:fill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48F54840-5558-9F11-7FFB-7E27DF799E74}"/>
              </a:ext>
            </a:extLst>
          </p:cNvPr>
          <p:cNvSpPr>
            <a:spLocks noGrp="1"/>
          </p:cNvSpPr>
          <p:nvPr>
            <p:ph type="title"/>
          </p:nvPr>
        </p:nvSpPr>
        <p:spPr>
          <a:xfrm>
            <a:off x="1683439" y="2247217"/>
            <a:ext cx="8825658" cy="2677648"/>
          </a:xfrm>
        </p:spPr>
        <p:txBody>
          <a:bodyPr vert="horz" lIns="91440" tIns="45720" rIns="91440" bIns="45720" rtlCol="0" anchor="ctr">
            <a:normAutofit/>
          </a:bodyPr>
          <a:lstStyle/>
          <a:p>
            <a:pPr algn="ctr"/>
            <a:r>
              <a:rPr lang="en-US" sz="5400" b="1">
                <a:latin typeface="Univers Condensed"/>
              </a:rPr>
              <a:t>Por </a:t>
            </a:r>
            <a:r>
              <a:rPr lang="en-US" sz="5400" b="1" err="1">
                <a:latin typeface="Univers Condensed"/>
              </a:rPr>
              <a:t>que</a:t>
            </a:r>
            <a:r>
              <a:rPr lang="en-US" sz="5400" b="1">
                <a:latin typeface="Univers Condensed"/>
              </a:rPr>
              <a:t> o </a:t>
            </a:r>
            <a:r>
              <a:rPr lang="en-US" sz="5400" b="1" err="1">
                <a:latin typeface="Univers Condensed"/>
              </a:rPr>
              <a:t>serviço</a:t>
            </a:r>
            <a:r>
              <a:rPr lang="en-US" sz="5400" b="1">
                <a:latin typeface="Univers Condensed"/>
              </a:rPr>
              <a:t> </a:t>
            </a:r>
            <a:r>
              <a:rPr lang="en-US" sz="5400" b="1" err="1">
                <a:latin typeface="Univers Condensed"/>
              </a:rPr>
              <a:t>público</a:t>
            </a:r>
            <a:r>
              <a:rPr lang="en-US" sz="5400" b="1">
                <a:latin typeface="Univers Condensed"/>
              </a:rPr>
              <a:t> </a:t>
            </a:r>
            <a:r>
              <a:rPr lang="en-US" sz="5400" b="1" err="1">
                <a:latin typeface="Univers Condensed"/>
              </a:rPr>
              <a:t>deve</a:t>
            </a:r>
            <a:r>
              <a:rPr lang="en-US" sz="5400" b="1">
                <a:latin typeface="Univers Condensed"/>
              </a:rPr>
              <a:t> </a:t>
            </a:r>
            <a:r>
              <a:rPr lang="en-US" sz="5400" b="1" err="1">
                <a:latin typeface="Univers Condensed"/>
              </a:rPr>
              <a:t>discutir</a:t>
            </a:r>
            <a:r>
              <a:rPr lang="en-US" sz="5400" b="1">
                <a:latin typeface="Univers Condensed"/>
              </a:rPr>
              <a:t> e </a:t>
            </a:r>
            <a:r>
              <a:rPr lang="en-US" sz="5400" b="1" err="1">
                <a:latin typeface="Univers Condensed"/>
              </a:rPr>
              <a:t>promover</a:t>
            </a:r>
            <a:r>
              <a:rPr lang="en-US" sz="5400" b="1">
                <a:latin typeface="Univers Condensed"/>
              </a:rPr>
              <a:t> a </a:t>
            </a:r>
            <a:r>
              <a:rPr lang="en-US" sz="5400" b="1" err="1">
                <a:latin typeface="Univers Condensed"/>
              </a:rPr>
              <a:t>igualdade</a:t>
            </a:r>
            <a:r>
              <a:rPr lang="en-US" sz="5400" b="1">
                <a:latin typeface="Univers Condensed"/>
              </a:rPr>
              <a:t> de </a:t>
            </a:r>
            <a:r>
              <a:rPr lang="en-US" sz="5400" b="1" err="1">
                <a:latin typeface="Univers Condensed"/>
              </a:rPr>
              <a:t>gênero</a:t>
            </a:r>
            <a:r>
              <a:rPr lang="en-US" sz="5400" b="1">
                <a:latin typeface="Univers Condensed"/>
              </a:rPr>
              <a:t>?</a:t>
            </a:r>
            <a:endParaRPr lang="pt-BR" b="1">
              <a:latin typeface="Univers Condensed"/>
            </a:endParaRPr>
          </a:p>
          <a:p>
            <a:pPr algn="ctr"/>
            <a:endParaRPr lang="en-US" sz="5400">
              <a:solidFill>
                <a:schemeClr val="tx1"/>
              </a:solidFill>
              <a:latin typeface="Aptos Display"/>
            </a:endParaRPr>
          </a:p>
        </p:txBody>
      </p:sp>
    </p:spTree>
    <p:extLst>
      <p:ext uri="{BB962C8B-B14F-4D97-AF65-F5344CB8AC3E}">
        <p14:creationId xmlns:p14="http://schemas.microsoft.com/office/powerpoint/2010/main" val="133541989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815C6-3AD0-46E6-A74A-1967BD91AF50}"/>
              </a:ext>
            </a:extLst>
          </p:cNvPr>
          <p:cNvSpPr>
            <a:spLocks noGrp="1"/>
          </p:cNvSpPr>
          <p:nvPr>
            <p:ph type="title"/>
          </p:nvPr>
        </p:nvSpPr>
        <p:spPr>
          <a:xfrm>
            <a:off x="756617" y="70240"/>
            <a:ext cx="10665845" cy="1325563"/>
          </a:xfrm>
        </p:spPr>
        <p:txBody>
          <a:bodyPr rtlCol="0">
            <a:normAutofit/>
          </a:bodyPr>
          <a:lstStyle>
            <a:defPPr>
              <a:defRPr lang="pt-BR"/>
            </a:defPPr>
          </a:lstStyle>
          <a:p>
            <a:r>
              <a:rPr lang="pt-BR" b="1" dirty="0">
                <a:solidFill>
                  <a:schemeClr val="tx2">
                    <a:lumMod val="25000"/>
                    <a:lumOff val="75000"/>
                  </a:schemeClr>
                </a:solidFill>
                <a:latin typeface="Univers Condensed"/>
              </a:rPr>
              <a:t>Constituição Federal de 1988</a:t>
            </a:r>
          </a:p>
        </p:txBody>
      </p:sp>
      <p:grpSp>
        <p:nvGrpSpPr>
          <p:cNvPr id="174" name="Agrupar 173">
            <a:extLst>
              <a:ext uri="{FF2B5EF4-FFF2-40B4-BE49-F238E27FC236}">
                <a16:creationId xmlns:a16="http://schemas.microsoft.com/office/drawing/2014/main" id="{7942E37E-4BE3-C6DB-6143-C15CB59D9B18}"/>
              </a:ext>
            </a:extLst>
          </p:cNvPr>
          <p:cNvGrpSpPr/>
          <p:nvPr/>
        </p:nvGrpSpPr>
        <p:grpSpPr>
          <a:xfrm>
            <a:off x="672129" y="558092"/>
            <a:ext cx="10099178" cy="5679450"/>
            <a:chOff x="1526528" y="1260077"/>
            <a:chExt cx="9905449" cy="5266164"/>
          </a:xfrm>
        </p:grpSpPr>
        <p:sp>
          <p:nvSpPr>
            <p:cNvPr id="172" name="Retângulo: Cantos Arredondados 171">
              <a:extLst>
                <a:ext uri="{FF2B5EF4-FFF2-40B4-BE49-F238E27FC236}">
                  <a16:creationId xmlns:a16="http://schemas.microsoft.com/office/drawing/2014/main" id="{C58FEF6A-538B-57A1-E0E9-137908070F32}"/>
                </a:ext>
              </a:extLst>
            </p:cNvPr>
            <p:cNvSpPr/>
            <p:nvPr/>
          </p:nvSpPr>
          <p:spPr>
            <a:xfrm>
              <a:off x="4809766" y="5176927"/>
              <a:ext cx="6622211" cy="1335836"/>
            </a:xfrm>
            <a:prstGeom prst="roundRect">
              <a:avLst/>
            </a:prstGeom>
            <a:solidFill>
              <a:schemeClr val="tx2">
                <a:lumMod val="10000"/>
                <a:lumOff val="90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1" name="Retângulo: Cantos Arredondados 170">
              <a:extLst>
                <a:ext uri="{FF2B5EF4-FFF2-40B4-BE49-F238E27FC236}">
                  <a16:creationId xmlns:a16="http://schemas.microsoft.com/office/drawing/2014/main" id="{7C7D6C5B-DDCE-DE82-F409-F71DFC737DFE}"/>
                </a:ext>
              </a:extLst>
            </p:cNvPr>
            <p:cNvSpPr/>
            <p:nvPr/>
          </p:nvSpPr>
          <p:spPr>
            <a:xfrm>
              <a:off x="4737878" y="3422889"/>
              <a:ext cx="6665343" cy="1407722"/>
            </a:xfrm>
            <a:prstGeom prst="roundRect">
              <a:avLst/>
            </a:prstGeom>
            <a:solidFill>
              <a:schemeClr val="tx2">
                <a:lumMod val="10000"/>
                <a:lumOff val="90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0" name="Retângulo: Cantos Arredondados 169">
              <a:extLst>
                <a:ext uri="{FF2B5EF4-FFF2-40B4-BE49-F238E27FC236}">
                  <a16:creationId xmlns:a16="http://schemas.microsoft.com/office/drawing/2014/main" id="{5D5F73DF-751A-A63F-CF8C-F4701297ABFC}"/>
                </a:ext>
              </a:extLst>
            </p:cNvPr>
            <p:cNvSpPr/>
            <p:nvPr/>
          </p:nvSpPr>
          <p:spPr>
            <a:xfrm>
              <a:off x="4579728" y="1711984"/>
              <a:ext cx="6751607" cy="1364590"/>
            </a:xfrm>
            <a:prstGeom prst="roundRect">
              <a:avLst/>
            </a:prstGeom>
            <a:solidFill>
              <a:schemeClr val="tx2">
                <a:lumMod val="10000"/>
                <a:lumOff val="90000"/>
              </a:schemeClr>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7" name="Agrupar 166">
              <a:extLst>
                <a:ext uri="{FF2B5EF4-FFF2-40B4-BE49-F238E27FC236}">
                  <a16:creationId xmlns:a16="http://schemas.microsoft.com/office/drawing/2014/main" id="{F702D4E6-AFFE-A280-BEE0-BA9F3698BC35}"/>
                </a:ext>
              </a:extLst>
            </p:cNvPr>
            <p:cNvGrpSpPr/>
            <p:nvPr/>
          </p:nvGrpSpPr>
          <p:grpSpPr>
            <a:xfrm>
              <a:off x="1945395" y="1649263"/>
              <a:ext cx="3013930" cy="1498300"/>
              <a:chOff x="2119845" y="1936809"/>
              <a:chExt cx="2776440" cy="1282640"/>
            </a:xfrm>
          </p:grpSpPr>
          <p:sp>
            <p:nvSpPr>
              <p:cNvPr id="149" name="Retângulo: Cantos Arredondados 148">
                <a:extLst>
                  <a:ext uri="{FF2B5EF4-FFF2-40B4-BE49-F238E27FC236}">
                    <a16:creationId xmlns:a16="http://schemas.microsoft.com/office/drawing/2014/main" id="{0029B5E5-BB1B-65BD-1193-1226796BD72A}"/>
                  </a:ext>
                </a:extLst>
              </p:cNvPr>
              <p:cNvSpPr/>
              <p:nvPr/>
            </p:nvSpPr>
            <p:spPr>
              <a:xfrm>
                <a:off x="2138451" y="1936809"/>
                <a:ext cx="2729002" cy="128264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8" name="CaixaDeTexto 157">
                <a:extLst>
                  <a:ext uri="{FF2B5EF4-FFF2-40B4-BE49-F238E27FC236}">
                    <a16:creationId xmlns:a16="http://schemas.microsoft.com/office/drawing/2014/main" id="{5FCC0196-D60C-CAFB-EB9F-290215BFD008}"/>
                  </a:ext>
                </a:extLst>
              </p:cNvPr>
              <p:cNvSpPr txBox="1"/>
              <p:nvPr/>
            </p:nvSpPr>
            <p:spPr>
              <a:xfrm>
                <a:off x="2119845" y="2294073"/>
                <a:ext cx="2776440" cy="553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a:solidFill>
                      <a:srgbClr val="444444"/>
                    </a:solidFill>
                    <a:latin typeface="Avenir Next LT Pro"/>
                    <a:ea typeface="Calibri"/>
                    <a:cs typeface="Calibri"/>
                  </a:rPr>
                  <a:t>Art. 1º, </a:t>
                </a:r>
                <a:endParaRPr lang="pt-BR" b="1">
                  <a:solidFill>
                    <a:srgbClr val="000000"/>
                  </a:solidFill>
                  <a:latin typeface="Avenir Next LT Pro"/>
                  <a:ea typeface="Calibri"/>
                  <a:cs typeface="Calibri"/>
                </a:endParaRPr>
              </a:p>
              <a:p>
                <a:pPr algn="ctr"/>
                <a:r>
                  <a:rPr lang="pt-BR" b="1">
                    <a:solidFill>
                      <a:srgbClr val="444444"/>
                    </a:solidFill>
                    <a:latin typeface="Avenir Next LT Pro"/>
                    <a:ea typeface="Calibri"/>
                    <a:cs typeface="Calibri"/>
                  </a:rPr>
                  <a:t>Princípios fundamentais</a:t>
                </a:r>
                <a:endParaRPr lang="pt-BR" b="1">
                  <a:latin typeface="Avenir Next LT Pro"/>
                </a:endParaRPr>
              </a:p>
            </p:txBody>
          </p:sp>
        </p:grpSp>
        <p:sp>
          <p:nvSpPr>
            <p:cNvPr id="161" name="CaixaDeTexto 160">
              <a:extLst>
                <a:ext uri="{FF2B5EF4-FFF2-40B4-BE49-F238E27FC236}">
                  <a16:creationId xmlns:a16="http://schemas.microsoft.com/office/drawing/2014/main" id="{05CD704A-BDFC-307C-0F47-4181FE1C40B4}"/>
                </a:ext>
              </a:extLst>
            </p:cNvPr>
            <p:cNvSpPr txBox="1"/>
            <p:nvPr/>
          </p:nvSpPr>
          <p:spPr>
            <a:xfrm>
              <a:off x="5032615" y="2231005"/>
              <a:ext cx="39940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a:latin typeface="Avenir Next LT Pro"/>
                  <a:ea typeface="Calibri"/>
                  <a:cs typeface="Calibri"/>
                </a:rPr>
                <a:t>III </a:t>
              </a:r>
              <a:r>
                <a:rPr lang="pt-BR" sz="1600">
                  <a:latin typeface="Avenir Next LT Pro"/>
                  <a:ea typeface="Calibri"/>
                  <a:cs typeface="Calibri"/>
                </a:rPr>
                <a:t>- a dignidade da pessoa humana;</a:t>
              </a:r>
              <a:endParaRPr lang="pt-BR" sz="1600">
                <a:latin typeface="Avenir Next LT Pro"/>
              </a:endParaRPr>
            </a:p>
          </p:txBody>
        </p:sp>
        <p:grpSp>
          <p:nvGrpSpPr>
            <p:cNvPr id="169" name="Agrupar 168">
              <a:extLst>
                <a:ext uri="{FF2B5EF4-FFF2-40B4-BE49-F238E27FC236}">
                  <a16:creationId xmlns:a16="http://schemas.microsoft.com/office/drawing/2014/main" id="{E5A52DEE-7D9E-0E51-48F3-7AACEB5DF00F}"/>
                </a:ext>
              </a:extLst>
            </p:cNvPr>
            <p:cNvGrpSpPr/>
            <p:nvPr/>
          </p:nvGrpSpPr>
          <p:grpSpPr>
            <a:xfrm>
              <a:off x="1966767" y="5085450"/>
              <a:ext cx="2988480" cy="1440791"/>
              <a:chOff x="2167204" y="5272356"/>
              <a:chExt cx="2744786" cy="1282640"/>
            </a:xfrm>
          </p:grpSpPr>
          <p:sp>
            <p:nvSpPr>
              <p:cNvPr id="151" name="Retângulo: Cantos Arredondados 150">
                <a:extLst>
                  <a:ext uri="{FF2B5EF4-FFF2-40B4-BE49-F238E27FC236}">
                    <a16:creationId xmlns:a16="http://schemas.microsoft.com/office/drawing/2014/main" id="{4CD9C03D-DAD2-FFBA-D0D0-64DA2B06A3CB}"/>
                  </a:ext>
                </a:extLst>
              </p:cNvPr>
              <p:cNvSpPr/>
              <p:nvPr/>
            </p:nvSpPr>
            <p:spPr>
              <a:xfrm>
                <a:off x="2167204" y="5272356"/>
                <a:ext cx="2743379" cy="128264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0" name="CaixaDeTexto 159">
                <a:extLst>
                  <a:ext uri="{FF2B5EF4-FFF2-40B4-BE49-F238E27FC236}">
                    <a16:creationId xmlns:a16="http://schemas.microsoft.com/office/drawing/2014/main" id="{F01EF519-0C1E-FB05-8DFC-15FAF1A9B045}"/>
                  </a:ext>
                </a:extLst>
              </p:cNvPr>
              <p:cNvSpPr txBox="1"/>
              <p:nvPr/>
            </p:nvSpPr>
            <p:spPr>
              <a:xfrm>
                <a:off x="2168790" y="5517321"/>
                <a:ext cx="2743200" cy="821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a:solidFill>
                      <a:srgbClr val="444444"/>
                    </a:solidFill>
                    <a:latin typeface="Avenir Next LT Pro"/>
                    <a:ea typeface="Calibri"/>
                    <a:cs typeface="Calibri"/>
                  </a:rPr>
                  <a:t>Art. 5º,</a:t>
                </a:r>
                <a:endParaRPr lang="en-US" b="1">
                  <a:solidFill>
                    <a:srgbClr val="444444"/>
                  </a:solidFill>
                  <a:latin typeface="Avenir Next LT Pro"/>
                  <a:ea typeface="Calibri"/>
                  <a:cs typeface="Calibri"/>
                </a:endParaRPr>
              </a:p>
              <a:p>
                <a:pPr algn="ctr"/>
                <a:r>
                  <a:rPr lang="pt-BR" b="1">
                    <a:solidFill>
                      <a:srgbClr val="444444"/>
                    </a:solidFill>
                    <a:latin typeface="Avenir Next LT Pro"/>
                    <a:ea typeface="Calibri"/>
                    <a:cs typeface="Calibri"/>
                  </a:rPr>
                  <a:t>Direitos e Garantias fundamentais</a:t>
                </a:r>
                <a:endParaRPr lang="pt-BR" b="1">
                  <a:latin typeface="Avenir Next LT Pro"/>
                </a:endParaRPr>
              </a:p>
            </p:txBody>
          </p:sp>
        </p:grpSp>
        <p:grpSp>
          <p:nvGrpSpPr>
            <p:cNvPr id="168" name="Agrupar 167">
              <a:extLst>
                <a:ext uri="{FF2B5EF4-FFF2-40B4-BE49-F238E27FC236}">
                  <a16:creationId xmlns:a16="http://schemas.microsoft.com/office/drawing/2014/main" id="{B35F925B-E6E5-F865-879B-BC66454A96AA}"/>
                </a:ext>
              </a:extLst>
            </p:cNvPr>
            <p:cNvGrpSpPr/>
            <p:nvPr/>
          </p:nvGrpSpPr>
          <p:grpSpPr>
            <a:xfrm>
              <a:off x="1960612" y="3331412"/>
              <a:ext cx="3003439" cy="1555809"/>
              <a:chOff x="2167203" y="3432053"/>
              <a:chExt cx="2642739" cy="1297017"/>
            </a:xfrm>
          </p:grpSpPr>
          <p:sp>
            <p:nvSpPr>
              <p:cNvPr id="152" name="Retângulo: Cantos Arredondados 151">
                <a:extLst>
                  <a:ext uri="{FF2B5EF4-FFF2-40B4-BE49-F238E27FC236}">
                    <a16:creationId xmlns:a16="http://schemas.microsoft.com/office/drawing/2014/main" id="{63F44085-6D60-47AC-CAB9-4FEA8ACD20F4}"/>
                  </a:ext>
                </a:extLst>
              </p:cNvPr>
              <p:cNvSpPr/>
              <p:nvPr/>
            </p:nvSpPr>
            <p:spPr>
              <a:xfrm>
                <a:off x="2167203" y="3432053"/>
                <a:ext cx="2642739" cy="129701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9" name="CaixaDeTexto 158">
                <a:extLst>
                  <a:ext uri="{FF2B5EF4-FFF2-40B4-BE49-F238E27FC236}">
                    <a16:creationId xmlns:a16="http://schemas.microsoft.com/office/drawing/2014/main" id="{8E04AD05-2784-044E-4011-ADBAEF089BE6}"/>
                  </a:ext>
                </a:extLst>
              </p:cNvPr>
              <p:cNvSpPr txBox="1"/>
              <p:nvPr/>
            </p:nvSpPr>
            <p:spPr>
              <a:xfrm>
                <a:off x="2177432" y="3675584"/>
                <a:ext cx="2628011" cy="7697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a:solidFill>
                      <a:srgbClr val="444444"/>
                    </a:solidFill>
                    <a:latin typeface="Avenir Next LT Pro"/>
                    <a:ea typeface="+mn-lt"/>
                    <a:cs typeface="+mn-lt"/>
                  </a:rPr>
                  <a:t>Art. 3º, </a:t>
                </a:r>
                <a:endParaRPr lang="pt-BR" b="1">
                  <a:latin typeface="Avenir Next LT Pro"/>
                </a:endParaRPr>
              </a:p>
              <a:p>
                <a:pPr algn="ctr"/>
                <a:r>
                  <a:rPr lang="pt-BR" b="1">
                    <a:solidFill>
                      <a:srgbClr val="444444"/>
                    </a:solidFill>
                    <a:latin typeface="Avenir Next LT Pro"/>
                    <a:ea typeface="+mn-lt"/>
                    <a:cs typeface="+mn-lt"/>
                  </a:rPr>
                  <a:t>Objetivos</a:t>
                </a:r>
                <a:endParaRPr lang="pt-BR" b="1">
                  <a:solidFill>
                    <a:srgbClr val="000000"/>
                  </a:solidFill>
                  <a:latin typeface="Avenir Next LT Pro"/>
                  <a:ea typeface="+mn-lt"/>
                  <a:cs typeface="+mn-lt"/>
                </a:endParaRPr>
              </a:p>
              <a:p>
                <a:pPr algn="ctr"/>
                <a:r>
                  <a:rPr lang="pt-BR" b="1">
                    <a:solidFill>
                      <a:srgbClr val="444444"/>
                    </a:solidFill>
                    <a:latin typeface="Avenir Next LT Pro"/>
                    <a:ea typeface="+mn-lt"/>
                    <a:cs typeface="+mn-lt"/>
                  </a:rPr>
                  <a:t> fundamentais </a:t>
                </a:r>
                <a:endParaRPr lang="pt-BR" b="1">
                  <a:latin typeface="Avenir Next LT Pro"/>
                  <a:ea typeface="+mn-lt"/>
                  <a:cs typeface="+mn-lt"/>
                </a:endParaRPr>
              </a:p>
            </p:txBody>
          </p:sp>
        </p:grpSp>
        <p:sp>
          <p:nvSpPr>
            <p:cNvPr id="162" name="CaixaDeTexto 161">
              <a:extLst>
                <a:ext uri="{FF2B5EF4-FFF2-40B4-BE49-F238E27FC236}">
                  <a16:creationId xmlns:a16="http://schemas.microsoft.com/office/drawing/2014/main" id="{14943AC8-90F3-4F67-9541-DC0802DC96C3}"/>
                </a:ext>
              </a:extLst>
            </p:cNvPr>
            <p:cNvSpPr txBox="1"/>
            <p:nvPr/>
          </p:nvSpPr>
          <p:spPr>
            <a:xfrm>
              <a:off x="4653195" y="3479357"/>
              <a:ext cx="67779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pt-BR" sz="1600" b="1">
                  <a:latin typeface="Avenir Next LT Pro"/>
                  <a:ea typeface="Calibri"/>
                  <a:cs typeface="Calibri"/>
                </a:rPr>
                <a:t>I </a:t>
              </a:r>
              <a:r>
                <a:rPr lang="pt-BR" sz="1600">
                  <a:latin typeface="Avenir Next LT Pro"/>
                  <a:ea typeface="Calibri"/>
                  <a:cs typeface="Calibri"/>
                </a:rPr>
                <a:t>- construir uma sociedade livre, justa e solidária;</a:t>
              </a:r>
              <a:endParaRPr lang="en-US" sz="1600">
                <a:latin typeface="Avenir Next LT Pro"/>
                <a:ea typeface="Calibri"/>
                <a:cs typeface="Calibri"/>
              </a:endParaRPr>
            </a:p>
            <a:p>
              <a:pPr lvl="1"/>
              <a:r>
                <a:rPr lang="pt-BR" sz="1600" b="1">
                  <a:latin typeface="Avenir Next LT Pro"/>
                  <a:ea typeface="Calibri"/>
                  <a:cs typeface="Calibri"/>
                </a:rPr>
                <a:t>III</a:t>
              </a:r>
              <a:r>
                <a:rPr lang="pt-BR" sz="1600">
                  <a:latin typeface="Avenir Next LT Pro"/>
                  <a:ea typeface="Calibri"/>
                  <a:cs typeface="Calibri"/>
                </a:rPr>
                <a:t> - erradicar a pobreza e a marginalização e reduzir as desigualdades sociais e regionais;</a:t>
              </a:r>
              <a:endParaRPr lang="en-US" sz="1600">
                <a:latin typeface="Avenir Next LT Pro"/>
                <a:ea typeface="Calibri"/>
                <a:cs typeface="Calibri"/>
              </a:endParaRPr>
            </a:p>
            <a:p>
              <a:pPr lvl="1"/>
              <a:r>
                <a:rPr lang="pt-BR" sz="1600" b="1">
                  <a:latin typeface="Avenir Next LT Pro"/>
                  <a:ea typeface="Calibri"/>
                  <a:cs typeface="Calibri"/>
                </a:rPr>
                <a:t>IV </a:t>
              </a:r>
              <a:r>
                <a:rPr lang="pt-BR" sz="1600">
                  <a:latin typeface="Avenir Next LT Pro"/>
                  <a:ea typeface="Calibri"/>
                  <a:cs typeface="Calibri"/>
                </a:rPr>
                <a:t>- promover o bem de todos, sem preconceitos de origem, raça, sexo, cor, idade e quaisquer outras formas de discriminação.</a:t>
              </a:r>
              <a:endParaRPr lang="en-US" sz="1600">
                <a:latin typeface="Avenir Next LT Pro"/>
                <a:ea typeface="Calibri"/>
                <a:cs typeface="Calibri"/>
              </a:endParaRPr>
            </a:p>
          </p:txBody>
        </p:sp>
        <p:sp>
          <p:nvSpPr>
            <p:cNvPr id="163" name="CaixaDeTexto 162">
              <a:extLst>
                <a:ext uri="{FF2B5EF4-FFF2-40B4-BE49-F238E27FC236}">
                  <a16:creationId xmlns:a16="http://schemas.microsoft.com/office/drawing/2014/main" id="{F6DA5F52-2D9B-1C08-E359-90F3E4DC28F8}"/>
                </a:ext>
              </a:extLst>
            </p:cNvPr>
            <p:cNvSpPr txBox="1"/>
            <p:nvPr/>
          </p:nvSpPr>
          <p:spPr>
            <a:xfrm>
              <a:off x="4955579" y="5577604"/>
              <a:ext cx="64635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pt-BR" sz="1600">
                  <a:latin typeface="Avenir Next LT Pro"/>
                  <a:ea typeface="Calibri"/>
                  <a:cs typeface="Calibri"/>
                </a:rPr>
                <a:t>Todos são iguais perante a lei, sem distinção de qualquer natureza</a:t>
              </a:r>
              <a:endParaRPr lang="en-US" sz="1600">
                <a:latin typeface="Avenir Next LT Pro"/>
                <a:ea typeface="Calibri"/>
                <a:cs typeface="Calibri"/>
              </a:endParaRPr>
            </a:p>
          </p:txBody>
        </p:sp>
        <p:sp>
          <p:nvSpPr>
            <p:cNvPr id="173" name="CaixaDeTexto 172">
              <a:extLst>
                <a:ext uri="{FF2B5EF4-FFF2-40B4-BE49-F238E27FC236}">
                  <a16:creationId xmlns:a16="http://schemas.microsoft.com/office/drawing/2014/main" id="{FC4A2953-EED2-6FF6-C35B-8A79D520EB9D}"/>
                </a:ext>
              </a:extLst>
            </p:cNvPr>
            <p:cNvSpPr txBox="1"/>
            <p:nvPr/>
          </p:nvSpPr>
          <p:spPr>
            <a:xfrm>
              <a:off x="1526528" y="1260077"/>
              <a:ext cx="43534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endParaRPr lang="pt-BR" b="1"/>
            </a:p>
          </p:txBody>
        </p:sp>
      </p:grpSp>
      <p:pic>
        <p:nvPicPr>
          <p:cNvPr id="176" name="Imagem 175" descr="filete_preto_horizontal_1.png">
            <a:extLst>
              <a:ext uri="{FF2B5EF4-FFF2-40B4-BE49-F238E27FC236}">
                <a16:creationId xmlns:a16="http://schemas.microsoft.com/office/drawing/2014/main" id="{8B4D2A7D-85C2-277E-CDF8-E864EEE65F31}"/>
              </a:ext>
            </a:extLst>
          </p:cNvPr>
          <p:cNvPicPr>
            <a:picLocks noChangeAspect="1"/>
          </p:cNvPicPr>
          <p:nvPr/>
        </p:nvPicPr>
        <p:blipFill>
          <a:blip r:embed="rId3"/>
          <a:stretch>
            <a:fillRect/>
          </a:stretch>
        </p:blipFill>
        <p:spPr>
          <a:xfrm>
            <a:off x="10561775" y="6246435"/>
            <a:ext cx="1724660" cy="694055"/>
          </a:xfrm>
          <a:prstGeom prst="rect">
            <a:avLst/>
          </a:prstGeom>
        </p:spPr>
      </p:pic>
    </p:spTree>
    <p:extLst>
      <p:ext uri="{BB962C8B-B14F-4D97-AF65-F5344CB8AC3E}">
        <p14:creationId xmlns:p14="http://schemas.microsoft.com/office/powerpoint/2010/main" val="132953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815C6-3AD0-46E6-A74A-1967BD91AF50}"/>
              </a:ext>
            </a:extLst>
          </p:cNvPr>
          <p:cNvSpPr>
            <a:spLocks noGrp="1"/>
          </p:cNvSpPr>
          <p:nvPr>
            <p:ph type="title"/>
          </p:nvPr>
        </p:nvSpPr>
        <p:spPr>
          <a:xfrm>
            <a:off x="568559" y="1104379"/>
            <a:ext cx="4103431" cy="1317523"/>
          </a:xfrm>
        </p:spPr>
        <p:txBody>
          <a:bodyPr rtlCol="0" anchor="b">
            <a:normAutofit/>
          </a:bodyPr>
          <a:lstStyle>
            <a:defPPr>
              <a:defRPr lang="pt-BR"/>
            </a:defPPr>
          </a:lstStyle>
          <a:p>
            <a:r>
              <a:rPr lang="pt-BR" b="1" dirty="0"/>
              <a:t>Democracia exige diversidade</a:t>
            </a:r>
          </a:p>
        </p:txBody>
      </p:sp>
      <p:pic>
        <p:nvPicPr>
          <p:cNvPr id="4" name="Imagem 3">
            <a:extLst>
              <a:ext uri="{FF2B5EF4-FFF2-40B4-BE49-F238E27FC236}">
                <a16:creationId xmlns:a16="http://schemas.microsoft.com/office/drawing/2014/main" id="{8CAE3CCF-EA4F-16C4-0F8E-215E1DBB789C}"/>
              </a:ext>
            </a:extLst>
          </p:cNvPr>
          <p:cNvPicPr>
            <a:picLocks noChangeAspect="1"/>
          </p:cNvPicPr>
          <p:nvPr/>
        </p:nvPicPr>
        <p:blipFill>
          <a:blip r:embed="rId3"/>
          <a:srcRect l="19235" r="8349" b="1"/>
          <a:stretch>
            <a:fillRect/>
          </a:stretch>
        </p:blipFill>
        <p:spPr>
          <a:xfrm>
            <a:off x="4403324" y="0"/>
            <a:ext cx="7788676" cy="6857999"/>
          </a:xfrm>
          <a:prstGeom prst="rect">
            <a:avLst/>
          </a:prstGeom>
          <a:noFill/>
        </p:spPr>
      </p:pic>
      <p:sp>
        <p:nvSpPr>
          <p:cNvPr id="16" name="Footer Placeholder 4">
            <a:extLst>
              <a:ext uri="{FF2B5EF4-FFF2-40B4-BE49-F238E27FC236}">
                <a16:creationId xmlns:a16="http://schemas.microsoft.com/office/drawing/2014/main" id="{F6AED8AA-9985-F4EC-122D-5E6CC9F24179}"/>
              </a:ext>
            </a:extLst>
          </p:cNvPr>
          <p:cNvSpPr>
            <a:spLocks noGrp="1"/>
          </p:cNvSpPr>
          <p:nvPr>
            <p:ph type="ftr" sz="quarter" idx="11"/>
          </p:nvPr>
        </p:nvSpPr>
        <p:spPr>
          <a:xfrm>
            <a:off x="715383" y="6356350"/>
            <a:ext cx="4539727" cy="365125"/>
          </a:xfrm>
        </p:spPr>
        <p:txBody>
          <a:bodyPr anchor="ctr">
            <a:normAutofit/>
          </a:bodyPr>
          <a:lstStyle/>
          <a:p>
            <a:pPr>
              <a:lnSpc>
                <a:spcPct val="90000"/>
              </a:lnSpc>
              <a:spcAft>
                <a:spcPts val="600"/>
              </a:spcAft>
            </a:pPr>
            <a:r>
              <a:rPr lang="en-US" sz="700"/>
              <a:t>
              </a:t>
            </a:r>
          </a:p>
        </p:txBody>
      </p:sp>
      <p:sp>
        <p:nvSpPr>
          <p:cNvPr id="3" name="AutoShape 2" descr="Diverse crowd forming Brazil's flag shape">
            <a:extLst>
              <a:ext uri="{FF2B5EF4-FFF2-40B4-BE49-F238E27FC236}">
                <a16:creationId xmlns:a16="http://schemas.microsoft.com/office/drawing/2014/main" id="{AF00DDDF-3B03-5684-7CDC-66ECE27A38A0}"/>
              </a:ext>
            </a:extLst>
          </p:cNvPr>
          <p:cNvSpPr>
            <a:spLocks noChangeAspect="1" noChangeArrowheads="1"/>
          </p:cNvSpPr>
          <p:nvPr/>
        </p:nvSpPr>
        <p:spPr bwMode="auto">
          <a:xfrm>
            <a:off x="5459767" y="2792767"/>
            <a:ext cx="2210539" cy="22105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CaixaDeTexto 5">
            <a:extLst>
              <a:ext uri="{FF2B5EF4-FFF2-40B4-BE49-F238E27FC236}">
                <a16:creationId xmlns:a16="http://schemas.microsoft.com/office/drawing/2014/main" id="{61882089-8C19-9903-1B9C-F3919670C5DB}"/>
              </a:ext>
            </a:extLst>
          </p:cNvPr>
          <p:cNvSpPr txBox="1"/>
          <p:nvPr/>
        </p:nvSpPr>
        <p:spPr>
          <a:xfrm>
            <a:off x="568559" y="3234964"/>
            <a:ext cx="3747409" cy="2308324"/>
          </a:xfrm>
          <a:prstGeom prst="rect">
            <a:avLst/>
          </a:prstGeom>
          <a:noFill/>
        </p:spPr>
        <p:txBody>
          <a:bodyPr wrap="square">
            <a:spAutoFit/>
          </a:bodyPr>
          <a:lstStyle/>
          <a:p>
            <a:pPr algn="just"/>
            <a:r>
              <a:rPr lang="pt-BR" dirty="0"/>
              <a:t>Quando falamos de gênero, representação e poder, não estamos falando apenas de quem ocupa os espaços, mas de como as instituições se organizam para </a:t>
            </a:r>
            <a:r>
              <a:rPr lang="pt-BR" b="1" dirty="0">
                <a:solidFill>
                  <a:srgbClr val="0070C0"/>
                </a:solidFill>
              </a:rPr>
              <a:t>garantir que todas as pessoas possam participar, decidir, pertencer e transformar a vida pública.</a:t>
            </a:r>
          </a:p>
        </p:txBody>
      </p:sp>
    </p:spTree>
    <p:extLst>
      <p:ext uri="{BB962C8B-B14F-4D97-AF65-F5344CB8AC3E}">
        <p14:creationId xmlns:p14="http://schemas.microsoft.com/office/powerpoint/2010/main" val="2889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0E7928F7-D140-DAF1-5564-08D888F19018}"/>
              </a:ext>
            </a:extLst>
          </p:cNvPr>
          <p:cNvSpPr>
            <a:spLocks noGrp="1"/>
          </p:cNvSpPr>
          <p:nvPr>
            <p:ph type="title"/>
          </p:nvPr>
        </p:nvSpPr>
        <p:spPr>
          <a:xfrm>
            <a:off x="4419801" y="351700"/>
            <a:ext cx="6904653" cy="2668463"/>
          </a:xfrm>
        </p:spPr>
        <p:txBody>
          <a:bodyPr anchor="b">
            <a:normAutofit/>
          </a:bodyPr>
          <a:lstStyle/>
          <a:p>
            <a:pPr algn="just">
              <a:lnSpc>
                <a:spcPct val="90000"/>
              </a:lnSpc>
            </a:pPr>
            <a:r>
              <a:rPr lang="pt-BR" sz="2500" b="1" kern="0" dirty="0">
                <a:solidFill>
                  <a:srgbClr val="E8665D"/>
                </a:solidFill>
                <a:effectLst/>
              </a:rPr>
              <a:t>não basta ampliar a presença de mulheres nos espaços políticos, é preciso transformar as estruturas de poder para que essa presença seja plural, segura, efetiva e capaz de produzir justiça social.</a:t>
            </a:r>
            <a:endParaRPr lang="pt-BR" sz="2500" dirty="0">
              <a:solidFill>
                <a:srgbClr val="E8665D"/>
              </a:solidFill>
            </a:endParaRPr>
          </a:p>
        </p:txBody>
      </p:sp>
      <p:sp>
        <p:nvSpPr>
          <p:cNvPr id="10" name="Espaço Reservado para Texto 9">
            <a:extLst>
              <a:ext uri="{FF2B5EF4-FFF2-40B4-BE49-F238E27FC236}">
                <a16:creationId xmlns:a16="http://schemas.microsoft.com/office/drawing/2014/main" id="{9621D579-E344-AD99-1808-64C56F916556}"/>
              </a:ext>
            </a:extLst>
          </p:cNvPr>
          <p:cNvSpPr>
            <a:spLocks noGrp="1"/>
          </p:cNvSpPr>
          <p:nvPr>
            <p:ph sz="half" idx="14"/>
          </p:nvPr>
        </p:nvSpPr>
        <p:spPr>
          <a:xfrm>
            <a:off x="4938712" y="3299953"/>
            <a:ext cx="5927556" cy="2668463"/>
          </a:xfrm>
        </p:spPr>
        <p:txBody>
          <a:bodyPr>
            <a:normAutofit/>
          </a:bodyPr>
          <a:lstStyle/>
          <a:p>
            <a:pPr algn="just">
              <a:lnSpc>
                <a:spcPct val="140000"/>
              </a:lnSpc>
              <a:spcAft>
                <a:spcPts val="600"/>
              </a:spcAft>
            </a:pPr>
            <a:r>
              <a:rPr lang="pt-BR" b="1" kern="0" dirty="0">
                <a:solidFill>
                  <a:schemeClr val="tx2">
                    <a:lumMod val="25000"/>
                    <a:lumOff val="75000"/>
                  </a:schemeClr>
                </a:solidFill>
                <a:effectLst/>
              </a:rPr>
              <a:t>Mulheres negras, indígenas, periféricas, quilombolas, lésbicas, bissexuais, trans, travestis, mulheres com deficiência e trabalhadoras têm acesso real aos espaços de decisão?</a:t>
            </a:r>
            <a:endParaRPr lang="pt-BR" dirty="0">
              <a:solidFill>
                <a:schemeClr val="tx2">
                  <a:lumMod val="25000"/>
                  <a:lumOff val="75000"/>
                </a:schemeClr>
              </a:solidFill>
            </a:endParaRPr>
          </a:p>
        </p:txBody>
      </p:sp>
    </p:spTree>
    <p:extLst>
      <p:ext uri="{BB962C8B-B14F-4D97-AF65-F5344CB8AC3E}">
        <p14:creationId xmlns:p14="http://schemas.microsoft.com/office/powerpoint/2010/main" val="2913111183"/>
      </p:ext>
    </p:extLst>
  </p:cSld>
  <p:clrMapOvr>
    <a:masterClrMapping/>
  </p:clrMapOvr>
</p:sld>
</file>

<file path=ppt/theme/theme1.xml><?xml version="1.0" encoding="utf-8"?>
<a:theme xmlns:a="http://schemas.openxmlformats.org/drawingml/2006/main" name="ChronicleVTI">
  <a:themeElements>
    <a:clrScheme name="ChronicleVTI">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hronicleVTI">
      <a:majorFont>
        <a:latin typeface="Univers Condensed"/>
        <a:ea typeface=""/>
        <a:cs typeface=""/>
      </a:majorFont>
      <a:minorFont>
        <a:latin typeface="Calisto MT" panose="02040603050505030304"/>
        <a:ea typeface=""/>
        <a:cs typeface=""/>
      </a:minorFont>
    </a:fontScheme>
    <a:fmtScheme name="Chronicl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34FD3B1-53CD-4A5C-943C-C44DFF248C3E}" vid="{19A790DA-2E4D-4134-98A6-7DECB1A1B842}"/>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ronicleVTI">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f2263d-8515-4239-b628-c30377cfc2ee">
      <Terms xmlns="http://schemas.microsoft.com/office/infopath/2007/PartnerControls"/>
    </lcf76f155ced4ddcb4097134ff3c332f>
    <Dataehora xmlns="05f2263d-8515-4239-b628-c30377cfc2ee">2023-06-19T21:54:45+00:00</Dataehora>
    <TaxCatchAll xmlns="24d31da5-6ee9-4aa5-b173-03213ab8e174" xsi:nil="true"/>
    <Data xmlns="05f2263d-8515-4239-b628-c30377cfc2e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2EE5277D7834D49B6B314BA50510AE3" ma:contentTypeVersion="23" ma:contentTypeDescription="Crie um novo documento." ma:contentTypeScope="" ma:versionID="11c8f09acf6763721155b8c472c39096">
  <xsd:schema xmlns:xsd="http://www.w3.org/2001/XMLSchema" xmlns:xs="http://www.w3.org/2001/XMLSchema" xmlns:p="http://schemas.microsoft.com/office/2006/metadata/properties" xmlns:ns2="05f2263d-8515-4239-b628-c30377cfc2ee" xmlns:ns3="24d31da5-6ee9-4aa5-b173-03213ab8e174" targetNamespace="http://schemas.microsoft.com/office/2006/metadata/properties" ma:root="true" ma:fieldsID="0d87fd1c7568dc6fc3b4ed3005004812" ns2:_="" ns3:_="">
    <xsd:import namespace="05f2263d-8515-4239-b628-c30377cfc2ee"/>
    <xsd:import namespace="24d31da5-6ee9-4aa5-b173-03213ab8e1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Dataehora" minOccurs="0"/>
                <xsd:element ref="ns2:MediaServiceSearchProperties" minOccurs="0"/>
                <xsd:element ref="ns2:MediaServiceObjectDetectorVersions" minOccurs="0"/>
                <xsd:element ref="ns2:Data"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2263d-8515-4239-b628-c30377cfc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d2bda3a4-2e47-4d17-9188-24fd44e02579" ma:termSetId="09814cd3-568e-fe90-9814-8d621ff8fb84" ma:anchorId="fba54fb3-c3e1-fe81-a776-ca4b69148c4d" ma:open="true" ma:isKeyword="false">
      <xsd:complexType>
        <xsd:sequence>
          <xsd:element ref="pc:Terms" minOccurs="0" maxOccurs="1"/>
        </xsd:sequence>
      </xsd:complexType>
    </xsd:element>
    <xsd:element name="Dataehora" ma:index="23" nillable="true" ma:displayName="Data e hora" ma:default="[today]" ma:format="DateTime" ma:internalName="Dataehora">
      <xsd:simpleType>
        <xsd:restriction base="dms:DateTim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Data" ma:index="26" nillable="true" ma:displayName="Data" ma:format="DateTime" ma:internalName="Data">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31da5-6ee9-4aa5-b173-03213ab8e174"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98014a29-bf1c-47ea-a3ef-1c6c814d80e1}" ma:internalName="TaxCatchAll" ma:showField="CatchAllData" ma:web="24d31da5-6ee9-4aa5-b173-03213ab8e1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99F05E-B12D-4CDB-AD7C-E97EF9032F31}">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24d31da5-6ee9-4aa5-b173-03213ab8e174"/>
    <ds:schemaRef ds:uri="05f2263d-8515-4239-b628-c30377cfc2ee"/>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3F399A7-BE51-4193-BC8A-45520EFEC2FC}">
  <ds:schemaRefs>
    <ds:schemaRef ds:uri="http://schemas.microsoft.com/sharepoint/v3/contenttype/forms"/>
  </ds:schemaRefs>
</ds:datastoreItem>
</file>

<file path=customXml/itemProps3.xml><?xml version="1.0" encoding="utf-8"?>
<ds:datastoreItem xmlns:ds="http://schemas.openxmlformats.org/officeDocument/2006/customXml" ds:itemID="{ECCDBBA9-3111-4200-B6B1-9F3F67E40C16}">
  <ds:schemaRefs>
    <ds:schemaRef ds:uri="05f2263d-8515-4239-b628-c30377cfc2ee"/>
    <ds:schemaRef ds:uri="24d31da5-6ee9-4aa5-b173-03213ab8e1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50</TotalTime>
  <Words>4433</Words>
  <Application>Microsoft Office PowerPoint</Application>
  <PresentationFormat>Widescreen</PresentationFormat>
  <Paragraphs>295</Paragraphs>
  <Slides>30</Slides>
  <Notes>13</Notes>
  <HiddenSlides>0</HiddenSlides>
  <MMClips>0</MMClips>
  <ScaleCrop>false</ScaleCrop>
  <HeadingPairs>
    <vt:vector size="4" baseType="variant">
      <vt:variant>
        <vt:lpstr>Tema</vt:lpstr>
      </vt:variant>
      <vt:variant>
        <vt:i4>1</vt:i4>
      </vt:variant>
      <vt:variant>
        <vt:lpstr>Títulos de slides</vt:lpstr>
      </vt:variant>
      <vt:variant>
        <vt:i4>30</vt:i4>
      </vt:variant>
    </vt:vector>
  </HeadingPairs>
  <TitlesOfParts>
    <vt:vector size="31" baseType="lpstr">
      <vt:lpstr>ChronicleVTI</vt:lpstr>
      <vt:lpstr>Gênero, representação e poder: desafios e transformações</vt:lpstr>
      <vt:lpstr>Apresentação do PowerPoint</vt:lpstr>
      <vt:lpstr>Apresentação do PowerPoint</vt:lpstr>
      <vt:lpstr>Apresentação do PowerPoint</vt:lpstr>
      <vt:lpstr>Apresentação do PowerPoint</vt:lpstr>
      <vt:lpstr>Por que o serviço público deve discutir e promover a igualdade de gênero? </vt:lpstr>
      <vt:lpstr>Constituição Federal de 1988</vt:lpstr>
      <vt:lpstr>Democracia exige diversidade</vt:lpstr>
      <vt:lpstr>não basta ampliar a presença de mulheres nos espaços políticos, é preciso transformar as estruturas de poder para que essa presença seja plural, segura, efetiva e capaz de produzir justiça social.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Conceitos sobre desigualdades estruturais de gênero e raça</vt:lpstr>
      <vt:lpstr>Apresentação do PowerPoint</vt:lpstr>
      <vt:lpstr>Apresentação do PowerPoint</vt:lpstr>
      <vt:lpstr>Apresentação do PowerPoint</vt:lpstr>
      <vt:lpstr>"[...]. Teve um dia que eu cheguei para trabalhar numa sexta-feira de calça jeans, camiseta  e  tênis, porque sexta-feira, no Ministério, a gente vai mais tranquilo. Eu escutei de uma amiga, uma pessoa muito querida, que eu não podia estar naquela situação, que eu não podia me vestir daquela forma. As minhas colegas, as minhas chefes de gabinete, que são brancas, nunca tiveram que ouvir esse tipo de observação. Inclusive, até para que eu sugerisse isso, foi bem complicado no dia, eu fiquei me sentindo realmente muito atacada, e não atacada de uma maneira totalmente consciente da parte dela. Isso é uma coisa que me mudou demais, eu nunca mais consegui ir de calça jeans para o trabalho, em um ano e meio." </vt:lpstr>
      <vt:lpstr>pesquisa "Mulheres EM CARGOS DE LIDERANÇA NA BUROCRACIA FEDERAL"</vt:lpstr>
      <vt:lpstr>Apresentação do PowerPoint</vt:lpstr>
      <vt:lpstr>Apresentação do PowerPoint</vt:lpstr>
      <vt:lpstr>Apresentação do PowerPoint</vt:lpstr>
      <vt:lpstr>Apresentação do PowerPoint</vt:lpstr>
      <vt:lpstr>Apresentação do PowerPoint</vt:lpstr>
      <vt:lpstr>Quiz da diversidade</vt:lpstr>
      <vt:lpstr>Apresentação do PowerPoint</vt:lpstr>
    </vt:vector>
  </TitlesOfParts>
  <Company>Senado Federal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Thomas Carvalho Côrtes Barbosa</dc:creator>
  <cp:lastModifiedBy>Stella Maria Vaz Valadares Chervenski</cp:lastModifiedBy>
  <cp:revision>115</cp:revision>
  <dcterms:created xsi:type="dcterms:W3CDTF">2018-08-20T20:17:47Z</dcterms:created>
  <dcterms:modified xsi:type="dcterms:W3CDTF">2026-05-20T16:03:35Z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0x010100C2EE5277D7834D49B6B314BA50510AE3</vt:lpwstr>
  </property>
  <property fmtid="{D5CDD505-2E9C-101B-9397-08002B2CF9AE}" pid="3" name="MediaServiceImageTags">
    <vt:lpwstr/>
  </property>
  <property fmtid="{D5CDD505-2E9C-101B-9397-08002B2CF9AE}" pid="4" name="Order">
    <vt:r8>1000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