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8" r:id="rId2"/>
    <p:sldId id="256" r:id="rId3"/>
    <p:sldId id="257" r:id="rId4"/>
    <p:sldId id="259" r:id="rId5"/>
    <p:sldId id="262" r:id="rId6"/>
    <p:sldId id="263" r:id="rId7"/>
    <p:sldId id="266" r:id="rId8"/>
    <p:sldId id="265" r:id="rId9"/>
    <p:sldId id="267" r:id="rId10"/>
    <p:sldId id="268" r:id="rId11"/>
    <p:sldId id="261" r:id="rId12"/>
    <p:sldId id="260" r:id="rId13"/>
    <p:sldId id="264" r:id="rId14"/>
    <p:sldId id="269" r:id="rId15"/>
    <p:sldId id="270" r:id="rId16"/>
    <p:sldId id="273" r:id="rId17"/>
    <p:sldId id="274" r:id="rId18"/>
    <p:sldId id="271" r:id="rId19"/>
    <p:sldId id="272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7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1BBE8-ACB3-42E7-B05C-0D39ABAE535D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6D51A-2F4F-474C-97CF-332DCC6D08B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9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E6D51A-2F4F-474C-97CF-332DCC6D08B4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260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E252C9-C564-C126-6D36-DF1C338D4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2C5E6F-7395-F302-F0FA-3ECCFE0E7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841B03B-7F36-F2FC-5916-561A330D7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196EF8-B3A0-D3F6-C54F-B0549FF27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ACD7A79-DB47-A970-F040-BA00F5B4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8543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8F9374-B07E-7291-49BF-96AFB6DF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61778E1-0999-F507-D79E-1B78DC36E8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3F850B-2185-243E-502B-BFA0A6135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F0C0E02-8D39-BF6A-DD23-E01893625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6EBD66-51DD-825C-6A63-94E485E84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450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F674B48-8391-F510-8EDA-6F35DB5C0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B8E1AB2-B12D-B693-DC9C-60C2FF80B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E5D5F88-43D0-3714-C26E-43969902A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336812-B272-2FB0-CBBA-1DE476820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145B50-9DF7-61F5-5BC7-EB33816D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84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7DF06A-1F2A-ECA0-CA93-CF5219F12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823D4C-5E58-B771-8617-B7691C4840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8F6592-6AB4-C515-463E-FDC16D042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2B0E243-244C-8E9A-96C2-BA3874AED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A6047E-C719-A8ED-88CB-9D2A6B181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840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14AA8B-2AA0-06FE-E115-EB6927A33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E76CD21-C3AB-BB34-863F-F050D6D40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22D12F7-A488-2059-72DD-C49B83244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E982B97-2C83-48B3-C703-61E94E225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D58078B-3081-62EF-0E6F-962256BD2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418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FBF84-FE75-53E3-DED2-D0C9D715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92191AC-BA4A-212C-19FC-0BDEF8C7E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1AE05FE-4107-B692-60FE-FF18968C6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018192-06C5-8EFA-7E89-0E6625A48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E9E2C7D-7D69-B319-BEC9-A1E7050D8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98BE1BB-AD41-0145-9986-6FBC5C698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960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81F270-329C-80EB-ECB5-4CABBE15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FD140C7-7544-6359-D271-9A8CC2F5C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D1AFD79-67B1-212A-E156-4F8DC3EBE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A8FF2F8-AC4C-A6E0-891B-A87049EA35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C2D73EA-DA2A-84BF-0B41-0B5D01CAE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932007D6-9C91-7E26-9010-A8759BCEB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9CE530B-8CCC-6453-101C-D0C9316C9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F3D9FE3B-FA95-9579-E532-E1FE8EF82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15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4ADA7-DC3C-2E26-1931-09E2C0F59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2280373-D878-F9F3-07D7-0D7E71382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92CCBB7-3A0A-C1D8-B83B-CBF440A4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19B4C91-7975-C6BD-40A6-3A8B1D35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9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7E50761-44E2-E584-4562-E01E5F7DF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42E7117-49E0-1CA6-10D5-E8B43E191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FD5866-3245-BFDB-7F7C-20E0E5CA3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80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2ABD6D-055E-1735-D3B0-78FA59FAE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74990B-14AA-39B7-2104-0E31A69F2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55AF8C1-EE76-23B7-E0EA-F380B6536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B92F08-4AED-0ACC-C9D1-256606D12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1D87F2A-B03F-348A-67E5-610C75173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04534B5-C790-AAE6-79BD-815462F72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1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DD3E61-CF16-2A74-FB91-AD3D3C886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7F3F643A-D3CD-F123-D389-EC42A4320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D72F127-09EC-1D48-C84D-44562A03A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D86CB4-7BB2-EF80-3163-924B896D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0402060-6451-6455-2FB1-76B4F43C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DA2BC6-4046-93B9-DCC7-DA212A25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113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987BF76-7096-A34A-0ED4-22C7E4BB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23BF87-A09D-463C-3369-436D73D8B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A873A32-8105-11AA-0873-E906CD473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1F9B7A-82BF-4FB8-90E1-41C757B7539F}" type="datetimeFigureOut">
              <a:rPr lang="pt-BR" smtClean="0"/>
              <a:t>20/05/2026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53C7F5-860F-843A-5886-C2CB83C7E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7798A2-617F-A810-2ED4-7B7533B18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4A113A-C8AF-40FB-BD86-95AA3B300D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527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gaborges@senado.leg.br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B8D174A-1961-85F3-1BFE-9989BF19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640" y="2000741"/>
            <a:ext cx="9696719" cy="1708374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Oficina de Planejamento Estratégico</a:t>
            </a:r>
          </a:p>
        </p:txBody>
      </p:sp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0B4D3E3C-2E25-7B58-1878-8F07ACE24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452915"/>
            <a:ext cx="5867400" cy="1603375"/>
          </a:xfrm>
        </p:spPr>
        <p:txBody>
          <a:bodyPr/>
          <a:lstStyle/>
          <a:p>
            <a:pPr marL="0" indent="0" algn="r">
              <a:buNone/>
            </a:pPr>
            <a:r>
              <a:rPr lang="pt-BR" sz="3200" b="1" dirty="0">
                <a:solidFill>
                  <a:schemeClr val="bg1"/>
                </a:solidFill>
              </a:rPr>
              <a:t>Gabriela Agustinho Borges</a:t>
            </a:r>
          </a:p>
          <a:p>
            <a:pPr marL="0" indent="0" algn="r">
              <a:buNone/>
            </a:pPr>
            <a:r>
              <a:rPr lang="pt-BR" sz="2400" dirty="0">
                <a:solidFill>
                  <a:schemeClr val="bg1"/>
                </a:solidFill>
              </a:rPr>
              <a:t>Senado Federal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4E27D4-CC87-AADF-C12A-2A2408CF8EE2}"/>
              </a:ext>
            </a:extLst>
          </p:cNvPr>
          <p:cNvSpPr txBox="1"/>
          <p:nvPr/>
        </p:nvSpPr>
        <p:spPr>
          <a:xfrm>
            <a:off x="5928304" y="6191518"/>
            <a:ext cx="1499854" cy="37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Maio de 2026</a:t>
            </a:r>
          </a:p>
        </p:txBody>
      </p:sp>
    </p:spTree>
    <p:extLst>
      <p:ext uri="{BB962C8B-B14F-4D97-AF65-F5344CB8AC3E}">
        <p14:creationId xmlns:p14="http://schemas.microsoft.com/office/powerpoint/2010/main" val="314524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8BFD0-FB22-DD4E-3A41-87E595B66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069D2A9-64CD-D745-EBBD-7C3C7A1AD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07462"/>
            <a:ext cx="10515600" cy="2852737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Metodologias de Planejamento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2C2C90FC-68BA-45E3-7C60-A4C25C17F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solidFill>
                  <a:schemeClr val="bg1">
                    <a:lumMod val="95000"/>
                  </a:schemeClr>
                </a:solidFill>
              </a:rPr>
              <a:t>Alguns Exemplos</a:t>
            </a:r>
          </a:p>
        </p:txBody>
      </p:sp>
    </p:spTree>
    <p:extLst>
      <p:ext uri="{BB962C8B-B14F-4D97-AF65-F5344CB8AC3E}">
        <p14:creationId xmlns:p14="http://schemas.microsoft.com/office/powerpoint/2010/main" val="3359738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>
            <a:extLst>
              <a:ext uri="{FF2B5EF4-FFF2-40B4-BE49-F238E27FC236}">
                <a16:creationId xmlns:a16="http://schemas.microsoft.com/office/drawing/2014/main" id="{ED3F4981-97B3-4846-F7ED-0DEBA56945A9}"/>
              </a:ext>
            </a:extLst>
          </p:cNvPr>
          <p:cNvSpPr/>
          <p:nvPr/>
        </p:nvSpPr>
        <p:spPr>
          <a:xfrm>
            <a:off x="2822888" y="1047997"/>
            <a:ext cx="2717442" cy="271744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BSC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CD26C509-76EE-1D7E-3F32-D6E6596DB1F8}"/>
              </a:ext>
            </a:extLst>
          </p:cNvPr>
          <p:cNvSpPr/>
          <p:nvPr/>
        </p:nvSpPr>
        <p:spPr>
          <a:xfrm>
            <a:off x="8664799" y="3765439"/>
            <a:ext cx="2717442" cy="2717442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400" dirty="0"/>
              <a:t>Scrum</a:t>
            </a:r>
            <a:r>
              <a:rPr lang="pt-BR" sz="1600" dirty="0"/>
              <a:t> (Metodologia Ágil)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A6D58A25-6F99-F531-3D9F-A5B8640B2C79}"/>
              </a:ext>
            </a:extLst>
          </p:cNvPr>
          <p:cNvSpPr/>
          <p:nvPr/>
        </p:nvSpPr>
        <p:spPr>
          <a:xfrm>
            <a:off x="809759" y="3765439"/>
            <a:ext cx="2717442" cy="2717442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800" dirty="0" err="1"/>
              <a:t>Moonshot</a:t>
            </a:r>
            <a:endParaRPr lang="pt-BR" sz="28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D84F7FCC-860D-0A87-655A-5058D8447569}"/>
              </a:ext>
            </a:extLst>
          </p:cNvPr>
          <p:cNvSpPr/>
          <p:nvPr/>
        </p:nvSpPr>
        <p:spPr>
          <a:xfrm>
            <a:off x="4737279" y="3848335"/>
            <a:ext cx="2717442" cy="2717442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3600" dirty="0"/>
              <a:t>Data-</a:t>
            </a:r>
            <a:r>
              <a:rPr lang="pt-BR" sz="3600" dirty="0" err="1"/>
              <a:t>Driven</a:t>
            </a:r>
            <a:r>
              <a:rPr lang="pt-BR" sz="3600" dirty="0"/>
              <a:t> </a:t>
            </a:r>
            <a:r>
              <a:rPr lang="pt-BR" sz="3600" dirty="0" err="1"/>
              <a:t>Strategy</a:t>
            </a:r>
            <a:endParaRPr lang="pt-BR" sz="3600" dirty="0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CD539402-060B-9F22-7371-9568D03D7B8F}"/>
              </a:ext>
            </a:extLst>
          </p:cNvPr>
          <p:cNvSpPr/>
          <p:nvPr/>
        </p:nvSpPr>
        <p:spPr>
          <a:xfrm>
            <a:off x="6786631" y="1047997"/>
            <a:ext cx="2717442" cy="2717442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/>
              <a:t>OKR</a:t>
            </a:r>
          </a:p>
        </p:txBody>
      </p:sp>
    </p:spTree>
    <p:extLst>
      <p:ext uri="{BB962C8B-B14F-4D97-AF65-F5344CB8AC3E}">
        <p14:creationId xmlns:p14="http://schemas.microsoft.com/office/powerpoint/2010/main" val="2930291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02D8EF1-F980-D8E4-C084-DD9DB73F4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7200" dirty="0">
                <a:solidFill>
                  <a:schemeClr val="bg1"/>
                </a:solidFill>
              </a:rPr>
              <a:t>Metodologia OKR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B2F660F-FC47-A068-936D-6A0C525F58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OBJETIVOS E RESULTADOS-CHAVE</a:t>
            </a:r>
          </a:p>
        </p:txBody>
      </p:sp>
    </p:spTree>
    <p:extLst>
      <p:ext uri="{BB962C8B-B14F-4D97-AF65-F5344CB8AC3E}">
        <p14:creationId xmlns:p14="http://schemas.microsoft.com/office/powerpoint/2010/main" val="1804598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403EC7-E7C5-D275-8BD8-1E344BD62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D7E65-081E-3372-9344-748537DE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OKR – </a:t>
            </a:r>
            <a:r>
              <a:rPr lang="pt-BR" dirty="0" err="1"/>
              <a:t>Objectives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Key </a:t>
            </a:r>
            <a:r>
              <a:rPr lang="pt-BR" dirty="0" err="1"/>
              <a:t>Results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77934D-5EF9-3928-FEF8-DF52DB475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88" y="3036416"/>
            <a:ext cx="10933090" cy="3829744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latin typeface="Aptos Narrow" panose="020B0004020202020204" pitchFamily="34" charset="0"/>
              </a:rPr>
              <a:t>			</a:t>
            </a:r>
            <a:endParaRPr lang="pt-BR" dirty="0"/>
          </a:p>
          <a:p>
            <a:pPr algn="just"/>
            <a:r>
              <a:rPr lang="pt-BR" dirty="0"/>
              <a:t>Objetivos (O): Um bom objetivo é aquele que as pessoas podem imaginar o quão impactante será alcançá-lo.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Resultados-chave (KR): metas com impacto direto no atingimento do objetivo.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65750FB0-F6B0-35A9-D42F-256A1EA4D050}"/>
              </a:ext>
            </a:extLst>
          </p:cNvPr>
          <p:cNvSpPr/>
          <p:nvPr/>
        </p:nvSpPr>
        <p:spPr>
          <a:xfrm>
            <a:off x="1571224" y="1836960"/>
            <a:ext cx="3709115" cy="9272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OBJETIVO</a:t>
            </a:r>
          </a:p>
          <a:p>
            <a:pPr algn="ctr"/>
            <a:r>
              <a:rPr lang="pt-BR" sz="2400" dirty="0">
                <a:latin typeface="Aptos Narrow" panose="020B0004020202020204" pitchFamily="34" charset="0"/>
              </a:rPr>
              <a:t>(Qualitativo)</a:t>
            </a:r>
            <a:endParaRPr lang="pt-BR" sz="2400" dirty="0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59015D3-4A5E-1FDE-F221-CF82A5BD2D83}"/>
              </a:ext>
            </a:extLst>
          </p:cNvPr>
          <p:cNvSpPr/>
          <p:nvPr/>
        </p:nvSpPr>
        <p:spPr>
          <a:xfrm>
            <a:off x="6911662" y="1836960"/>
            <a:ext cx="3709115" cy="9272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pt-BR" sz="2800" dirty="0"/>
              <a:t>RESULTADO-CHAVE </a:t>
            </a:r>
            <a:r>
              <a:rPr lang="pt-BR" sz="2800" dirty="0">
                <a:latin typeface="Aptos Narrow" panose="020B0004020202020204" pitchFamily="34" charset="0"/>
              </a:rPr>
              <a:t> (Quantitativo)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753807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87FF42F-52DB-AF0E-7DD9-D13ADF19E6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20563" r="8084" b="21035"/>
          <a:stretch/>
        </p:blipFill>
        <p:spPr>
          <a:xfrm>
            <a:off x="450188" y="1540948"/>
            <a:ext cx="11002511" cy="4951927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96A0A79F-4833-F055-94A7-42E7859A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OKR</a:t>
            </a:r>
          </a:p>
        </p:txBody>
      </p:sp>
    </p:spTree>
    <p:extLst>
      <p:ext uri="{BB962C8B-B14F-4D97-AF65-F5344CB8AC3E}">
        <p14:creationId xmlns:p14="http://schemas.microsoft.com/office/powerpoint/2010/main" val="2189375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219257-E361-C40C-EDB7-2CDDAC38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OKR – Alguns Desafios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66710686-E03B-B32D-250F-1AD5348930D1}"/>
              </a:ext>
            </a:extLst>
          </p:cNvPr>
          <p:cNvSpPr/>
          <p:nvPr/>
        </p:nvSpPr>
        <p:spPr>
          <a:xfrm>
            <a:off x="413196" y="1866477"/>
            <a:ext cx="4635322" cy="16356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Resultados </a:t>
            </a:r>
          </a:p>
          <a:p>
            <a:pPr algn="ctr"/>
            <a:r>
              <a:rPr lang="pt-BR" sz="3600" dirty="0"/>
              <a:t>X</a:t>
            </a:r>
          </a:p>
          <a:p>
            <a:pPr algn="ctr"/>
            <a:r>
              <a:rPr lang="pt-BR" sz="3600" dirty="0"/>
              <a:t> Esforço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59D2D230-D3EA-A41E-8C7F-CF77239E02EA}"/>
              </a:ext>
            </a:extLst>
          </p:cNvPr>
          <p:cNvSpPr/>
          <p:nvPr/>
        </p:nvSpPr>
        <p:spPr>
          <a:xfrm>
            <a:off x="7143482" y="1866477"/>
            <a:ext cx="4635322" cy="1635616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Indicadores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8E983986-BDDF-BCC6-5958-04A82BC97AA5}"/>
              </a:ext>
            </a:extLst>
          </p:cNvPr>
          <p:cNvSpPr/>
          <p:nvPr/>
        </p:nvSpPr>
        <p:spPr>
          <a:xfrm>
            <a:off x="413196" y="4478742"/>
            <a:ext cx="4635322" cy="16356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Revisões Periódicas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9624BA0-61AE-3E8D-B50D-5CA26B548F8B}"/>
              </a:ext>
            </a:extLst>
          </p:cNvPr>
          <p:cNvSpPr/>
          <p:nvPr/>
        </p:nvSpPr>
        <p:spPr>
          <a:xfrm>
            <a:off x="7143482" y="4478742"/>
            <a:ext cx="4635322" cy="1635616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dirty="0"/>
              <a:t>Burocracia</a:t>
            </a:r>
          </a:p>
        </p:txBody>
      </p:sp>
    </p:spTree>
    <p:extLst>
      <p:ext uri="{BB962C8B-B14F-4D97-AF65-F5344CB8AC3E}">
        <p14:creationId xmlns:p14="http://schemas.microsoft.com/office/powerpoint/2010/main" val="683325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57EF9-BCC0-6A64-EAC6-F884105FA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Exemplos de OKR – Setor Privado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C8C4A1C-7CF8-4884-E828-9E10CEE69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47130"/>
          </a:xfrm>
        </p:spPr>
        <p:txBody>
          <a:bodyPr/>
          <a:lstStyle/>
          <a:p>
            <a:pPr marL="0" indent="0">
              <a:buNone/>
            </a:pPr>
            <a:r>
              <a:rPr lang="pt-BR" sz="3200" b="1" dirty="0">
                <a:solidFill>
                  <a:schemeClr val="accent1">
                    <a:lumMod val="75000"/>
                  </a:schemeClr>
                </a:solidFill>
              </a:rPr>
              <a:t>Youtube</a:t>
            </a:r>
          </a:p>
          <a:p>
            <a:r>
              <a:rPr lang="pt-BR" dirty="0"/>
              <a:t>Objetivo: Melhorar a experiência do usuário</a:t>
            </a:r>
          </a:p>
          <a:p>
            <a:r>
              <a:rPr lang="pt-BR" dirty="0"/>
              <a:t>KR1: Reduzir o tempo de carregamento em 50%</a:t>
            </a:r>
          </a:p>
          <a:p>
            <a:r>
              <a:rPr lang="pt-BR" dirty="0"/>
              <a:t>KR2: Aumentar tempo de uso em 30%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19C10DF-E888-9EED-8687-6904943454AA}"/>
              </a:ext>
            </a:extLst>
          </p:cNvPr>
          <p:cNvSpPr txBox="1"/>
          <p:nvPr/>
        </p:nvSpPr>
        <p:spPr>
          <a:xfrm>
            <a:off x="1146220" y="4340180"/>
            <a:ext cx="7881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0825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81720F-17E6-54BB-4D6C-5E70BBE37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dirty="0"/>
              <a:t>Exemplos de OKR – Setor Público (SF)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19D045-3FD8-AC79-8017-96449CF3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975" y="1584101"/>
            <a:ext cx="10606825" cy="4592862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Objetivo: Aprimorar os serviços internos para atender melhor os usuários.</a:t>
            </a:r>
          </a:p>
          <a:p>
            <a:pPr algn="l"/>
            <a:r>
              <a:rPr lang="pt-BR" dirty="0"/>
              <a:t>KR1: Aumentar em 50% a capacidade de desenvolvimento e manutenção de sistemas e portais do INTERLEGIS.</a:t>
            </a:r>
          </a:p>
          <a:p>
            <a:pPr algn="l"/>
            <a:endParaRPr lang="pt-BR" dirty="0"/>
          </a:p>
          <a:p>
            <a:pPr algn="l"/>
            <a:r>
              <a:rPr lang="pt-BR" dirty="0"/>
              <a:t>Objetivo: Promover transparência e controle social, ampliando o acesso à informação e fortalecendo a participação cidadã. </a:t>
            </a:r>
          </a:p>
          <a:p>
            <a:pPr algn="l"/>
            <a:r>
              <a:rPr lang="pt-BR" dirty="0"/>
              <a:t>KR: Aumentar em 20% os downloads do aplicativo Senado Notícias nas lojas iOS e Android.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5758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O que é e como aplicar o OKR? Confira! | Randoncorp">
            <a:extLst>
              <a:ext uri="{FF2B5EF4-FFF2-40B4-BE49-F238E27FC236}">
                <a16:creationId xmlns:a16="http://schemas.microsoft.com/office/drawing/2014/main" id="{049DD613-5C64-5C0C-E334-66C96B262E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2" r="-1" b="-1"/>
          <a:stretch>
            <a:fillRect/>
          </a:stretch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BBA630A-6F8B-4303-EED9-2DB27BCF3D6B}"/>
              </a:ext>
            </a:extLst>
          </p:cNvPr>
          <p:cNvSpPr txBox="1"/>
          <p:nvPr/>
        </p:nvSpPr>
        <p:spPr>
          <a:xfrm>
            <a:off x="489397" y="2086377"/>
            <a:ext cx="4353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4400" b="1" dirty="0"/>
              <a:t>Vamos praticar?</a:t>
            </a:r>
          </a:p>
        </p:txBody>
      </p:sp>
    </p:spTree>
    <p:extLst>
      <p:ext uri="{BB962C8B-B14F-4D97-AF65-F5344CB8AC3E}">
        <p14:creationId xmlns:p14="http://schemas.microsoft.com/office/powerpoint/2010/main" val="130724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6E862D91-C1A5-29D7-D957-2CAACCDF6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OBRIGADA!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BE890E3-C313-922B-98BB-E05888E64DF8}"/>
              </a:ext>
            </a:extLst>
          </p:cNvPr>
          <p:cNvSpPr txBox="1">
            <a:spLocks/>
          </p:cNvSpPr>
          <p:nvPr/>
        </p:nvSpPr>
        <p:spPr>
          <a:xfrm>
            <a:off x="6096000" y="4452915"/>
            <a:ext cx="5867400" cy="1603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3200" b="1" dirty="0">
                <a:solidFill>
                  <a:schemeClr val="bg1"/>
                </a:solidFill>
              </a:rPr>
              <a:t>Gabriela Agustinho Borges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dirty="0">
                <a:solidFill>
                  <a:schemeClr val="bg1"/>
                </a:solidFill>
              </a:rPr>
              <a:t>Senado Federal</a:t>
            </a:r>
          </a:p>
          <a:p>
            <a:pPr algn="r"/>
            <a:r>
              <a:rPr lang="pt-BR" dirty="0">
                <a:solidFill>
                  <a:schemeClr val="bg1"/>
                </a:solidFill>
                <a:hlinkClick r:id="rId3"/>
              </a:rPr>
              <a:t>gaborges@senado.leg.br</a:t>
            </a:r>
            <a:endParaRPr lang="pt-BR" dirty="0">
              <a:solidFill>
                <a:schemeClr val="bg1"/>
              </a:solidFill>
            </a:endParaRPr>
          </a:p>
          <a:p>
            <a:pPr algn="r"/>
            <a:r>
              <a:rPr lang="pt-BR" dirty="0">
                <a:solidFill>
                  <a:schemeClr val="bg1"/>
                </a:solidFill>
              </a:rPr>
              <a:t>3303-2968</a:t>
            </a:r>
          </a:p>
        </p:txBody>
      </p:sp>
    </p:spTree>
    <p:extLst>
      <p:ext uri="{BB962C8B-B14F-4D97-AF65-F5344CB8AC3E}">
        <p14:creationId xmlns:p14="http://schemas.microsoft.com/office/powerpoint/2010/main" val="1313448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A0C8A294-9333-CCDF-D838-5D25E920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6415" y="682582"/>
            <a:ext cx="11277602" cy="5254580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Roteiro da Oficina:</a:t>
            </a:r>
          </a:p>
          <a:p>
            <a:pPr algn="l"/>
            <a:endParaRPr lang="pt-BR" sz="3600" b="1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457200" indent="-457200" algn="l">
              <a:spcBef>
                <a:spcPts val="600"/>
              </a:spcBef>
              <a:spcAft>
                <a:spcPts val="1800"/>
              </a:spcAft>
              <a:buAutoNum type="arabicPeriod"/>
            </a:pPr>
            <a:r>
              <a:rPr lang="pt-BR" sz="2800" dirty="0"/>
              <a:t>Apresentações e Expectativas</a:t>
            </a:r>
          </a:p>
          <a:p>
            <a:pPr marL="457200" indent="-457200" algn="l">
              <a:spcBef>
                <a:spcPts val="600"/>
              </a:spcBef>
              <a:spcAft>
                <a:spcPts val="1800"/>
              </a:spcAft>
              <a:buAutoNum type="arabicPeriod"/>
            </a:pPr>
            <a:r>
              <a:rPr lang="pt-BR" sz="2800" dirty="0"/>
              <a:t>Planejamento Estratégico</a:t>
            </a:r>
          </a:p>
          <a:p>
            <a:pPr algn="l">
              <a:spcBef>
                <a:spcPts val="600"/>
              </a:spcBef>
              <a:spcAft>
                <a:spcPts val="1800"/>
              </a:spcAft>
            </a:pPr>
            <a:r>
              <a:rPr lang="pt-BR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	Intervalo – 15 min</a:t>
            </a:r>
          </a:p>
          <a:p>
            <a:pPr algn="l">
              <a:spcBef>
                <a:spcPts val="600"/>
              </a:spcBef>
              <a:spcAft>
                <a:spcPts val="1800"/>
              </a:spcAft>
            </a:pPr>
            <a:r>
              <a:rPr lang="pt-BR" sz="2800" dirty="0"/>
              <a:t>3. Metodologia OKR </a:t>
            </a:r>
          </a:p>
          <a:p>
            <a:pPr algn="l">
              <a:spcBef>
                <a:spcPts val="600"/>
              </a:spcBef>
              <a:spcAft>
                <a:spcPts val="1800"/>
              </a:spcAft>
            </a:pPr>
            <a:r>
              <a:rPr lang="pt-BR" sz="2800" dirty="0"/>
              <a:t>4.   Encerramento</a:t>
            </a:r>
          </a:p>
        </p:txBody>
      </p:sp>
    </p:spTree>
    <p:extLst>
      <p:ext uri="{BB962C8B-B14F-4D97-AF65-F5344CB8AC3E}">
        <p14:creationId xmlns:p14="http://schemas.microsoft.com/office/powerpoint/2010/main" val="4202821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D3E32A-8D24-AD3C-D909-E8C8FF366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30" y="429527"/>
            <a:ext cx="3978500" cy="1708374"/>
          </a:xfrm>
        </p:spPr>
        <p:txBody>
          <a:bodyPr>
            <a:normAutofit/>
          </a:bodyPr>
          <a:lstStyle/>
          <a:p>
            <a:r>
              <a:rPr lang="pt-BR" sz="4800" b="1" dirty="0">
                <a:solidFill>
                  <a:schemeClr val="bg1"/>
                </a:solidFill>
              </a:rPr>
              <a:t>Apresentação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6751953-2F47-D11E-0039-3E3AA3DAA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788" y="2137902"/>
            <a:ext cx="8242479" cy="405361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chemeClr val="bg1"/>
                </a:solidFill>
              </a:rPr>
              <a:t>Gabriela Borges</a:t>
            </a: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Administradora especializada em Planejamento Estratégico</a:t>
            </a:r>
          </a:p>
          <a:p>
            <a:r>
              <a:rPr lang="pt-BR" sz="2400" dirty="0">
                <a:solidFill>
                  <a:schemeClr val="bg1"/>
                </a:solidFill>
              </a:rPr>
              <a:t>MBA em Gestão de Pessoas</a:t>
            </a:r>
          </a:p>
          <a:p>
            <a:r>
              <a:rPr lang="pt-BR" sz="2400" dirty="0">
                <a:solidFill>
                  <a:schemeClr val="bg1"/>
                </a:solidFill>
              </a:rPr>
              <a:t>Mestrado em Governança e Desenvolvimento</a:t>
            </a:r>
          </a:p>
          <a:p>
            <a:pPr marL="0" indent="0">
              <a:buNone/>
            </a:pPr>
            <a:endParaRPr lang="pt-BR" sz="2400" dirty="0">
              <a:solidFill>
                <a:schemeClr val="bg1"/>
              </a:solidFill>
            </a:endParaRPr>
          </a:p>
          <a:p>
            <a:r>
              <a:rPr lang="pt-BR" sz="2400" dirty="0">
                <a:solidFill>
                  <a:schemeClr val="bg1"/>
                </a:solidFill>
              </a:rPr>
              <a:t>Coordenadora-Geral de Pessoas do Senado Federal</a:t>
            </a:r>
          </a:p>
          <a:p>
            <a:r>
              <a:rPr lang="pt-BR" sz="2400" dirty="0">
                <a:solidFill>
                  <a:schemeClr val="bg1"/>
                </a:solidFill>
              </a:rPr>
              <a:t>Facilitadora de Aprendizagem do Programa de Formação Gerencial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Coordenação Estendida do IBGC</a:t>
            </a:r>
          </a:p>
          <a:p>
            <a:r>
              <a:rPr lang="pt-BR" sz="2400" dirty="0">
                <a:solidFill>
                  <a:schemeClr val="bg1"/>
                </a:solidFill>
              </a:rPr>
              <a:t>Coordenadora do Escritório Corporativo de Governança e Planejamento Estratégico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36F10CB-EFB6-53B5-9C4E-D24401D106EA}"/>
              </a:ext>
            </a:extLst>
          </p:cNvPr>
          <p:cNvSpPr txBox="1"/>
          <p:nvPr/>
        </p:nvSpPr>
        <p:spPr>
          <a:xfrm>
            <a:off x="5928304" y="6191518"/>
            <a:ext cx="1499854" cy="373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Maio de 2026</a:t>
            </a:r>
          </a:p>
        </p:txBody>
      </p:sp>
      <p:pic>
        <p:nvPicPr>
          <p:cNvPr id="6" name="Imagem 5" descr="Mulher de cabelos longos posando para foto&#10;&#10;O conteúdo gerado por IA pode estar incorreto.">
            <a:extLst>
              <a:ext uri="{FF2B5EF4-FFF2-40B4-BE49-F238E27FC236}">
                <a16:creationId xmlns:a16="http://schemas.microsoft.com/office/drawing/2014/main" id="{B9FC7483-F2C1-E508-952C-1F052CF3D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94" y="1648495"/>
            <a:ext cx="2754332" cy="43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1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essoas negociam Imagens – Download Grátis no Freepik">
            <a:extLst>
              <a:ext uri="{FF2B5EF4-FFF2-40B4-BE49-F238E27FC236}">
                <a16:creationId xmlns:a16="http://schemas.microsoft.com/office/drawing/2014/main" id="{A3C633F1-8863-585B-67AD-C3ADBC0021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r="1120"/>
          <a:stretch/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B288BD1-FFEE-6AB2-46E5-4A6CBA52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41" y="0"/>
            <a:ext cx="3822189" cy="1899912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Apresentações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FE30076-3DDB-478A-AA17-C7B2D034C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941" y="2112228"/>
            <a:ext cx="5877059" cy="4172661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pt-BR" b="1" dirty="0"/>
              <a:t>Nome </a:t>
            </a:r>
          </a:p>
          <a:p>
            <a:pPr>
              <a:spcAft>
                <a:spcPts val="1800"/>
              </a:spcAft>
            </a:pPr>
            <a:r>
              <a:rPr lang="pt-BR" b="1" dirty="0"/>
              <a:t>Organização</a:t>
            </a:r>
          </a:p>
          <a:p>
            <a:pPr>
              <a:spcAft>
                <a:spcPts val="1800"/>
              </a:spcAft>
            </a:pPr>
            <a:r>
              <a:rPr lang="pt-BR" b="1" dirty="0"/>
              <a:t>Área de atuação</a:t>
            </a:r>
          </a:p>
          <a:p>
            <a:pPr>
              <a:spcAft>
                <a:spcPts val="1800"/>
              </a:spcAft>
            </a:pPr>
            <a:r>
              <a:rPr lang="pt-BR" b="1" dirty="0"/>
              <a:t>Experiência </a:t>
            </a:r>
          </a:p>
          <a:p>
            <a:pPr>
              <a:spcAft>
                <a:spcPts val="1800"/>
              </a:spcAft>
            </a:pPr>
            <a:r>
              <a:rPr lang="pt-BR" b="1" dirty="0"/>
              <a:t>Expectativa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424587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5D6E5-7653-D073-0412-4FD29406D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0919"/>
            <a:ext cx="9144000" cy="1552374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Planejamento Estratégico</a:t>
            </a:r>
          </a:p>
        </p:txBody>
      </p:sp>
      <p:sp>
        <p:nvSpPr>
          <p:cNvPr id="4" name="Subtítulo 3">
            <a:extLst>
              <a:ext uri="{FF2B5EF4-FFF2-40B4-BE49-F238E27FC236}">
                <a16:creationId xmlns:a16="http://schemas.microsoft.com/office/drawing/2014/main" id="{E385A7C1-BC7F-47EE-CDE7-6751A704C1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904" y="3810850"/>
            <a:ext cx="4541950" cy="1655762"/>
          </a:xfrm>
        </p:spPr>
        <p:txBody>
          <a:bodyPr>
            <a:normAutofit/>
          </a:bodyPr>
          <a:lstStyle/>
          <a:p>
            <a:pPr algn="l"/>
            <a:r>
              <a:rPr lang="pt-BR" sz="4000" dirty="0">
                <a:solidFill>
                  <a:schemeClr val="bg1"/>
                </a:solidFill>
              </a:rPr>
              <a:t>O que é?</a:t>
            </a:r>
          </a:p>
          <a:p>
            <a:pPr algn="l"/>
            <a:r>
              <a:rPr lang="pt-BR" sz="4000" dirty="0">
                <a:solidFill>
                  <a:schemeClr val="bg1"/>
                </a:solidFill>
              </a:rPr>
              <a:t>Pra que serve?</a:t>
            </a:r>
          </a:p>
        </p:txBody>
      </p:sp>
      <p:pic>
        <p:nvPicPr>
          <p:cNvPr id="6" name="Imagem 5" descr="Ilustração de notas atravessadas por flechas">
            <a:extLst>
              <a:ext uri="{FF2B5EF4-FFF2-40B4-BE49-F238E27FC236}">
                <a16:creationId xmlns:a16="http://schemas.microsoft.com/office/drawing/2014/main" id="{D687B60B-8674-4648-13AB-82E1764D4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77" y="3683356"/>
            <a:ext cx="3638479" cy="229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609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B4A991-98AD-503F-03A8-95207E86E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FC2E40-1328-49AE-5812-394EA13D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4634"/>
            <a:ext cx="10515600" cy="1325563"/>
          </a:xfrm>
        </p:spPr>
        <p:txBody>
          <a:bodyPr/>
          <a:lstStyle/>
          <a:p>
            <a:pPr marL="0" indent="0" algn="just">
              <a:buNone/>
            </a:pPr>
            <a:r>
              <a:rPr lang="pt-BR" b="0" i="0" dirty="0">
                <a:solidFill>
                  <a:srgbClr val="555555"/>
                </a:solidFill>
                <a:effectLst/>
                <a:latin typeface="rawline"/>
              </a:rPr>
              <a:t>O Planejamento Estratégico é uma ferramenta de gestão que estabelece um plano para direcionamento da organização em um período determinado.</a:t>
            </a:r>
            <a:endParaRPr lang="pt-BR" dirty="0"/>
          </a:p>
        </p:txBody>
      </p:sp>
      <p:pic>
        <p:nvPicPr>
          <p:cNvPr id="2052" name="Picture 4" descr="símbolo sim ou não conjunto de ícones 2282889 Vetor no Vecteezy">
            <a:extLst>
              <a:ext uri="{FF2B5EF4-FFF2-40B4-BE49-F238E27FC236}">
                <a16:creationId xmlns:a16="http://schemas.microsoft.com/office/drawing/2014/main" id="{A6824D90-24A2-B6BE-33CE-F242EBE0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00" y="3000197"/>
            <a:ext cx="4998199" cy="310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4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0F7617-B8F6-C28D-69B7-0B39A8304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Elementos</a:t>
            </a:r>
          </a:p>
        </p:txBody>
      </p:sp>
      <p:pic>
        <p:nvPicPr>
          <p:cNvPr id="4098" name="Picture 2" descr="Hierarquia de missão, visão e valores">
            <a:extLst>
              <a:ext uri="{FF2B5EF4-FFF2-40B4-BE49-F238E27FC236}">
                <a16:creationId xmlns:a16="http://schemas.microsoft.com/office/drawing/2014/main" id="{3F5D0FFA-FE58-3E98-0482-BBA0A0207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/>
          <a:stretch/>
        </p:blipFill>
        <p:spPr bwMode="auto">
          <a:xfrm>
            <a:off x="149426" y="1512467"/>
            <a:ext cx="8491537" cy="553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eta e Objetivo: Entenda as Suas Principais Diferenças">
            <a:extLst>
              <a:ext uri="{FF2B5EF4-FFF2-40B4-BE49-F238E27FC236}">
                <a16:creationId xmlns:a16="http://schemas.microsoft.com/office/drawing/2014/main" id="{AE27B480-B803-B944-3ADE-544E57DE17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3112"/>
          <a:stretch/>
        </p:blipFill>
        <p:spPr bwMode="auto">
          <a:xfrm>
            <a:off x="8200779" y="2587039"/>
            <a:ext cx="3593206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8687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01A585-D251-FD6D-EDA9-5FCAC405E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Pra que serve?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BE7A49-C4A7-0F74-5873-436AF2D40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389" y="1690688"/>
            <a:ext cx="4519411" cy="474702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pt-BR" dirty="0"/>
              <a:t>Alinhamento Institucional</a:t>
            </a:r>
          </a:p>
          <a:p>
            <a:pPr>
              <a:spcAft>
                <a:spcPts val="1200"/>
              </a:spcAft>
            </a:pPr>
            <a:r>
              <a:rPr lang="pt-BR" dirty="0"/>
              <a:t>Uso eficiente de recursos</a:t>
            </a:r>
          </a:p>
          <a:p>
            <a:pPr>
              <a:spcAft>
                <a:spcPts val="1200"/>
              </a:spcAft>
            </a:pPr>
            <a:r>
              <a:rPr lang="pt-BR" dirty="0"/>
              <a:t>Adaptação ao cenários</a:t>
            </a:r>
          </a:p>
          <a:p>
            <a:pPr>
              <a:spcAft>
                <a:spcPts val="1200"/>
              </a:spcAft>
            </a:pPr>
            <a:r>
              <a:rPr lang="pt-BR" dirty="0"/>
              <a:t>Priorização de ações</a:t>
            </a:r>
          </a:p>
          <a:p>
            <a:pPr>
              <a:spcAft>
                <a:spcPts val="1200"/>
              </a:spcAft>
            </a:pPr>
            <a:r>
              <a:rPr lang="pt-BR" dirty="0"/>
              <a:t>Transparência</a:t>
            </a:r>
          </a:p>
          <a:p>
            <a:pPr>
              <a:spcAft>
                <a:spcPts val="1200"/>
              </a:spcAft>
            </a:pPr>
            <a:r>
              <a:rPr lang="pt-BR" dirty="0"/>
              <a:t>Engajamento</a:t>
            </a:r>
          </a:p>
          <a:p>
            <a:pPr>
              <a:spcAft>
                <a:spcPts val="1200"/>
              </a:spcAft>
            </a:pPr>
            <a:r>
              <a:rPr lang="pt-BR" dirty="0"/>
              <a:t>Entre outros.....</a:t>
            </a:r>
          </a:p>
        </p:txBody>
      </p:sp>
      <p:pic>
        <p:nvPicPr>
          <p:cNvPr id="2066" name="Picture 18" descr="Engrenagem eficiente para garantir equilíbrio nas finanças públicas de  Santa Catarina - SINDAFSC">
            <a:extLst>
              <a:ext uri="{FF2B5EF4-FFF2-40B4-BE49-F238E27FC236}">
                <a16:creationId xmlns:a16="http://schemas.microsoft.com/office/drawing/2014/main" id="{43C427D7-B89B-74D1-B52A-34E32ADA6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6"/>
          <a:stretch/>
        </p:blipFill>
        <p:spPr bwMode="auto">
          <a:xfrm>
            <a:off x="0" y="1690688"/>
            <a:ext cx="568476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584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Futebol une as pessoas pelo amor e segrega pelo dinheiro – CartaCapital">
            <a:extLst>
              <a:ext uri="{FF2B5EF4-FFF2-40B4-BE49-F238E27FC236}">
                <a16:creationId xmlns:a16="http://schemas.microsoft.com/office/drawing/2014/main" id="{B91CB9E5-8755-95A2-0CBF-63EA6253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" r="15030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Rectangle 512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01D14A-7083-4867-D103-82090F247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198" y="3109762"/>
            <a:ext cx="3822189" cy="1899912"/>
          </a:xfrm>
        </p:spPr>
        <p:txBody>
          <a:bodyPr>
            <a:normAutofit fontScale="9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pt-BR" sz="4000" dirty="0"/>
              <a:t>MISSÃO</a:t>
            </a:r>
            <a:br>
              <a:rPr lang="pt-BR" sz="4000" dirty="0"/>
            </a:b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VISÃO</a:t>
            </a:r>
            <a:br>
              <a:rPr lang="pt-BR" sz="4000" dirty="0"/>
            </a:br>
            <a:br>
              <a:rPr lang="pt-BR" sz="4000" dirty="0"/>
            </a:br>
            <a:br>
              <a:rPr lang="pt-BR" sz="4000" dirty="0"/>
            </a:br>
            <a:r>
              <a:rPr lang="pt-BR" sz="4000" dirty="0"/>
              <a:t>VALORES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64597F-2707-5E57-037C-EE431BB845EF}"/>
              </a:ext>
            </a:extLst>
          </p:cNvPr>
          <p:cNvSpPr txBox="1"/>
          <p:nvPr/>
        </p:nvSpPr>
        <p:spPr>
          <a:xfrm>
            <a:off x="450761" y="309093"/>
            <a:ext cx="4687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Vamos praticar?</a:t>
            </a:r>
          </a:p>
        </p:txBody>
      </p:sp>
    </p:spTree>
    <p:extLst>
      <p:ext uri="{BB962C8B-B14F-4D97-AF65-F5344CB8AC3E}">
        <p14:creationId xmlns:p14="http://schemas.microsoft.com/office/powerpoint/2010/main" val="35130076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371</Words>
  <Application>Microsoft Office PowerPoint</Application>
  <PresentationFormat>Widescreen</PresentationFormat>
  <Paragraphs>89</Paragraphs>
  <Slides>19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Aptos Narrow</vt:lpstr>
      <vt:lpstr>Arial</vt:lpstr>
      <vt:lpstr>rawline</vt:lpstr>
      <vt:lpstr>Tema do Office</vt:lpstr>
      <vt:lpstr>Oficina de Planejamento Estratégico</vt:lpstr>
      <vt:lpstr>Apresentação do PowerPoint</vt:lpstr>
      <vt:lpstr>Apresentação</vt:lpstr>
      <vt:lpstr>Apresentações</vt:lpstr>
      <vt:lpstr>Planejamento Estratégico</vt:lpstr>
      <vt:lpstr>O que é?</vt:lpstr>
      <vt:lpstr>Elementos</vt:lpstr>
      <vt:lpstr>Pra que serve?</vt:lpstr>
      <vt:lpstr>MISSÃO   VISÃO   VALORES</vt:lpstr>
      <vt:lpstr>Metodologias de Planejamento</vt:lpstr>
      <vt:lpstr>Apresentação do PowerPoint</vt:lpstr>
      <vt:lpstr>Metodologia OKR</vt:lpstr>
      <vt:lpstr>OKR – Objectives and Key Results</vt:lpstr>
      <vt:lpstr>OKR</vt:lpstr>
      <vt:lpstr>OKR – Alguns Desafios</vt:lpstr>
      <vt:lpstr>Exemplos de OKR – Setor Privado</vt:lpstr>
      <vt:lpstr>Exemplos de OKR – Setor Público (SF)</vt:lpstr>
      <vt:lpstr>Apresentação do PowerPoint</vt:lpstr>
      <vt:lpstr>OBRIGADA!</vt:lpstr>
    </vt:vector>
  </TitlesOfParts>
  <Company>Senado Federal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Gabriela Agustinho Borges</dc:creator>
  <cp:lastModifiedBy>Gabriela Agustinho Borges</cp:lastModifiedBy>
  <cp:revision>1</cp:revision>
  <dcterms:created xsi:type="dcterms:W3CDTF">2026-05-20T14:09:03Z</dcterms:created>
  <dcterms:modified xsi:type="dcterms:W3CDTF">2026-05-20T21:36:42Z</dcterms:modified>
</cp:coreProperties>
</file>