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2" r:id="rId11"/>
    <p:sldId id="267" r:id="rId12"/>
    <p:sldId id="265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7" d="100"/>
          <a:sy n="117" d="100"/>
        </p:scale>
        <p:origin x="22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46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Abertura: apresentar a tese central: a inovação na Conorf é uma forma de proteger e ampliar a qualidade da decisão legislativa. Não se trata de substituir o juízo técnico, mas de ampliar alcance, velocidade, transparência e rastreabilidade.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Usar a metáfora do “consultor aumentado”. A tecnologia ajuda em busca, triagem, comparação, mineração de dados, resumo e redação inicial. Mas o valor da consultoria está em autoria, juízo, validação, independência e contextualização.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CB140-454D-78CF-C3BD-72B5BD218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3C55BA-FC88-CE56-30F7-2253F7B9B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45D995-6C45-E2B0-E073-8D6EA43CE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Usar a metáfora do “consultor aumentado”. A tecnologia ajuda em busca, triagem, comparação, mineração de dados, resumo e redação inicial. Mas o valor da consultoria está em autoria, juízo, validação, independência e contextualização.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085CE-278B-ADEB-FABD-3BE577F9CB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53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Fechamento: retomar a tese central e terminar com frase curta. Sugestão: “A inovação legislativa não consiste em acelerar qualquer resposta. Consiste em acelerar a boa resposta”.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Narrativa: a Conorf surge em meio à reconstrução da governança do orçamento após a Constituição de 1988 e após a CPMI do Orçamento. A institucionalização do assessoramento técnico é uma resposta ao risco de decisões opacas e à assimetria entre Legislativo e Executivo.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Usar este slide para explicar a cadeia de valor: parlamentar formula demanda, a consultoria integra norma, dados e evidência, entrega orientação técnica e reduz risco decisório.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Falar brevemente da história sem transformar a apresentação em linha do tempo burocrática. O ponto é que cada etapa histórica respondeu a um novo desafio: capacidade técnica, transparência, participação, avaliação e agora inteligência de dados.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Este slide mostra que inovação não é apenas novos sistemas, mas capacidade de entregar com qualidade em escala. Os números vêm do folder institucional: notas técnicas, pareceres, pesquisas, estimativas, proposições e outros trabalhos.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Contar a história do SIGA Brasil: a Conorf percebeu que não conseguiria cumprir plenamente sua missão sem alterar as bases informacionais. A abertura pública em 2004 ampliou o controle social e qualificou o debate.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3A008-20BF-5E19-6D1E-1DD051231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67D37A-0DB8-7449-B4FC-C2031A6B87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316E80-61D0-DDBC-3F31-05B8D75DE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Contar a história do SIGA Brasil: a Conorf percebeu que não conseguiria cumprir plenamente sua missão sem alterar as bases informacionais. A abertura pública em 2004 ampliou o controle social e qualificou o debate.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9160C-AF56-B875-01E3-FA24CB0CA1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90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Ponto central: antes, o desafio era obter informação. Hoje, o excesso de dados torna mais importante a curadoria. Quanto mais a demanda cresce, mais importante se torna preservar método, autoria e rastreabilidade.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Aqui a fala deve ser propositiva: a Conorf já tem uma história de inovação, mas precisa transformar a nova onda tecnológica em governança permanente. Falar de bases curadas, IA com revisão humana, padrões, documentação, treinamento e parcerias.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56y0rLU8slw?feature=oembed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s4hs8tfVHI?list=PLHBXKJ0khYi5pPIvCdotJrjS_iihBYbsM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hatsApp Image 2026-05-14 at 17.36.58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411480" y="384048"/>
            <a:ext cx="8321040" cy="0"/>
          </a:xfrm>
          <a:prstGeom prst="line">
            <a:avLst/>
          </a:prstGeom>
          <a:noFill/>
          <a:ln w="15240">
            <a:solidFill>
              <a:srgbClr val="0073A8">
                <a:alpha val="75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3" name="Text 1"/>
          <p:cNvSpPr/>
          <p:nvPr/>
        </p:nvSpPr>
        <p:spPr>
          <a:xfrm>
            <a:off x="502920" y="164592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0073A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16° EnGITEC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502920" y="4864608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Conorf | Inovação nas atividades legislativas</a:t>
            </a:r>
            <a:endParaRPr lang="en-US" sz="680" dirty="0"/>
          </a:p>
        </p:txBody>
      </p:sp>
      <p:sp>
        <p:nvSpPr>
          <p:cNvPr id="5" name="Text 3"/>
          <p:cNvSpPr/>
          <p:nvPr/>
        </p:nvSpPr>
        <p:spPr>
          <a:xfrm>
            <a:off x="7635240" y="4864608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Senado Federal</a:t>
            </a:r>
            <a:endParaRPr lang="en-US" sz="680" dirty="0"/>
          </a:p>
        </p:txBody>
      </p:sp>
      <p:sp>
        <p:nvSpPr>
          <p:cNvPr id="6" name="Text 4"/>
          <p:cNvSpPr/>
          <p:nvPr/>
        </p:nvSpPr>
        <p:spPr>
          <a:xfrm>
            <a:off x="530352" y="932688"/>
            <a:ext cx="493776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16233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Consultoria, inovação e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>
                <a:solidFill>
                  <a:srgbClr val="16233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transparência no processo legislativo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548640" y="2359151"/>
            <a:ext cx="4389120" cy="363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0073A8"/>
                </a:solidFill>
              </a:rPr>
              <a:t>A </a:t>
            </a:r>
            <a:r>
              <a:rPr lang="en-US" sz="1500" b="1" dirty="0" err="1">
                <a:solidFill>
                  <a:srgbClr val="0073A8"/>
                </a:solidFill>
              </a:rPr>
              <a:t>história</a:t>
            </a:r>
            <a:r>
              <a:rPr lang="en-US" sz="1500" b="1" dirty="0">
                <a:solidFill>
                  <a:srgbClr val="0073A8"/>
                </a:solidFill>
              </a:rPr>
              <a:t> da Consultoria de </a:t>
            </a:r>
            <a:r>
              <a:rPr lang="en-US" sz="1500" b="1" dirty="0" err="1">
                <a:solidFill>
                  <a:srgbClr val="0073A8"/>
                </a:solidFill>
              </a:rPr>
              <a:t>Orçamentos</a:t>
            </a:r>
            <a:r>
              <a:rPr lang="en-US" sz="1500" b="1" dirty="0">
                <a:solidFill>
                  <a:srgbClr val="0073A8"/>
                </a:solidFill>
              </a:rPr>
              <a:t>, </a:t>
            </a:r>
            <a:r>
              <a:rPr lang="en-US" sz="1500" b="1" dirty="0" err="1">
                <a:solidFill>
                  <a:srgbClr val="0073A8"/>
                </a:solidFill>
              </a:rPr>
              <a:t>Fiscalização</a:t>
            </a:r>
            <a:r>
              <a:rPr lang="en-US" sz="1500" b="1" dirty="0">
                <a:solidFill>
                  <a:srgbClr val="0073A8"/>
                </a:solidFill>
              </a:rPr>
              <a:t> e Controle do </a:t>
            </a:r>
            <a:r>
              <a:rPr lang="en-US" sz="1500" b="1" dirty="0" err="1">
                <a:solidFill>
                  <a:srgbClr val="0073A8"/>
                </a:solidFill>
              </a:rPr>
              <a:t>Senado</a:t>
            </a:r>
            <a:r>
              <a:rPr lang="en-US" sz="1500" b="1" dirty="0">
                <a:solidFill>
                  <a:srgbClr val="0073A8"/>
                </a:solidFill>
              </a:rPr>
              <a:t> Federal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85379" y="3835390"/>
            <a:ext cx="4754880" cy="3636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5B6770"/>
                </a:solidFill>
              </a:rPr>
              <a:t>Flávio Diogo Luz</a:t>
            </a:r>
          </a:p>
          <a:p>
            <a:pPr marL="0" indent="0">
              <a:buNone/>
            </a:pPr>
            <a:r>
              <a:rPr lang="en-US" sz="1150" b="1" dirty="0">
                <a:solidFill>
                  <a:srgbClr val="5B6770"/>
                </a:solidFill>
              </a:rPr>
              <a:t>Consultor-</a:t>
            </a:r>
            <a:r>
              <a:rPr lang="en-US" sz="1150" b="1" dirty="0" err="1">
                <a:solidFill>
                  <a:srgbClr val="5B6770"/>
                </a:solidFill>
              </a:rPr>
              <a:t>geral</a:t>
            </a:r>
            <a:r>
              <a:rPr lang="en-US" sz="1150" b="1" dirty="0">
                <a:solidFill>
                  <a:srgbClr val="5B6770"/>
                </a:solidFill>
              </a:rPr>
              <a:t> de </a:t>
            </a:r>
            <a:r>
              <a:rPr lang="en-US" sz="1150" b="1" dirty="0" err="1">
                <a:solidFill>
                  <a:srgbClr val="5B6770"/>
                </a:solidFill>
              </a:rPr>
              <a:t>Orçamentos</a:t>
            </a:r>
            <a:r>
              <a:rPr lang="en-US" sz="1150" b="1" dirty="0">
                <a:solidFill>
                  <a:srgbClr val="5B6770"/>
                </a:solidFill>
              </a:rPr>
              <a:t> do </a:t>
            </a:r>
            <a:r>
              <a:rPr lang="en-US" sz="1150" b="1" dirty="0" err="1">
                <a:solidFill>
                  <a:srgbClr val="5B6770"/>
                </a:solidFill>
              </a:rPr>
              <a:t>Senado</a:t>
            </a:r>
            <a:r>
              <a:rPr lang="en-US" sz="1150" b="1" dirty="0">
                <a:solidFill>
                  <a:srgbClr val="5B6770"/>
                </a:solidFill>
              </a:rPr>
              <a:t> Federal</a:t>
            </a:r>
            <a:endParaRPr lang="en-US" sz="1150" b="1" dirty="0"/>
          </a:p>
        </p:txBody>
      </p:sp>
      <p:pic>
        <p:nvPicPr>
          <p:cNvPr id="9" name="Image 0" descr="/mnt/data/Ensaios_orcamento_publico_2024_p1.png"/>
          <p:cNvPicPr>
            <a:picLocks noChangeAspect="1"/>
          </p:cNvPicPr>
          <p:nvPr/>
        </p:nvPicPr>
        <p:blipFill>
          <a:blip r:embed="rId4"/>
          <a:srcRect l="5000" r="-16798"/>
          <a:stretch/>
        </p:blipFill>
        <p:spPr>
          <a:xfrm>
            <a:off x="5368834" y="1104493"/>
            <a:ext cx="2742383" cy="35608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WhatsApp Image 2026-05-14 at 17.36.58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411480" y="384048"/>
            <a:ext cx="8321040" cy="0"/>
          </a:xfrm>
          <a:prstGeom prst="line">
            <a:avLst/>
          </a:prstGeom>
          <a:noFill/>
          <a:ln w="15240">
            <a:solidFill>
              <a:srgbClr val="0073A8">
                <a:alpha val="75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502920" y="4864608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Conorf | Inovação nas atividades legislativas</a:t>
            </a:r>
            <a:endParaRPr lang="en-US" sz="680" dirty="0"/>
          </a:p>
        </p:txBody>
      </p:sp>
      <p:sp>
        <p:nvSpPr>
          <p:cNvPr id="5" name="Text 3"/>
          <p:cNvSpPr/>
          <p:nvPr/>
        </p:nvSpPr>
        <p:spPr>
          <a:xfrm>
            <a:off x="7635240" y="4864608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Senado Federal</a:t>
            </a:r>
            <a:endParaRPr lang="en-US" sz="680" dirty="0"/>
          </a:p>
        </p:txBody>
      </p:sp>
      <p:sp>
        <p:nvSpPr>
          <p:cNvPr id="6" name="Text 4"/>
          <p:cNvSpPr/>
          <p:nvPr/>
        </p:nvSpPr>
        <p:spPr>
          <a:xfrm>
            <a:off x="571500" y="165642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073A8"/>
                </a:solidFill>
              </a:rPr>
              <a:t>CIÊNCIA DE DADOS E IA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530351"/>
            <a:ext cx="5848894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6233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 próximo salto: consultoria aumentada por dados</a:t>
            </a:r>
            <a:endParaRPr lang="en-US" sz="2500" dirty="0"/>
          </a:p>
        </p:txBody>
      </p:sp>
      <p:sp>
        <p:nvSpPr>
          <p:cNvPr id="8" name="Text 6"/>
          <p:cNvSpPr/>
          <p:nvPr/>
        </p:nvSpPr>
        <p:spPr>
          <a:xfrm>
            <a:off x="502920" y="1033271"/>
            <a:ext cx="50749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agenda não é “usar tecnologia”; é construir capacidade institucional para usar tecnologia com responsabilidade.</a:t>
            </a:r>
            <a:endParaRPr lang="en-US" sz="1350" dirty="0"/>
          </a:p>
        </p:txBody>
      </p:sp>
      <p:sp>
        <p:nvSpPr>
          <p:cNvPr id="27" name="Rounded Rectangle 26"/>
          <p:cNvSpPr/>
          <p:nvPr/>
        </p:nvSpPr>
        <p:spPr>
          <a:xfrm>
            <a:off x="502920" y="1728215"/>
            <a:ext cx="2240280" cy="2254977"/>
          </a:xfrm>
          <a:prstGeom prst="roundRect">
            <a:avLst/>
          </a:prstGeom>
          <a:solidFill>
            <a:srgbClr val="F3F7FA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608076" y="1866325"/>
            <a:ext cx="2057400" cy="294953"/>
          </a:xfrm>
          <a:prstGeom prst="rect">
            <a:avLst/>
          </a:prstGeom>
          <a:noFill/>
        </p:spPr>
        <p:txBody>
          <a:bodyPr wrap="square" lIns="63500" tIns="38100" rIns="63500" bIns="25400" anchor="ctr">
            <a:spAutoFit/>
          </a:bodyPr>
          <a:lstStyle/>
          <a:p>
            <a:pPr algn="l"/>
            <a:r>
              <a:rPr sz="1500" b="1" dirty="0" err="1">
                <a:solidFill>
                  <a:srgbClr val="0072B2"/>
                </a:solidFill>
                <a:latin typeface="Arial"/>
              </a:rPr>
              <a:t>Aplicações</a:t>
            </a:r>
            <a:r>
              <a:rPr sz="1500" b="1" dirty="0">
                <a:solidFill>
                  <a:srgbClr val="0072B2"/>
                </a:solidFill>
                <a:latin typeface="Arial"/>
              </a:rPr>
              <a:t> </a:t>
            </a:r>
            <a:r>
              <a:rPr sz="1500" b="1" dirty="0" err="1">
                <a:solidFill>
                  <a:srgbClr val="0072B2"/>
                </a:solidFill>
                <a:latin typeface="Arial"/>
              </a:rPr>
              <a:t>possíveis</a:t>
            </a:r>
            <a:endParaRPr sz="1500" b="1" dirty="0">
              <a:solidFill>
                <a:srgbClr val="0072B2"/>
              </a:solidFill>
              <a:latin typeface="Arial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85800" y="2395728"/>
            <a:ext cx="1901952" cy="201168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Oval 29"/>
          <p:cNvSpPr/>
          <p:nvPr/>
        </p:nvSpPr>
        <p:spPr>
          <a:xfrm>
            <a:off x="740664" y="2414016"/>
            <a:ext cx="146304" cy="146304"/>
          </a:xfrm>
          <a:prstGeom prst="ellipse">
            <a:avLst/>
          </a:prstGeom>
          <a:solidFill>
            <a:srgbClr val="0072B2"/>
          </a:solidFill>
          <a:ln w="12700">
            <a:solidFill>
              <a:srgbClr val="007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500" tIns="38100" rIns="63500" bIns="25400" rtlCol="0" anchor="ctr"/>
          <a:lstStyle/>
          <a:p>
            <a:pPr algn="ctr"/>
            <a:r>
              <a:rPr sz="850" b="1">
                <a:solidFill>
                  <a:srgbClr val="FFFFFF"/>
                </a:solidFill>
                <a:latin typeface="Arial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2688" y="2390430"/>
            <a:ext cx="1600200" cy="202620"/>
          </a:xfrm>
          <a:prstGeom prst="rect">
            <a:avLst/>
          </a:prstGeom>
          <a:noFill/>
        </p:spPr>
        <p:txBody>
          <a:bodyPr wrap="square" lIns="63500" tIns="38100" rIns="63500" bIns="25400" anchor="ctr">
            <a:spAutoFit/>
          </a:bodyPr>
          <a:lstStyle/>
          <a:p>
            <a:pPr algn="l"/>
            <a:r>
              <a:rPr sz="900" b="0" dirty="0" err="1">
                <a:solidFill>
                  <a:srgbClr val="1E2A38"/>
                </a:solidFill>
                <a:latin typeface="Arial"/>
              </a:rPr>
              <a:t>busca</a:t>
            </a:r>
            <a:r>
              <a:rPr sz="900" b="0" dirty="0">
                <a:solidFill>
                  <a:srgbClr val="1E2A38"/>
                </a:solidFill>
                <a:latin typeface="Arial"/>
              </a:rPr>
              <a:t> </a:t>
            </a:r>
            <a:r>
              <a:rPr sz="900" b="0" dirty="0" err="1">
                <a:solidFill>
                  <a:srgbClr val="1E2A38"/>
                </a:solidFill>
                <a:latin typeface="Arial"/>
              </a:rPr>
              <a:t>em</a:t>
            </a:r>
            <a:r>
              <a:rPr sz="900" b="0" dirty="0">
                <a:solidFill>
                  <a:srgbClr val="1E2A38"/>
                </a:solidFill>
                <a:latin typeface="Arial"/>
              </a:rPr>
              <a:t> </a:t>
            </a:r>
            <a:r>
              <a:rPr sz="900" b="0" dirty="0" err="1">
                <a:solidFill>
                  <a:srgbClr val="1E2A38"/>
                </a:solidFill>
                <a:latin typeface="Arial"/>
              </a:rPr>
              <a:t>acervo</a:t>
            </a:r>
            <a:r>
              <a:rPr sz="900" b="0" dirty="0">
                <a:solidFill>
                  <a:srgbClr val="1E2A38"/>
                </a:solidFill>
                <a:latin typeface="Arial"/>
              </a:rPr>
              <a:t> </a:t>
            </a:r>
            <a:r>
              <a:rPr sz="900" b="0" dirty="0" err="1">
                <a:solidFill>
                  <a:srgbClr val="1E2A38"/>
                </a:solidFill>
                <a:latin typeface="Arial"/>
              </a:rPr>
              <a:t>técnico</a:t>
            </a:r>
            <a:endParaRPr sz="900" b="0" dirty="0">
              <a:solidFill>
                <a:srgbClr val="1E2A38"/>
              </a:solidFill>
              <a:latin typeface="Arial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85800" y="2624328"/>
            <a:ext cx="1901952" cy="201168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Oval 32"/>
          <p:cNvSpPr/>
          <p:nvPr/>
        </p:nvSpPr>
        <p:spPr>
          <a:xfrm>
            <a:off x="740664" y="2642616"/>
            <a:ext cx="146304" cy="146304"/>
          </a:xfrm>
          <a:prstGeom prst="ellipse">
            <a:avLst/>
          </a:prstGeom>
          <a:solidFill>
            <a:srgbClr val="76B842"/>
          </a:solidFill>
          <a:ln w="12700">
            <a:solidFill>
              <a:srgbClr val="76B8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500" tIns="38100" rIns="63500" bIns="25400" rtlCol="0" anchor="ctr"/>
          <a:lstStyle/>
          <a:p>
            <a:pPr algn="ctr"/>
            <a:r>
              <a:rPr sz="850" b="1">
                <a:solidFill>
                  <a:srgbClr val="FFFFFF"/>
                </a:solidFill>
                <a:latin typeface="Arial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2688" y="2619030"/>
            <a:ext cx="1600200" cy="202620"/>
          </a:xfrm>
          <a:prstGeom prst="rect">
            <a:avLst/>
          </a:prstGeom>
          <a:noFill/>
        </p:spPr>
        <p:txBody>
          <a:bodyPr wrap="square" lIns="63500" tIns="38100" rIns="63500" bIns="25400" anchor="ctr">
            <a:spAutoFit/>
          </a:bodyPr>
          <a:lstStyle/>
          <a:p>
            <a:pPr algn="l"/>
            <a:r>
              <a:rPr sz="900" b="0" dirty="0" err="1">
                <a:solidFill>
                  <a:srgbClr val="1E2A38"/>
                </a:solidFill>
                <a:latin typeface="Arial"/>
              </a:rPr>
              <a:t>comparação</a:t>
            </a:r>
            <a:r>
              <a:rPr sz="900" b="0" dirty="0">
                <a:solidFill>
                  <a:srgbClr val="1E2A38"/>
                </a:solidFill>
                <a:latin typeface="Arial"/>
              </a:rPr>
              <a:t> de </a:t>
            </a:r>
            <a:r>
              <a:rPr sz="900" b="0" dirty="0" err="1">
                <a:solidFill>
                  <a:srgbClr val="1E2A38"/>
                </a:solidFill>
                <a:latin typeface="Arial"/>
              </a:rPr>
              <a:t>versões</a:t>
            </a:r>
            <a:endParaRPr sz="900" b="0" dirty="0">
              <a:solidFill>
                <a:srgbClr val="1E2A38"/>
              </a:solidFill>
              <a:latin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85800" y="2852928"/>
            <a:ext cx="1901952" cy="201168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Oval 35"/>
          <p:cNvSpPr/>
          <p:nvPr/>
        </p:nvSpPr>
        <p:spPr>
          <a:xfrm>
            <a:off x="740664" y="2871216"/>
            <a:ext cx="146304" cy="146304"/>
          </a:xfrm>
          <a:prstGeom prst="ellipse">
            <a:avLst/>
          </a:prstGeom>
          <a:solidFill>
            <a:srgbClr val="409AC4"/>
          </a:solidFill>
          <a:ln w="12700">
            <a:solidFill>
              <a:srgbClr val="409AC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500" tIns="38100" rIns="63500" bIns="25400" rtlCol="0" anchor="ctr"/>
          <a:lstStyle/>
          <a:p>
            <a:pPr algn="ctr"/>
            <a:r>
              <a:rPr sz="850" b="1">
                <a:solidFill>
                  <a:srgbClr val="FFFFFF"/>
                </a:solidFill>
                <a:latin typeface="Arial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32688" y="2843783"/>
            <a:ext cx="1600200" cy="210314"/>
          </a:xfrm>
          <a:prstGeom prst="rect">
            <a:avLst/>
          </a:prstGeom>
          <a:noFill/>
        </p:spPr>
        <p:txBody>
          <a:bodyPr wrap="square" lIns="63500" tIns="38100" rIns="63500" bIns="25400" anchor="ctr">
            <a:spAutoFit/>
          </a:bodyPr>
          <a:lstStyle/>
          <a:p>
            <a:pPr algn="l"/>
            <a:r>
              <a:rPr sz="950" b="0" dirty="0" err="1">
                <a:solidFill>
                  <a:srgbClr val="1E2A38"/>
                </a:solidFill>
                <a:latin typeface="Arial"/>
              </a:rPr>
              <a:t>cruzamento</a:t>
            </a:r>
            <a:r>
              <a:rPr sz="950" b="0" dirty="0">
                <a:solidFill>
                  <a:srgbClr val="1E2A38"/>
                </a:solidFill>
                <a:latin typeface="Arial"/>
              </a:rPr>
              <a:t> de dados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85800" y="3081528"/>
            <a:ext cx="1901952" cy="201168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Oval 38"/>
          <p:cNvSpPr/>
          <p:nvPr/>
        </p:nvSpPr>
        <p:spPr>
          <a:xfrm>
            <a:off x="740664" y="3099816"/>
            <a:ext cx="146304" cy="146304"/>
          </a:xfrm>
          <a:prstGeom prst="ellipse">
            <a:avLst/>
          </a:prstGeom>
          <a:solidFill>
            <a:srgbClr val="F2A029"/>
          </a:solidFill>
          <a:ln w="12700">
            <a:solidFill>
              <a:srgbClr val="F2A0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500" tIns="38100" rIns="63500" bIns="25400" rtlCol="0" anchor="ctr"/>
          <a:lstStyle/>
          <a:p>
            <a:pPr algn="ctr"/>
            <a:r>
              <a:rPr sz="850" b="1">
                <a:solidFill>
                  <a:srgbClr val="FFFFFF"/>
                </a:solidFill>
                <a:latin typeface="Arial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32688" y="3086100"/>
            <a:ext cx="1600200" cy="182880"/>
          </a:xfrm>
          <a:prstGeom prst="rect">
            <a:avLst/>
          </a:prstGeom>
          <a:noFill/>
        </p:spPr>
        <p:txBody>
          <a:bodyPr wrap="square" lIns="63500" tIns="38100" rIns="63500" bIns="25400" anchor="ctr">
            <a:spAutoFit/>
          </a:bodyPr>
          <a:lstStyle/>
          <a:p>
            <a:pPr algn="l"/>
            <a:r>
              <a:rPr sz="950" b="0">
                <a:solidFill>
                  <a:srgbClr val="1E2A38"/>
                </a:solidFill>
                <a:latin typeface="Arial"/>
              </a:rPr>
              <a:t>alertas de risco fiscal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85800" y="3310128"/>
            <a:ext cx="1901952" cy="201168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Oval 41"/>
          <p:cNvSpPr/>
          <p:nvPr/>
        </p:nvSpPr>
        <p:spPr>
          <a:xfrm>
            <a:off x="740664" y="3328416"/>
            <a:ext cx="146304" cy="146304"/>
          </a:xfrm>
          <a:prstGeom prst="ellipse">
            <a:avLst/>
          </a:prstGeom>
          <a:solidFill>
            <a:srgbClr val="122844"/>
          </a:solidFill>
          <a:ln w="12700">
            <a:solidFill>
              <a:srgbClr val="1228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500" tIns="38100" rIns="63500" bIns="25400" rtlCol="0" anchor="ctr"/>
          <a:lstStyle/>
          <a:p>
            <a:pPr algn="ctr"/>
            <a:r>
              <a:rPr sz="850" b="1">
                <a:solidFill>
                  <a:srgbClr val="FFFFFF"/>
                </a:solidFill>
                <a:latin typeface="Arial"/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2688" y="3300983"/>
            <a:ext cx="1600200" cy="210314"/>
          </a:xfrm>
          <a:prstGeom prst="rect">
            <a:avLst/>
          </a:prstGeom>
          <a:noFill/>
        </p:spPr>
        <p:txBody>
          <a:bodyPr wrap="square" lIns="63500" tIns="38100" rIns="63500" bIns="25400" anchor="ctr">
            <a:spAutoFit/>
          </a:bodyPr>
          <a:lstStyle/>
          <a:p>
            <a:pPr algn="l"/>
            <a:r>
              <a:rPr sz="950" b="0" dirty="0" err="1">
                <a:solidFill>
                  <a:srgbClr val="1E2A38"/>
                </a:solidFill>
                <a:latin typeface="Arial"/>
              </a:rPr>
              <a:t>primeiras</a:t>
            </a:r>
            <a:r>
              <a:rPr sz="950" b="0" dirty="0">
                <a:solidFill>
                  <a:srgbClr val="1E2A38"/>
                </a:solidFill>
                <a:latin typeface="Arial"/>
              </a:rPr>
              <a:t> </a:t>
            </a:r>
            <a:r>
              <a:rPr sz="950" b="0" dirty="0" err="1">
                <a:solidFill>
                  <a:srgbClr val="1E2A38"/>
                </a:solidFill>
                <a:latin typeface="Arial"/>
              </a:rPr>
              <a:t>minutas</a:t>
            </a:r>
            <a:endParaRPr sz="950" b="0" dirty="0">
              <a:solidFill>
                <a:srgbClr val="1E2A38"/>
              </a:solidFill>
              <a:latin typeface="Arial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457700" y="2474432"/>
            <a:ext cx="1188720" cy="749808"/>
          </a:xfrm>
          <a:prstGeom prst="roundRect">
            <a:avLst/>
          </a:prstGeom>
          <a:solidFill>
            <a:srgbClr val="122844"/>
          </a:solidFill>
          <a:ln w="15240">
            <a:solidFill>
              <a:srgbClr val="1228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500" tIns="38100" rIns="63500" bIns="25400" rtlCol="0" anchor="ctr"/>
          <a:lstStyle/>
          <a:p>
            <a:pPr algn="ctr"/>
            <a:r>
              <a:rPr sz="1400" b="1" dirty="0">
                <a:solidFill>
                  <a:srgbClr val="FFFFFF"/>
                </a:solidFill>
                <a:latin typeface="Arial"/>
              </a:rPr>
              <a:t>Conorf</a:t>
            </a:r>
          </a:p>
          <a:p>
            <a:pPr algn="ctr"/>
            <a:r>
              <a:rPr sz="1400" b="1" dirty="0">
                <a:solidFill>
                  <a:srgbClr val="FFFFFF"/>
                </a:solidFill>
                <a:latin typeface="Arial"/>
              </a:rPr>
              <a:t>+</a:t>
            </a:r>
          </a:p>
          <a:p>
            <a:pPr algn="ctr"/>
            <a:r>
              <a:rPr sz="1400" b="1" dirty="0" err="1">
                <a:solidFill>
                  <a:srgbClr val="FFFFFF"/>
                </a:solidFill>
                <a:latin typeface="Arial"/>
              </a:rPr>
              <a:t>Prodasen</a:t>
            </a:r>
            <a:endParaRPr sz="140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46" name="Connector 45"/>
          <p:cNvCxnSpPr>
            <a:cxnSpLocks/>
            <a:stCxn id="45" idx="0"/>
            <a:endCxn id="47" idx="2"/>
          </p:cNvCxnSpPr>
          <p:nvPr/>
        </p:nvCxnSpPr>
        <p:spPr>
          <a:xfrm flipH="1" flipV="1">
            <a:off x="4370342" y="2013802"/>
            <a:ext cx="681718" cy="460630"/>
          </a:xfrm>
          <a:prstGeom prst="line">
            <a:avLst/>
          </a:prstGeom>
          <a:ln w="15240">
            <a:solidFill>
              <a:srgbClr val="ADCF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3821702" y="1629754"/>
            <a:ext cx="1097280" cy="384048"/>
          </a:xfrm>
          <a:prstGeom prst="roundRect">
            <a:avLst/>
          </a:prstGeom>
          <a:solidFill>
            <a:srgbClr val="0072B2"/>
          </a:solidFill>
          <a:ln w="15240">
            <a:solidFill>
              <a:srgbClr val="007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500" tIns="38100" rIns="63500" bIns="25400" rtlCol="0" anchor="ctr"/>
          <a:lstStyle/>
          <a:p>
            <a:pPr algn="ctr"/>
            <a:r>
              <a:rPr sz="1050" b="1">
                <a:solidFill>
                  <a:srgbClr val="FFFFFF"/>
                </a:solidFill>
                <a:latin typeface="Arial"/>
              </a:rPr>
              <a:t>Narrativa</a:t>
            </a:r>
          </a:p>
        </p:txBody>
      </p:sp>
      <p:cxnSp>
        <p:nvCxnSpPr>
          <p:cNvPr id="48" name="Connector 47"/>
          <p:cNvCxnSpPr>
            <a:cxnSpLocks/>
            <a:stCxn id="45" idx="0"/>
            <a:endCxn id="49" idx="2"/>
          </p:cNvCxnSpPr>
          <p:nvPr/>
        </p:nvCxnSpPr>
        <p:spPr>
          <a:xfrm flipV="1">
            <a:off x="5052060" y="2013802"/>
            <a:ext cx="815612" cy="460630"/>
          </a:xfrm>
          <a:prstGeom prst="line">
            <a:avLst/>
          </a:prstGeom>
          <a:ln w="15240">
            <a:solidFill>
              <a:srgbClr val="ADCF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5319032" y="1629754"/>
            <a:ext cx="1097280" cy="384048"/>
          </a:xfrm>
          <a:prstGeom prst="roundRect">
            <a:avLst/>
          </a:prstGeom>
          <a:solidFill>
            <a:srgbClr val="76B842"/>
          </a:solidFill>
          <a:ln w="15240">
            <a:solidFill>
              <a:srgbClr val="76B8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500" tIns="38100" rIns="63500" bIns="25400" rtlCol="0" anchor="ctr"/>
          <a:lstStyle/>
          <a:p>
            <a:pPr algn="ctr"/>
            <a:r>
              <a:rPr sz="1050" b="1" dirty="0" err="1">
                <a:solidFill>
                  <a:srgbClr val="FFFFFF"/>
                </a:solidFill>
                <a:latin typeface="Arial"/>
              </a:rPr>
              <a:t>Usuário</a:t>
            </a:r>
            <a:r>
              <a:rPr sz="1050" b="1" dirty="0">
                <a:solidFill>
                  <a:srgbClr val="FFFFFF"/>
                </a:solidFill>
                <a:latin typeface="Arial"/>
              </a:rPr>
              <a:t> no</a:t>
            </a:r>
          </a:p>
          <a:p>
            <a:pPr algn="ctr"/>
            <a:r>
              <a:rPr sz="1050" b="1" dirty="0" err="1">
                <a:solidFill>
                  <a:srgbClr val="FFFFFF"/>
                </a:solidFill>
                <a:latin typeface="Arial"/>
              </a:rPr>
              <a:t>centro</a:t>
            </a:r>
            <a:endParaRPr sz="105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50" name="Connector 49"/>
          <p:cNvCxnSpPr>
            <a:cxnSpLocks/>
            <a:stCxn id="45" idx="3"/>
            <a:endCxn id="51" idx="1"/>
          </p:cNvCxnSpPr>
          <p:nvPr/>
        </p:nvCxnSpPr>
        <p:spPr>
          <a:xfrm>
            <a:off x="5646420" y="2849336"/>
            <a:ext cx="560887" cy="0"/>
          </a:xfrm>
          <a:prstGeom prst="line">
            <a:avLst/>
          </a:prstGeom>
          <a:ln w="15240">
            <a:solidFill>
              <a:srgbClr val="ADCF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207307" y="2657312"/>
            <a:ext cx="1097280" cy="384048"/>
          </a:xfrm>
          <a:prstGeom prst="roundRect">
            <a:avLst/>
          </a:prstGeom>
          <a:solidFill>
            <a:srgbClr val="0072B2"/>
          </a:solidFill>
          <a:ln w="15240">
            <a:solidFill>
              <a:srgbClr val="007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500" tIns="38100" rIns="63500" bIns="25400" rtlCol="0" anchor="ctr"/>
          <a:lstStyle/>
          <a:p>
            <a:pPr algn="ctr"/>
            <a:r>
              <a:rPr sz="1050" b="1">
                <a:solidFill>
                  <a:srgbClr val="FFFFFF"/>
                </a:solidFill>
                <a:latin typeface="Arial"/>
              </a:rPr>
              <a:t>Literacia</a:t>
            </a:r>
          </a:p>
          <a:p>
            <a:pPr algn="ctr"/>
            <a:r>
              <a:rPr sz="1050" b="1">
                <a:solidFill>
                  <a:srgbClr val="FFFFFF"/>
                </a:solidFill>
                <a:latin typeface="Arial"/>
              </a:rPr>
              <a:t>de dados</a:t>
            </a:r>
          </a:p>
        </p:txBody>
      </p:sp>
      <p:cxnSp>
        <p:nvCxnSpPr>
          <p:cNvPr id="52" name="Connector 51"/>
          <p:cNvCxnSpPr>
            <a:cxnSpLocks/>
            <a:stCxn id="45" idx="2"/>
            <a:endCxn id="53" idx="0"/>
          </p:cNvCxnSpPr>
          <p:nvPr/>
        </p:nvCxnSpPr>
        <p:spPr>
          <a:xfrm>
            <a:off x="5052060" y="3224240"/>
            <a:ext cx="815612" cy="474507"/>
          </a:xfrm>
          <a:prstGeom prst="line">
            <a:avLst/>
          </a:prstGeom>
          <a:ln w="15240">
            <a:solidFill>
              <a:srgbClr val="ADCF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5319032" y="3698747"/>
            <a:ext cx="1097280" cy="384048"/>
          </a:xfrm>
          <a:prstGeom prst="roundRect">
            <a:avLst/>
          </a:prstGeom>
          <a:solidFill>
            <a:srgbClr val="76B842"/>
          </a:solidFill>
          <a:ln w="15240">
            <a:solidFill>
              <a:srgbClr val="76B8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500" tIns="38100" rIns="63500" bIns="25400" rtlCol="0" anchor="ctr"/>
          <a:lstStyle/>
          <a:p>
            <a:pPr algn="ctr"/>
            <a:r>
              <a:rPr sz="1050" b="1" dirty="0" err="1">
                <a:solidFill>
                  <a:srgbClr val="FFFFFF"/>
                </a:solidFill>
                <a:latin typeface="Arial"/>
              </a:rPr>
              <a:t>Iteração</a:t>
            </a:r>
            <a:endParaRPr sz="105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54" name="Connector 53"/>
          <p:cNvCxnSpPr>
            <a:cxnSpLocks/>
            <a:stCxn id="45" idx="2"/>
            <a:endCxn id="55" idx="0"/>
          </p:cNvCxnSpPr>
          <p:nvPr/>
        </p:nvCxnSpPr>
        <p:spPr>
          <a:xfrm flipH="1">
            <a:off x="4398918" y="3224240"/>
            <a:ext cx="653142" cy="480386"/>
          </a:xfrm>
          <a:prstGeom prst="line">
            <a:avLst/>
          </a:prstGeom>
          <a:ln w="15240">
            <a:solidFill>
              <a:srgbClr val="ADCF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3850278" y="3704626"/>
            <a:ext cx="1097280" cy="384048"/>
          </a:xfrm>
          <a:prstGeom prst="roundRect">
            <a:avLst/>
          </a:prstGeom>
          <a:solidFill>
            <a:srgbClr val="409AC4"/>
          </a:solidFill>
          <a:ln w="15240">
            <a:solidFill>
              <a:srgbClr val="409AC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500" tIns="38100" rIns="63500" bIns="25400" rtlCol="0" anchor="ctr"/>
          <a:lstStyle/>
          <a:p>
            <a:pPr algn="ctr"/>
            <a:r>
              <a:rPr sz="1050" b="1" dirty="0" err="1">
                <a:solidFill>
                  <a:srgbClr val="FFFFFF"/>
                </a:solidFill>
                <a:latin typeface="Arial"/>
              </a:rPr>
              <a:t>Curiosidade</a:t>
            </a:r>
            <a:endParaRPr sz="105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56" name="Connector 55"/>
          <p:cNvCxnSpPr>
            <a:cxnSpLocks/>
            <a:stCxn id="45" idx="1"/>
            <a:endCxn id="57" idx="3"/>
          </p:cNvCxnSpPr>
          <p:nvPr/>
        </p:nvCxnSpPr>
        <p:spPr>
          <a:xfrm flipH="1">
            <a:off x="4023360" y="2849336"/>
            <a:ext cx="434340" cy="3592"/>
          </a:xfrm>
          <a:prstGeom prst="line">
            <a:avLst/>
          </a:prstGeom>
          <a:ln w="15240">
            <a:solidFill>
              <a:srgbClr val="ADCF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2926080" y="2660904"/>
            <a:ext cx="1097280" cy="384048"/>
          </a:xfrm>
          <a:prstGeom prst="roundRect">
            <a:avLst/>
          </a:prstGeom>
          <a:solidFill>
            <a:srgbClr val="F2A029"/>
          </a:solidFill>
          <a:ln w="15240">
            <a:solidFill>
              <a:srgbClr val="F2A0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500" tIns="38100" rIns="63500" bIns="25400" rtlCol="0" anchor="ctr"/>
          <a:lstStyle/>
          <a:p>
            <a:pPr algn="ctr"/>
            <a:r>
              <a:rPr sz="1050" b="1">
                <a:solidFill>
                  <a:srgbClr val="FFFFFF"/>
                </a:solidFill>
                <a:latin typeface="Arial"/>
              </a:rPr>
              <a:t>Insurgência</a:t>
            </a:r>
          </a:p>
          <a:p>
            <a:pPr algn="ctr"/>
            <a:r>
              <a:rPr sz="1050" b="1">
                <a:solidFill>
                  <a:srgbClr val="FFFFFF"/>
                </a:solidFill>
                <a:latin typeface="Arial"/>
              </a:rPr>
              <a:t>responsável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02919" y="4326418"/>
            <a:ext cx="7632791" cy="347472"/>
          </a:xfrm>
          <a:prstGeom prst="roundRect">
            <a:avLst/>
          </a:prstGeom>
          <a:solidFill>
            <a:srgbClr val="E9F0F5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500" tIns="38100" rIns="63500" bIns="25400" rtlCol="0" anchor="ctr"/>
          <a:lstStyle/>
          <a:p>
            <a:pPr algn="ctr"/>
            <a:r>
              <a:rPr sz="1150" b="1" dirty="0" err="1">
                <a:solidFill>
                  <a:srgbClr val="1E2A38"/>
                </a:solidFill>
                <a:latin typeface="Arial"/>
              </a:rPr>
              <a:t>Regra</a:t>
            </a:r>
            <a:r>
              <a:rPr sz="1150" b="1" dirty="0">
                <a:solidFill>
                  <a:srgbClr val="1E2A38"/>
                </a:solidFill>
                <a:latin typeface="Arial"/>
              </a:rPr>
              <a:t> de </a:t>
            </a:r>
            <a:r>
              <a:rPr sz="1150" b="1" dirty="0" err="1">
                <a:solidFill>
                  <a:srgbClr val="1E2A38"/>
                </a:solidFill>
                <a:latin typeface="Arial"/>
              </a:rPr>
              <a:t>ouro</a:t>
            </a:r>
            <a:r>
              <a:rPr sz="1150" b="1" dirty="0">
                <a:solidFill>
                  <a:srgbClr val="1E2A38"/>
                </a:solidFill>
                <a:latin typeface="Arial"/>
              </a:rPr>
              <a:t>: IA </a:t>
            </a:r>
            <a:r>
              <a:rPr sz="1150" b="1" dirty="0" err="1">
                <a:solidFill>
                  <a:srgbClr val="1E2A38"/>
                </a:solidFill>
                <a:latin typeface="Arial"/>
              </a:rPr>
              <a:t>pode</a:t>
            </a:r>
            <a:r>
              <a:rPr sz="1150" b="1" dirty="0">
                <a:solidFill>
                  <a:srgbClr val="1E2A38"/>
                </a:solidFill>
                <a:latin typeface="Arial"/>
              </a:rPr>
              <a:t> </a:t>
            </a:r>
            <a:r>
              <a:rPr sz="1150" b="1" dirty="0" err="1">
                <a:solidFill>
                  <a:srgbClr val="1E2A38"/>
                </a:solidFill>
                <a:latin typeface="Arial"/>
              </a:rPr>
              <a:t>acelerar</a:t>
            </a:r>
            <a:r>
              <a:rPr sz="1150" b="1" dirty="0">
                <a:solidFill>
                  <a:srgbClr val="1E2A38"/>
                </a:solidFill>
                <a:latin typeface="Arial"/>
              </a:rPr>
              <a:t> a </a:t>
            </a:r>
            <a:r>
              <a:rPr sz="1150" b="1" dirty="0" err="1">
                <a:solidFill>
                  <a:srgbClr val="1E2A38"/>
                </a:solidFill>
                <a:latin typeface="Arial"/>
              </a:rPr>
              <a:t>primeira</a:t>
            </a:r>
            <a:r>
              <a:rPr sz="1150" b="1" dirty="0">
                <a:solidFill>
                  <a:srgbClr val="1E2A38"/>
                </a:solidFill>
                <a:latin typeface="Arial"/>
              </a:rPr>
              <a:t> </a:t>
            </a:r>
            <a:r>
              <a:rPr sz="1150" b="1" dirty="0" err="1">
                <a:solidFill>
                  <a:srgbClr val="1E2A38"/>
                </a:solidFill>
                <a:latin typeface="Arial"/>
              </a:rPr>
              <a:t>resposta</a:t>
            </a:r>
            <a:r>
              <a:rPr sz="1150" b="1" dirty="0">
                <a:solidFill>
                  <a:srgbClr val="1E2A38"/>
                </a:solidFill>
                <a:latin typeface="Arial"/>
              </a:rPr>
              <a:t>; a </a:t>
            </a:r>
            <a:r>
              <a:rPr sz="1150" b="1" dirty="0" err="1">
                <a:solidFill>
                  <a:srgbClr val="1E2A38"/>
                </a:solidFill>
                <a:latin typeface="Arial"/>
              </a:rPr>
              <a:t>responsabilidade</a:t>
            </a:r>
            <a:r>
              <a:rPr sz="1150" b="1" dirty="0">
                <a:solidFill>
                  <a:srgbClr val="1E2A38"/>
                </a:solidFill>
                <a:latin typeface="Arial"/>
              </a:rPr>
              <a:t> </a:t>
            </a:r>
            <a:r>
              <a:rPr sz="1150" b="1" dirty="0" err="1">
                <a:solidFill>
                  <a:srgbClr val="1E2A38"/>
                </a:solidFill>
                <a:latin typeface="Arial"/>
              </a:rPr>
              <a:t>técnica</a:t>
            </a:r>
            <a:r>
              <a:rPr sz="1150" b="1" dirty="0">
                <a:solidFill>
                  <a:srgbClr val="1E2A38"/>
                </a:solidFill>
                <a:latin typeface="Arial"/>
              </a:rPr>
              <a:t> continua humana.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07E4F6-776D-7E43-8D6D-797FE8E42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WhatsApp Image 2026-05-14 at 17.36.58 (2).jpeg">
            <a:extLst>
              <a:ext uri="{FF2B5EF4-FFF2-40B4-BE49-F238E27FC236}">
                <a16:creationId xmlns:a16="http://schemas.microsoft.com/office/drawing/2014/main" id="{68573117-AC72-63D0-493A-CDE2B730F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hape 0">
            <a:extLst>
              <a:ext uri="{FF2B5EF4-FFF2-40B4-BE49-F238E27FC236}">
                <a16:creationId xmlns:a16="http://schemas.microsoft.com/office/drawing/2014/main" id="{CA86FDC2-47A6-8B1C-13AA-A1F95F3B9735}"/>
              </a:ext>
            </a:extLst>
          </p:cNvPr>
          <p:cNvSpPr/>
          <p:nvPr/>
        </p:nvSpPr>
        <p:spPr>
          <a:xfrm>
            <a:off x="411480" y="384048"/>
            <a:ext cx="8321040" cy="0"/>
          </a:xfrm>
          <a:prstGeom prst="line">
            <a:avLst/>
          </a:prstGeom>
          <a:noFill/>
          <a:ln w="15240">
            <a:solidFill>
              <a:srgbClr val="0073A8">
                <a:alpha val="75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14B233FA-032D-FBDB-FD98-F00D334B453A}"/>
              </a:ext>
            </a:extLst>
          </p:cNvPr>
          <p:cNvSpPr/>
          <p:nvPr/>
        </p:nvSpPr>
        <p:spPr>
          <a:xfrm>
            <a:off x="502920" y="4864608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Conorf | Inovação nas atividades legislativas</a:t>
            </a:r>
            <a:endParaRPr lang="en-US" sz="68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D51FB58F-D25C-67DB-15E3-988DADA9ED97}"/>
              </a:ext>
            </a:extLst>
          </p:cNvPr>
          <p:cNvSpPr/>
          <p:nvPr/>
        </p:nvSpPr>
        <p:spPr>
          <a:xfrm>
            <a:off x="7635240" y="4864608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Senado Federal</a:t>
            </a:r>
            <a:endParaRPr lang="en-US" sz="68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500A4E3-9FC6-5FCA-3220-4DECF74BA470}"/>
              </a:ext>
            </a:extLst>
          </p:cNvPr>
          <p:cNvSpPr/>
          <p:nvPr/>
        </p:nvSpPr>
        <p:spPr>
          <a:xfrm>
            <a:off x="571500" y="165642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073A8"/>
                </a:solidFill>
              </a:rPr>
              <a:t>CIÊNCIA DE DADOS E IA</a:t>
            </a:r>
            <a:endParaRPr lang="en-US" sz="9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3F87C765-E4F8-95B4-449F-7A208A48E1FE}"/>
              </a:ext>
            </a:extLst>
          </p:cNvPr>
          <p:cNvSpPr/>
          <p:nvPr/>
        </p:nvSpPr>
        <p:spPr>
          <a:xfrm>
            <a:off x="502920" y="530351"/>
            <a:ext cx="5848894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6233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 próximo salto: consultoria aumentada por dados</a:t>
            </a:r>
            <a:endParaRPr lang="en-US" sz="25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D384692B-F42D-303E-37E4-EA140C6B658A}"/>
              </a:ext>
            </a:extLst>
          </p:cNvPr>
          <p:cNvSpPr/>
          <p:nvPr/>
        </p:nvSpPr>
        <p:spPr>
          <a:xfrm>
            <a:off x="502920" y="1033271"/>
            <a:ext cx="50749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agenda não é “usar tecnologia”; é construir capacidade institucional para usar tecnologia com responsabilidade.</a:t>
            </a:r>
            <a:endParaRPr lang="en-US" sz="1350" dirty="0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1A962CEC-4B12-07AE-8CD3-63E9388C9168}"/>
              </a:ext>
            </a:extLst>
          </p:cNvPr>
          <p:cNvSpPr/>
          <p:nvPr/>
        </p:nvSpPr>
        <p:spPr>
          <a:xfrm>
            <a:off x="502920" y="4384548"/>
            <a:ext cx="7445012" cy="347472"/>
          </a:xfrm>
          <a:prstGeom prst="roundRect">
            <a:avLst/>
          </a:prstGeom>
          <a:solidFill>
            <a:srgbClr val="E9F0F5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500" tIns="38100" rIns="63500" bIns="25400" rtlCol="0" anchor="ctr"/>
          <a:lstStyle/>
          <a:p>
            <a:pPr algn="ctr"/>
            <a:r>
              <a:rPr sz="1150" b="1" dirty="0" err="1">
                <a:solidFill>
                  <a:srgbClr val="1E2A38"/>
                </a:solidFill>
                <a:latin typeface="Arial"/>
              </a:rPr>
              <a:t>Regra</a:t>
            </a:r>
            <a:r>
              <a:rPr sz="1150" b="1" dirty="0">
                <a:solidFill>
                  <a:srgbClr val="1E2A38"/>
                </a:solidFill>
                <a:latin typeface="Arial"/>
              </a:rPr>
              <a:t> de </a:t>
            </a:r>
            <a:r>
              <a:rPr sz="1150" b="1" dirty="0" err="1">
                <a:solidFill>
                  <a:srgbClr val="1E2A38"/>
                </a:solidFill>
                <a:latin typeface="Arial"/>
              </a:rPr>
              <a:t>ouro</a:t>
            </a:r>
            <a:r>
              <a:rPr sz="1150" b="1" dirty="0">
                <a:solidFill>
                  <a:srgbClr val="1E2A38"/>
                </a:solidFill>
                <a:latin typeface="Arial"/>
              </a:rPr>
              <a:t>: IA </a:t>
            </a:r>
            <a:r>
              <a:rPr sz="1150" b="1" dirty="0" err="1">
                <a:solidFill>
                  <a:srgbClr val="1E2A38"/>
                </a:solidFill>
                <a:latin typeface="Arial"/>
              </a:rPr>
              <a:t>pode</a:t>
            </a:r>
            <a:r>
              <a:rPr sz="1150" b="1" dirty="0">
                <a:solidFill>
                  <a:srgbClr val="1E2A38"/>
                </a:solidFill>
                <a:latin typeface="Arial"/>
              </a:rPr>
              <a:t> </a:t>
            </a:r>
            <a:r>
              <a:rPr sz="1150" b="1" dirty="0" err="1">
                <a:solidFill>
                  <a:srgbClr val="1E2A38"/>
                </a:solidFill>
                <a:latin typeface="Arial"/>
              </a:rPr>
              <a:t>acelerar</a:t>
            </a:r>
            <a:r>
              <a:rPr sz="1150" b="1" dirty="0">
                <a:solidFill>
                  <a:srgbClr val="1E2A38"/>
                </a:solidFill>
                <a:latin typeface="Arial"/>
              </a:rPr>
              <a:t> a </a:t>
            </a:r>
            <a:r>
              <a:rPr sz="1150" b="1" dirty="0" err="1">
                <a:solidFill>
                  <a:srgbClr val="1E2A38"/>
                </a:solidFill>
                <a:latin typeface="Arial"/>
              </a:rPr>
              <a:t>primeira</a:t>
            </a:r>
            <a:r>
              <a:rPr sz="1150" b="1" dirty="0">
                <a:solidFill>
                  <a:srgbClr val="1E2A38"/>
                </a:solidFill>
                <a:latin typeface="Arial"/>
              </a:rPr>
              <a:t> </a:t>
            </a:r>
            <a:r>
              <a:rPr sz="1150" b="1" dirty="0" err="1">
                <a:solidFill>
                  <a:srgbClr val="1E2A38"/>
                </a:solidFill>
                <a:latin typeface="Arial"/>
              </a:rPr>
              <a:t>resposta</a:t>
            </a:r>
            <a:r>
              <a:rPr sz="1150" b="1" dirty="0">
                <a:solidFill>
                  <a:srgbClr val="1E2A38"/>
                </a:solidFill>
                <a:latin typeface="Arial"/>
              </a:rPr>
              <a:t>; a </a:t>
            </a:r>
            <a:r>
              <a:rPr sz="1150" b="1" dirty="0" err="1">
                <a:solidFill>
                  <a:srgbClr val="1E2A38"/>
                </a:solidFill>
                <a:latin typeface="Arial"/>
              </a:rPr>
              <a:t>responsabilidade</a:t>
            </a:r>
            <a:r>
              <a:rPr sz="1150" b="1" dirty="0">
                <a:solidFill>
                  <a:srgbClr val="1E2A38"/>
                </a:solidFill>
                <a:latin typeface="Arial"/>
              </a:rPr>
              <a:t> </a:t>
            </a:r>
            <a:r>
              <a:rPr sz="1150" b="1" dirty="0" err="1">
                <a:solidFill>
                  <a:srgbClr val="1E2A38"/>
                </a:solidFill>
                <a:latin typeface="Arial"/>
              </a:rPr>
              <a:t>técnica</a:t>
            </a:r>
            <a:r>
              <a:rPr sz="1150" b="1" dirty="0">
                <a:solidFill>
                  <a:srgbClr val="1E2A38"/>
                </a:solidFill>
                <a:latin typeface="Arial"/>
              </a:rPr>
              <a:t> continua humana.</a:t>
            </a:r>
          </a:p>
        </p:txBody>
      </p:sp>
      <p:pic>
        <p:nvPicPr>
          <p:cNvPr id="3" name="Mídia Online 2" title="Assistente Legislativo usa inteligência articificial para criação de emendas">
            <a:hlinkClick r:id="" action="ppaction://media"/>
            <a:extLst>
              <a:ext uri="{FF2B5EF4-FFF2-40B4-BE49-F238E27FC236}">
                <a16:creationId xmlns:a16="http://schemas.microsoft.com/office/drawing/2014/main" id="{A8311F86-2F4D-87EC-40B9-4E8A06BA32A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81866" y="1605786"/>
            <a:ext cx="3992781" cy="225592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3C453C9-FDA6-8F4D-48B4-2031B6553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2379" y="1033271"/>
            <a:ext cx="3445771" cy="324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hatsApp Image 2026-05-14 at 17.36.59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411480" y="384048"/>
            <a:ext cx="8321040" cy="0"/>
          </a:xfrm>
          <a:prstGeom prst="line">
            <a:avLst/>
          </a:prstGeom>
          <a:noFill/>
          <a:ln w="15240">
            <a:solidFill>
              <a:srgbClr val="0073A8">
                <a:alpha val="75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3" name="Text 1"/>
          <p:cNvSpPr/>
          <p:nvPr/>
        </p:nvSpPr>
        <p:spPr>
          <a:xfrm>
            <a:off x="502920" y="164592"/>
            <a:ext cx="1828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FECHAMENTO</a:t>
            </a:r>
            <a:endParaRPr lang="en-US" sz="850" dirty="0"/>
          </a:p>
        </p:txBody>
      </p:sp>
      <p:sp>
        <p:nvSpPr>
          <p:cNvPr id="4" name="Text 2"/>
          <p:cNvSpPr/>
          <p:nvPr/>
        </p:nvSpPr>
        <p:spPr>
          <a:xfrm>
            <a:off x="502920" y="4864608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8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Conorf | Inovação nas atividades legislativas</a:t>
            </a:r>
            <a:endParaRPr lang="en-US" sz="680" dirty="0"/>
          </a:p>
        </p:txBody>
      </p:sp>
      <p:sp>
        <p:nvSpPr>
          <p:cNvPr id="5" name="Text 3"/>
          <p:cNvSpPr/>
          <p:nvPr/>
        </p:nvSpPr>
        <p:spPr>
          <a:xfrm>
            <a:off x="7635240" y="4864608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8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Senado Federal</a:t>
            </a:r>
            <a:endParaRPr lang="en-US" sz="680" dirty="0"/>
          </a:p>
        </p:txBody>
      </p:sp>
      <p:sp>
        <p:nvSpPr>
          <p:cNvPr id="6" name="Text 4"/>
          <p:cNvSpPr/>
          <p:nvPr/>
        </p:nvSpPr>
        <p:spPr>
          <a:xfrm>
            <a:off x="685799" y="960120"/>
            <a:ext cx="7405007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Consultoria de </a:t>
            </a:r>
            <a:r>
              <a:rPr lang="en-US" sz="3000" b="1" dirty="0" err="1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Orçamentos</a:t>
            </a:r>
            <a:r>
              <a:rPr lang="en-US" sz="3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, </a:t>
            </a:r>
            <a:r>
              <a:rPr lang="en-US" sz="3000" b="1" dirty="0" err="1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Fiscalização</a:t>
            </a:r>
            <a:r>
              <a:rPr lang="en-US" sz="3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e Controle do </a:t>
            </a:r>
            <a:r>
              <a:rPr lang="en-US" sz="3000" b="1" dirty="0" err="1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Senado</a:t>
            </a:r>
            <a:r>
              <a:rPr lang="en-US" sz="3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Federal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rgbClr val="FFFFFF"/>
                </a:solidFill>
                <a:latin typeface="Aptos Display" pitchFamily="34" charset="0"/>
              </a:rPr>
              <a:t>Conorf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1143000" y="1901952"/>
            <a:ext cx="649224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FFFFFF"/>
                </a:solidFill>
              </a:rPr>
              <a:t>A Conorf não é apenas uma produtora de documentos. É uma infraestrutura de conhecimento público: técnica, apartidária, transparente e adaptável.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1874520" y="2788920"/>
            <a:ext cx="5394960" cy="0"/>
          </a:xfrm>
          <a:prstGeom prst="line">
            <a:avLst/>
          </a:prstGeom>
          <a:noFill/>
          <a:ln w="25400">
            <a:solidFill>
              <a:srgbClr val="6EAD45">
                <a:alpha val="85000"/>
              </a:srgbClr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Text 7"/>
          <p:cNvSpPr/>
          <p:nvPr/>
        </p:nvSpPr>
        <p:spPr>
          <a:xfrm>
            <a:off x="685799" y="3154680"/>
            <a:ext cx="7698922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No Parlamento do futuro, a vantagem institucional não será ter mais tecnologia.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Será saber combinar tecnologia, conhecimento especializado e responsabilidade pública.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3611880" y="4233672"/>
            <a:ext cx="19202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</a:rPr>
              <a:t>Obrigado.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hatsApp Image 2026-05-14 at 17.36.58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411480" y="384048"/>
            <a:ext cx="8321040" cy="0"/>
          </a:xfrm>
          <a:prstGeom prst="line">
            <a:avLst/>
          </a:prstGeom>
          <a:noFill/>
          <a:ln w="15240">
            <a:solidFill>
              <a:srgbClr val="0073A8">
                <a:alpha val="75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502920" y="4864608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Conorf | Inovação nas atividades legislativas</a:t>
            </a:r>
            <a:endParaRPr lang="en-US" sz="680" dirty="0"/>
          </a:p>
        </p:txBody>
      </p:sp>
      <p:sp>
        <p:nvSpPr>
          <p:cNvPr id="5" name="Text 3"/>
          <p:cNvSpPr/>
          <p:nvPr/>
        </p:nvSpPr>
        <p:spPr>
          <a:xfrm>
            <a:off x="7635240" y="4864608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Senado Federal</a:t>
            </a:r>
            <a:endParaRPr lang="en-US" sz="680" dirty="0"/>
          </a:p>
        </p:txBody>
      </p:sp>
      <p:sp>
        <p:nvSpPr>
          <p:cNvPr id="6" name="Text 4"/>
          <p:cNvSpPr/>
          <p:nvPr/>
        </p:nvSpPr>
        <p:spPr>
          <a:xfrm>
            <a:off x="449853" y="173736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073A8"/>
                </a:solidFill>
              </a:rPr>
              <a:t>DE ONDE PARTIMOS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658368"/>
            <a:ext cx="53492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6233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Conorf nasce para reduzir assimetria de informação</a:t>
            </a:r>
            <a:endParaRPr lang="en-US" sz="2500" dirty="0"/>
          </a:p>
        </p:txBody>
      </p:sp>
      <p:sp>
        <p:nvSpPr>
          <p:cNvPr id="8" name="Text 6"/>
          <p:cNvSpPr/>
          <p:nvPr/>
        </p:nvSpPr>
        <p:spPr>
          <a:xfrm>
            <a:off x="512064" y="1298448"/>
            <a:ext cx="50749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Criada em 1994, após um período crítico do processo orçamentário, para dar capacidade técnica própria ao Senado.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594360" y="1847088"/>
            <a:ext cx="1234440" cy="685800"/>
          </a:xfrm>
          <a:prstGeom prst="rect">
            <a:avLst/>
          </a:prstGeom>
          <a:solidFill>
            <a:srgbClr val="0073A8"/>
          </a:solidFill>
          <a:ln>
            <a:solidFill>
              <a:srgbClr val="0073A8">
                <a:alpha val="0"/>
              </a:srgbClr>
            </a:solidFill>
          </a:ln>
        </p:spPr>
        <p:txBody>
          <a:bodyPr wrap="square" lIns="889" tIns="889" rIns="889" bIns="889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</a:rPr>
              <a:t>1994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1993392" y="1938528"/>
            <a:ext cx="356616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62332"/>
                </a:solidFill>
              </a:rPr>
              <a:t>Criação da Consultoria de Orçamentos como resposta institucional à necessidade de apoio técnico permanente.</a:t>
            </a:r>
            <a:endParaRPr lang="en-US" sz="1320" dirty="0"/>
          </a:p>
        </p:txBody>
      </p:sp>
      <p:sp>
        <p:nvSpPr>
          <p:cNvPr id="11" name="Text 9"/>
          <p:cNvSpPr/>
          <p:nvPr/>
        </p:nvSpPr>
        <p:spPr>
          <a:xfrm>
            <a:off x="594360" y="2770632"/>
            <a:ext cx="1234440" cy="685800"/>
          </a:xfrm>
          <a:prstGeom prst="rect">
            <a:avLst/>
          </a:prstGeom>
          <a:solidFill>
            <a:srgbClr val="6EAD45"/>
          </a:solidFill>
          <a:ln>
            <a:solidFill>
              <a:srgbClr val="6EAD45">
                <a:alpha val="0"/>
              </a:srgbClr>
            </a:solidFill>
          </a:ln>
        </p:spPr>
        <p:txBody>
          <a:bodyPr wrap="square" lIns="889" tIns="889" rIns="889" bIns="889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</a:rPr>
              <a:t>1998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1993392" y="2871216"/>
            <a:ext cx="35661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62332"/>
                </a:solidFill>
              </a:rPr>
              <a:t>Reorganização e consolidação da Consultoria de Orçamentos, Fiscalização e Controle.</a:t>
            </a:r>
            <a:endParaRPr lang="en-US" sz="1320" dirty="0"/>
          </a:p>
        </p:txBody>
      </p:sp>
      <p:pic>
        <p:nvPicPr>
          <p:cNvPr id="13" name="Image 0" descr="/mnt/data/Folder_Conorf1_versão impressa_p1.png"/>
          <p:cNvPicPr>
            <a:picLocks noChangeAspect="1"/>
          </p:cNvPicPr>
          <p:nvPr/>
        </p:nvPicPr>
        <p:blipFill>
          <a:blip r:embed="rId4"/>
          <a:srcRect t="5000" r="21338" b="5000"/>
          <a:stretch/>
        </p:blipFill>
        <p:spPr>
          <a:xfrm>
            <a:off x="5980339" y="1074419"/>
            <a:ext cx="2155371" cy="3496491"/>
          </a:xfrm>
          <a:prstGeom prst="rect">
            <a:avLst/>
          </a:prstGeom>
        </p:spPr>
      </p:pic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9B5F6F95-C8A2-7F67-20A7-0CBAAEFA06DA}"/>
              </a:ext>
            </a:extLst>
          </p:cNvPr>
          <p:cNvSpPr/>
          <p:nvPr/>
        </p:nvSpPr>
        <p:spPr>
          <a:xfrm>
            <a:off x="502920" y="4013126"/>
            <a:ext cx="5305969" cy="685800"/>
          </a:xfrm>
          <a:prstGeom prst="roundRect">
            <a:avLst/>
          </a:prstGeom>
          <a:solidFill>
            <a:srgbClr val="E8F5FB"/>
          </a:solidFill>
          <a:ln w="10160">
            <a:solidFill>
              <a:srgbClr val="A0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Ideia-chave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: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uma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consultoria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permanente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é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infraestrutura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de Estado,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não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apenas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unidade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de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produção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de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documentos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.</a:t>
            </a:r>
            <a:endParaRPr sz="1200" b="1" dirty="0">
              <a:solidFill>
                <a:srgbClr val="004469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hatsApp Image 2026-05-14 at 17.36.58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411480" y="384048"/>
            <a:ext cx="8321040" cy="0"/>
          </a:xfrm>
          <a:prstGeom prst="line">
            <a:avLst/>
          </a:prstGeom>
          <a:noFill/>
          <a:ln w="15240">
            <a:solidFill>
              <a:srgbClr val="0073A8">
                <a:alpha val="75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502920" y="4864608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Conorf | Inovação nas atividades legislativas</a:t>
            </a:r>
            <a:endParaRPr lang="en-US" sz="680" dirty="0"/>
          </a:p>
        </p:txBody>
      </p:sp>
      <p:sp>
        <p:nvSpPr>
          <p:cNvPr id="5" name="Text 3"/>
          <p:cNvSpPr/>
          <p:nvPr/>
        </p:nvSpPr>
        <p:spPr>
          <a:xfrm>
            <a:off x="7635240" y="4864608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Senado Federal</a:t>
            </a:r>
            <a:endParaRPr lang="en-US" sz="680" dirty="0"/>
          </a:p>
        </p:txBody>
      </p:sp>
      <p:sp>
        <p:nvSpPr>
          <p:cNvPr id="6" name="Text 4"/>
          <p:cNvSpPr/>
          <p:nvPr/>
        </p:nvSpPr>
        <p:spPr>
          <a:xfrm>
            <a:off x="502920" y="182880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073A8"/>
                </a:solidFill>
              </a:rPr>
              <a:t>MISSÃO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658368"/>
            <a:ext cx="53492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6233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consultoria transforma complexidade em decisão possível</a:t>
            </a:r>
            <a:endParaRPr lang="en-US" sz="2500" dirty="0"/>
          </a:p>
        </p:txBody>
      </p:sp>
      <p:sp>
        <p:nvSpPr>
          <p:cNvPr id="8" name="Text 6"/>
          <p:cNvSpPr/>
          <p:nvPr/>
        </p:nvSpPr>
        <p:spPr>
          <a:xfrm>
            <a:off x="512064" y="1298448"/>
            <a:ext cx="50749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No orçamento, informação sem método pode gerar ruído. A Conorf organiza incerteza, critérios e alternativas.</a:t>
            </a:r>
            <a:endParaRPr lang="en-US" sz="1350" dirty="0"/>
          </a:p>
        </p:txBody>
      </p:sp>
      <p:cxnSp>
        <p:nvCxnSpPr>
          <p:cNvPr id="15" name="Connector 14"/>
          <p:cNvCxnSpPr>
            <a:cxnSpLocks/>
          </p:cNvCxnSpPr>
          <p:nvPr/>
        </p:nvCxnSpPr>
        <p:spPr>
          <a:xfrm flipH="1" flipV="1">
            <a:off x="2898648" y="2176272"/>
            <a:ext cx="1444752" cy="585216"/>
          </a:xfrm>
          <a:prstGeom prst="line">
            <a:avLst/>
          </a:prstGeom>
          <a:ln w="15240">
            <a:solidFill>
              <a:srgbClr val="0093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15"/>
          <p:cNvCxnSpPr>
            <a:cxnSpLocks/>
            <a:endCxn id="21" idx="1"/>
          </p:cNvCxnSpPr>
          <p:nvPr/>
        </p:nvCxnSpPr>
        <p:spPr>
          <a:xfrm flipV="1">
            <a:off x="4343400" y="2231135"/>
            <a:ext cx="1307592" cy="530353"/>
          </a:xfrm>
          <a:prstGeom prst="line">
            <a:avLst/>
          </a:prstGeom>
          <a:ln w="15240">
            <a:solidFill>
              <a:srgbClr val="0093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>
            <a:cxnSpLocks/>
            <a:endCxn id="22" idx="3"/>
          </p:cNvCxnSpPr>
          <p:nvPr/>
        </p:nvCxnSpPr>
        <p:spPr>
          <a:xfrm flipH="1">
            <a:off x="2898648" y="2761488"/>
            <a:ext cx="1444752" cy="658368"/>
          </a:xfrm>
          <a:prstGeom prst="line">
            <a:avLst/>
          </a:prstGeom>
          <a:ln w="15240">
            <a:solidFill>
              <a:srgbClr val="0093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17"/>
          <p:cNvCxnSpPr>
            <a:cxnSpLocks/>
            <a:endCxn id="23" idx="1"/>
          </p:cNvCxnSpPr>
          <p:nvPr/>
        </p:nvCxnSpPr>
        <p:spPr>
          <a:xfrm>
            <a:off x="4343400" y="2761488"/>
            <a:ext cx="1307592" cy="658368"/>
          </a:xfrm>
          <a:prstGeom prst="line">
            <a:avLst/>
          </a:prstGeom>
          <a:ln w="15240">
            <a:solidFill>
              <a:srgbClr val="0093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584448" y="2240280"/>
            <a:ext cx="1508760" cy="1051560"/>
          </a:xfrm>
          <a:prstGeom prst="ellipse">
            <a:avLst/>
          </a:prstGeom>
          <a:solidFill>
            <a:srgbClr val="004469"/>
          </a:solidFill>
          <a:ln w="19050">
            <a:solidFill>
              <a:srgbClr val="0093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1300" b="1">
                <a:solidFill>
                  <a:srgbClr val="FFFFFF"/>
                </a:solidFill>
                <a:latin typeface="Aptos"/>
              </a:rPr>
              <a:t>Decisão
legislativa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58368" y="1847088"/>
            <a:ext cx="2240280" cy="658368"/>
          </a:xfrm>
          <a:prstGeom prst="roundRect">
            <a:avLst/>
          </a:prstGeom>
          <a:solidFill>
            <a:srgbClr val="FDFEFF"/>
          </a:solidFill>
          <a:ln w="16510">
            <a:solidFill>
              <a:srgbClr val="0093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18872" tIns="73152" rIns="118872" bIns="64008" rtlCol="0" anchor="ctr"/>
          <a:lstStyle/>
          <a:p>
            <a:pPr algn="ctr"/>
            <a:r>
              <a:rPr sz="1300" b="1" dirty="0" err="1">
                <a:solidFill>
                  <a:srgbClr val="004469"/>
                </a:solidFill>
                <a:latin typeface="Aptos"/>
              </a:rPr>
              <a:t>Assessoramento</a:t>
            </a:r>
            <a:r>
              <a:rPr sz="1300" b="1" dirty="0">
                <a:solidFill>
                  <a:srgbClr val="004469"/>
                </a:solidFill>
                <a:latin typeface="Aptos"/>
              </a:rPr>
              <a:t> </a:t>
            </a:r>
            <a:r>
              <a:rPr sz="1300" b="1" dirty="0" err="1">
                <a:solidFill>
                  <a:srgbClr val="004469"/>
                </a:solidFill>
                <a:latin typeface="Aptos"/>
              </a:rPr>
              <a:t>técnico</a:t>
            </a:r>
            <a:endParaRPr sz="1300" b="1" dirty="0">
              <a:solidFill>
                <a:srgbClr val="004469"/>
              </a:solidFill>
              <a:latin typeface="Aptos"/>
            </a:endParaRPr>
          </a:p>
          <a:p>
            <a:pPr algn="ctr">
              <a:spcBef>
                <a:spcPts val="300"/>
              </a:spcBef>
            </a:pPr>
            <a:r>
              <a:rPr sz="919" dirty="0">
                <a:solidFill>
                  <a:srgbClr val="1E2D37"/>
                </a:solidFill>
                <a:latin typeface="Aptos"/>
              </a:rPr>
              <a:t>PPA, LDO, LOA, </a:t>
            </a:r>
            <a:r>
              <a:rPr sz="919" dirty="0" err="1">
                <a:solidFill>
                  <a:srgbClr val="1E2D37"/>
                </a:solidFill>
                <a:latin typeface="Aptos"/>
              </a:rPr>
              <a:t>créditos</a:t>
            </a:r>
            <a:r>
              <a:rPr sz="919" dirty="0">
                <a:solidFill>
                  <a:srgbClr val="1E2D37"/>
                </a:solidFill>
                <a:latin typeface="Aptos"/>
              </a:rPr>
              <a:t>, </a:t>
            </a:r>
            <a:r>
              <a:rPr sz="919" dirty="0" err="1">
                <a:solidFill>
                  <a:srgbClr val="1E2D37"/>
                </a:solidFill>
                <a:latin typeface="Aptos"/>
              </a:rPr>
              <a:t>emendas</a:t>
            </a:r>
            <a:r>
              <a:rPr sz="919" dirty="0">
                <a:solidFill>
                  <a:srgbClr val="1E2D37"/>
                </a:solidFill>
                <a:latin typeface="Aptos"/>
              </a:rPr>
              <a:t> e </a:t>
            </a:r>
            <a:r>
              <a:rPr sz="919" dirty="0" err="1">
                <a:solidFill>
                  <a:srgbClr val="1E2D37"/>
                </a:solidFill>
                <a:latin typeface="Aptos"/>
              </a:rPr>
              <a:t>finanças</a:t>
            </a:r>
            <a:r>
              <a:rPr sz="919" dirty="0">
                <a:solidFill>
                  <a:srgbClr val="1E2D37"/>
                </a:solidFill>
                <a:latin typeface="Aptos"/>
              </a:rPr>
              <a:t> </a:t>
            </a:r>
            <a:r>
              <a:rPr sz="919" dirty="0" err="1">
                <a:solidFill>
                  <a:srgbClr val="1E2D37"/>
                </a:solidFill>
                <a:latin typeface="Aptos"/>
              </a:rPr>
              <a:t>públicas</a:t>
            </a:r>
            <a:endParaRPr sz="919" dirty="0">
              <a:solidFill>
                <a:srgbClr val="1E2D37"/>
              </a:solidFill>
              <a:latin typeface="Apto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650992" y="1847087"/>
            <a:ext cx="2240280" cy="768095"/>
          </a:xfrm>
          <a:prstGeom prst="roundRect">
            <a:avLst/>
          </a:prstGeom>
          <a:solidFill>
            <a:srgbClr val="FDFEFF"/>
          </a:solidFill>
          <a:ln w="16510">
            <a:solidFill>
              <a:srgbClr val="0093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18872" tIns="73152" rIns="118872" bIns="64008" rtlCol="0" anchor="ctr"/>
          <a:lstStyle/>
          <a:p>
            <a:pPr algn="ctr"/>
            <a:r>
              <a:rPr sz="1300" b="1" dirty="0">
                <a:solidFill>
                  <a:srgbClr val="004469"/>
                </a:solidFill>
                <a:latin typeface="Aptos"/>
              </a:rPr>
              <a:t>Impacto </a:t>
            </a:r>
            <a:r>
              <a:rPr lang="pt-BR" sz="1300" b="1" dirty="0">
                <a:solidFill>
                  <a:srgbClr val="004469"/>
                </a:solidFill>
                <a:latin typeface="Aptos"/>
              </a:rPr>
              <a:t>orçamentário e financeiro</a:t>
            </a:r>
            <a:endParaRPr sz="1300" b="1" dirty="0">
              <a:solidFill>
                <a:srgbClr val="004469"/>
              </a:solidFill>
              <a:latin typeface="Aptos"/>
            </a:endParaRPr>
          </a:p>
          <a:p>
            <a:pPr algn="ctr">
              <a:spcBef>
                <a:spcPts val="300"/>
              </a:spcBef>
            </a:pPr>
            <a:r>
              <a:rPr sz="919" dirty="0" err="1">
                <a:solidFill>
                  <a:srgbClr val="1E2D37"/>
                </a:solidFill>
                <a:latin typeface="Aptos"/>
              </a:rPr>
              <a:t>Receita</a:t>
            </a:r>
            <a:r>
              <a:rPr sz="919" dirty="0">
                <a:solidFill>
                  <a:srgbClr val="1E2D37"/>
                </a:solidFill>
                <a:latin typeface="Aptos"/>
              </a:rPr>
              <a:t>, </a:t>
            </a:r>
            <a:r>
              <a:rPr sz="919" dirty="0" err="1">
                <a:solidFill>
                  <a:srgbClr val="1E2D37"/>
                </a:solidFill>
                <a:latin typeface="Aptos"/>
              </a:rPr>
              <a:t>despesa</a:t>
            </a:r>
            <a:r>
              <a:rPr sz="919" dirty="0">
                <a:solidFill>
                  <a:srgbClr val="1E2D37"/>
                </a:solidFill>
                <a:latin typeface="Aptos"/>
              </a:rPr>
              <a:t>, </a:t>
            </a:r>
            <a:r>
              <a:rPr sz="919" dirty="0" err="1">
                <a:solidFill>
                  <a:srgbClr val="1E2D37"/>
                </a:solidFill>
                <a:latin typeface="Aptos"/>
              </a:rPr>
              <a:t>compatibilidade</a:t>
            </a:r>
            <a:r>
              <a:rPr lang="pt-BR" sz="919" dirty="0">
                <a:solidFill>
                  <a:srgbClr val="1E2D37"/>
                </a:solidFill>
                <a:latin typeface="Aptos"/>
              </a:rPr>
              <a:t> normativa</a:t>
            </a:r>
            <a:r>
              <a:rPr sz="919" dirty="0">
                <a:solidFill>
                  <a:srgbClr val="1E2D37"/>
                </a:solidFill>
                <a:latin typeface="Aptos"/>
              </a:rPr>
              <a:t> e </a:t>
            </a:r>
            <a:r>
              <a:rPr sz="919" dirty="0" err="1">
                <a:solidFill>
                  <a:srgbClr val="1E2D37"/>
                </a:solidFill>
                <a:latin typeface="Aptos"/>
              </a:rPr>
              <a:t>sustentabilidade</a:t>
            </a:r>
            <a:r>
              <a:rPr lang="pt-BR" sz="919" dirty="0">
                <a:solidFill>
                  <a:srgbClr val="1E2D37"/>
                </a:solidFill>
                <a:latin typeface="Aptos"/>
              </a:rPr>
              <a:t> fiscal</a:t>
            </a:r>
            <a:endParaRPr sz="919" dirty="0">
              <a:solidFill>
                <a:srgbClr val="1E2D37"/>
              </a:solidFill>
              <a:latin typeface="Apto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8368" y="3090672"/>
            <a:ext cx="2240280" cy="658368"/>
          </a:xfrm>
          <a:prstGeom prst="roundRect">
            <a:avLst/>
          </a:prstGeom>
          <a:solidFill>
            <a:srgbClr val="FDFEFF"/>
          </a:solidFill>
          <a:ln w="16510">
            <a:solidFill>
              <a:srgbClr val="0093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18872" tIns="73152" rIns="118872" bIns="64008" rtlCol="0" anchor="ctr"/>
          <a:lstStyle/>
          <a:p>
            <a:pPr algn="ctr"/>
            <a:r>
              <a:rPr sz="1300" b="1" dirty="0" err="1">
                <a:solidFill>
                  <a:srgbClr val="004469"/>
                </a:solidFill>
                <a:latin typeface="Aptos"/>
              </a:rPr>
              <a:t>Fiscalização</a:t>
            </a:r>
            <a:r>
              <a:rPr sz="1300" b="1" dirty="0">
                <a:solidFill>
                  <a:srgbClr val="004469"/>
                </a:solidFill>
                <a:latin typeface="Aptos"/>
              </a:rPr>
              <a:t> e </a:t>
            </a:r>
            <a:r>
              <a:rPr sz="1300" b="1" dirty="0" err="1">
                <a:solidFill>
                  <a:srgbClr val="004469"/>
                </a:solidFill>
                <a:latin typeface="Aptos"/>
              </a:rPr>
              <a:t>controle</a:t>
            </a:r>
            <a:endParaRPr sz="1300" b="1" dirty="0">
              <a:solidFill>
                <a:srgbClr val="004469"/>
              </a:solidFill>
              <a:latin typeface="Aptos"/>
            </a:endParaRPr>
          </a:p>
          <a:p>
            <a:pPr algn="ctr">
              <a:spcBef>
                <a:spcPts val="300"/>
              </a:spcBef>
            </a:pPr>
            <a:r>
              <a:rPr sz="919" dirty="0" err="1">
                <a:solidFill>
                  <a:srgbClr val="1E2D37"/>
                </a:solidFill>
                <a:latin typeface="Aptos"/>
              </a:rPr>
              <a:t>Execução</a:t>
            </a:r>
            <a:r>
              <a:rPr sz="919" dirty="0">
                <a:solidFill>
                  <a:srgbClr val="1E2D37"/>
                </a:solidFill>
                <a:latin typeface="Aptos"/>
              </a:rPr>
              <a:t>, </a:t>
            </a:r>
            <a:r>
              <a:rPr sz="919" dirty="0" err="1">
                <a:solidFill>
                  <a:srgbClr val="1E2D37"/>
                </a:solidFill>
                <a:latin typeface="Aptos"/>
              </a:rPr>
              <a:t>relatórios</a:t>
            </a:r>
            <a:r>
              <a:rPr sz="919" dirty="0">
                <a:solidFill>
                  <a:srgbClr val="1E2D37"/>
                </a:solidFill>
                <a:latin typeface="Aptos"/>
              </a:rPr>
              <a:t> </a:t>
            </a:r>
            <a:r>
              <a:rPr sz="919" dirty="0" err="1">
                <a:solidFill>
                  <a:srgbClr val="1E2D37"/>
                </a:solidFill>
                <a:latin typeface="Aptos"/>
              </a:rPr>
              <a:t>fiscais</a:t>
            </a:r>
            <a:r>
              <a:rPr sz="919" dirty="0">
                <a:solidFill>
                  <a:srgbClr val="1E2D37"/>
                </a:solidFill>
                <a:latin typeface="Aptos"/>
              </a:rPr>
              <a:t> e </a:t>
            </a:r>
            <a:r>
              <a:rPr sz="919" dirty="0" err="1">
                <a:solidFill>
                  <a:srgbClr val="1E2D37"/>
                </a:solidFill>
                <a:latin typeface="Aptos"/>
              </a:rPr>
              <a:t>instrumentos</a:t>
            </a:r>
            <a:r>
              <a:rPr sz="919" dirty="0">
                <a:solidFill>
                  <a:srgbClr val="1E2D37"/>
                </a:solidFill>
                <a:latin typeface="Aptos"/>
              </a:rPr>
              <a:t> de </a:t>
            </a:r>
            <a:r>
              <a:rPr sz="919" dirty="0" err="1">
                <a:solidFill>
                  <a:srgbClr val="1E2D37"/>
                </a:solidFill>
                <a:latin typeface="Aptos"/>
              </a:rPr>
              <a:t>restrição</a:t>
            </a:r>
            <a:endParaRPr sz="919" dirty="0">
              <a:solidFill>
                <a:srgbClr val="1E2D37"/>
              </a:solidFill>
              <a:latin typeface="Apto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650992" y="3090672"/>
            <a:ext cx="2240280" cy="658368"/>
          </a:xfrm>
          <a:prstGeom prst="roundRect">
            <a:avLst/>
          </a:prstGeom>
          <a:solidFill>
            <a:srgbClr val="FDFEFF"/>
          </a:solidFill>
          <a:ln w="16510">
            <a:solidFill>
              <a:srgbClr val="0093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18872" tIns="73152" rIns="118872" bIns="64008" rtlCol="0" anchor="ctr"/>
          <a:lstStyle/>
          <a:p>
            <a:pPr algn="ctr"/>
            <a:r>
              <a:rPr sz="1300" b="1" dirty="0" err="1">
                <a:solidFill>
                  <a:srgbClr val="004469"/>
                </a:solidFill>
                <a:latin typeface="Aptos"/>
              </a:rPr>
              <a:t>Transparência</a:t>
            </a:r>
            <a:endParaRPr sz="1300" b="1" dirty="0">
              <a:solidFill>
                <a:srgbClr val="004469"/>
              </a:solidFill>
              <a:latin typeface="Aptos"/>
            </a:endParaRPr>
          </a:p>
          <a:p>
            <a:pPr algn="ctr">
              <a:spcBef>
                <a:spcPts val="300"/>
              </a:spcBef>
            </a:pPr>
            <a:r>
              <a:rPr sz="919" dirty="0">
                <a:solidFill>
                  <a:srgbClr val="1E2D37"/>
                </a:solidFill>
                <a:latin typeface="Aptos"/>
              </a:rPr>
              <a:t>Dados </a:t>
            </a:r>
            <a:r>
              <a:rPr sz="919" dirty="0" err="1">
                <a:solidFill>
                  <a:srgbClr val="1E2D37"/>
                </a:solidFill>
                <a:latin typeface="Aptos"/>
              </a:rPr>
              <a:t>públicos</a:t>
            </a:r>
            <a:r>
              <a:rPr sz="919" dirty="0">
                <a:solidFill>
                  <a:srgbClr val="1E2D37"/>
                </a:solidFill>
                <a:latin typeface="Aptos"/>
              </a:rPr>
              <a:t>, SIGA Brasil e </a:t>
            </a:r>
            <a:r>
              <a:rPr sz="919" dirty="0" err="1">
                <a:solidFill>
                  <a:srgbClr val="1E2D37"/>
                </a:solidFill>
                <a:latin typeface="Aptos"/>
              </a:rPr>
              <a:t>educação</a:t>
            </a:r>
            <a:r>
              <a:rPr sz="919" dirty="0">
                <a:solidFill>
                  <a:srgbClr val="1E2D37"/>
                </a:solidFill>
                <a:latin typeface="Aptos"/>
              </a:rPr>
              <a:t> </a:t>
            </a:r>
            <a:r>
              <a:rPr sz="919" dirty="0" err="1">
                <a:solidFill>
                  <a:srgbClr val="1E2D37"/>
                </a:solidFill>
                <a:latin typeface="Aptos"/>
              </a:rPr>
              <a:t>orçamentária</a:t>
            </a:r>
            <a:endParaRPr sz="919" dirty="0">
              <a:solidFill>
                <a:srgbClr val="1E2D37"/>
              </a:solidFill>
              <a:latin typeface="Apto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8368" y="4041648"/>
            <a:ext cx="7232904" cy="347472"/>
          </a:xfrm>
          <a:prstGeom prst="roundRect">
            <a:avLst/>
          </a:prstGeom>
          <a:solidFill>
            <a:srgbClr val="E8F5FB"/>
          </a:solidFill>
          <a:ln w="10160">
            <a:solidFill>
              <a:srgbClr val="A0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1200" b="1" dirty="0">
                <a:solidFill>
                  <a:srgbClr val="004469"/>
                </a:solidFill>
                <a:latin typeface="Aptos"/>
              </a:rPr>
              <a:t>A </a:t>
            </a:r>
            <a:r>
              <a:rPr sz="1200" b="1" dirty="0" err="1">
                <a:solidFill>
                  <a:srgbClr val="004469"/>
                </a:solidFill>
                <a:latin typeface="Aptos"/>
              </a:rPr>
              <a:t>entrega</a:t>
            </a:r>
            <a:r>
              <a:rPr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sz="1200" b="1" dirty="0" err="1">
                <a:solidFill>
                  <a:srgbClr val="004469"/>
                </a:solidFill>
                <a:latin typeface="Aptos"/>
              </a:rPr>
              <a:t>não</a:t>
            </a:r>
            <a:r>
              <a:rPr sz="1200" b="1" dirty="0">
                <a:solidFill>
                  <a:srgbClr val="004469"/>
                </a:solidFill>
                <a:latin typeface="Aptos"/>
              </a:rPr>
              <a:t> é </a:t>
            </a:r>
            <a:r>
              <a:rPr sz="1200" b="1" dirty="0" err="1">
                <a:solidFill>
                  <a:srgbClr val="004469"/>
                </a:solidFill>
                <a:latin typeface="Aptos"/>
              </a:rPr>
              <a:t>apenas</a:t>
            </a:r>
            <a:r>
              <a:rPr sz="1200" b="1" dirty="0">
                <a:solidFill>
                  <a:srgbClr val="004469"/>
                </a:solidFill>
                <a:latin typeface="Aptos"/>
              </a:rPr>
              <a:t> “um </a:t>
            </a:r>
            <a:r>
              <a:rPr sz="1200" b="1" dirty="0" err="1">
                <a:solidFill>
                  <a:srgbClr val="004469"/>
                </a:solidFill>
                <a:latin typeface="Aptos"/>
              </a:rPr>
              <a:t>parecer</a:t>
            </a:r>
            <a:r>
              <a:rPr sz="1200" b="1" dirty="0">
                <a:solidFill>
                  <a:srgbClr val="004469"/>
                </a:solidFill>
                <a:latin typeface="Aptos"/>
              </a:rPr>
              <a:t>”: é </a:t>
            </a:r>
            <a:r>
              <a:rPr lang="pt-BR" sz="1200" b="1" dirty="0">
                <a:solidFill>
                  <a:srgbClr val="004469"/>
                </a:solidFill>
                <a:latin typeface="Aptos"/>
              </a:rPr>
              <a:t>embasamento </a:t>
            </a:r>
            <a:r>
              <a:rPr sz="1200" b="1" dirty="0">
                <a:solidFill>
                  <a:srgbClr val="004469"/>
                </a:solidFill>
                <a:latin typeface="Aptos"/>
              </a:rPr>
              <a:t>para a </a:t>
            </a:r>
            <a:r>
              <a:rPr sz="1200" b="1" dirty="0" err="1">
                <a:solidFill>
                  <a:srgbClr val="004469"/>
                </a:solidFill>
                <a:latin typeface="Aptos"/>
              </a:rPr>
              <a:t>deliberação</a:t>
            </a:r>
            <a:r>
              <a:rPr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pt-BR" sz="1200" b="1" dirty="0">
                <a:solidFill>
                  <a:srgbClr val="004469"/>
                </a:solidFill>
                <a:latin typeface="Aptos"/>
              </a:rPr>
              <a:t>consciente</a:t>
            </a:r>
            <a:r>
              <a:rPr sz="1200" b="1" dirty="0">
                <a:solidFill>
                  <a:srgbClr val="004469"/>
                </a:solidFill>
                <a:latin typeface="Aptos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WhatsApp Image 2026-05-14 at 17.36.58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411480" y="384048"/>
            <a:ext cx="8321040" cy="0"/>
          </a:xfrm>
          <a:prstGeom prst="line">
            <a:avLst/>
          </a:prstGeom>
          <a:noFill/>
          <a:ln w="15240">
            <a:solidFill>
              <a:srgbClr val="0073A8">
                <a:alpha val="75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502920" y="4864608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Conorf | Inovação nas atividades legislativas</a:t>
            </a:r>
            <a:endParaRPr lang="en-US" sz="680" dirty="0"/>
          </a:p>
        </p:txBody>
      </p:sp>
      <p:sp>
        <p:nvSpPr>
          <p:cNvPr id="5" name="Text 3"/>
          <p:cNvSpPr/>
          <p:nvPr/>
        </p:nvSpPr>
        <p:spPr>
          <a:xfrm>
            <a:off x="7635240" y="4864608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Senado Federal</a:t>
            </a:r>
            <a:endParaRPr lang="en-US" sz="680" dirty="0"/>
          </a:p>
        </p:txBody>
      </p:sp>
      <p:sp>
        <p:nvSpPr>
          <p:cNvPr id="6" name="Text 4"/>
          <p:cNvSpPr/>
          <p:nvPr/>
        </p:nvSpPr>
        <p:spPr>
          <a:xfrm>
            <a:off x="502920" y="182881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073A8"/>
                </a:solidFill>
              </a:rPr>
              <a:t>HISTÓRIA COMO INOVAÇÃO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658368"/>
            <a:ext cx="53492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6233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trajetória da Conorf é uma sequência de reinvenções</a:t>
            </a:r>
            <a:endParaRPr lang="en-US" sz="2500" dirty="0"/>
          </a:p>
        </p:txBody>
      </p:sp>
      <p:sp>
        <p:nvSpPr>
          <p:cNvPr id="8" name="Text 6"/>
          <p:cNvSpPr/>
          <p:nvPr/>
        </p:nvSpPr>
        <p:spPr>
          <a:xfrm>
            <a:off x="512064" y="1298448"/>
            <a:ext cx="50749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inovação aparece em procedimentos, tecnologia, produtos públicos e novas formas de relacionamento com a sociedade.</a:t>
            </a:r>
            <a:endParaRPr lang="en-US" sz="1350" dirty="0"/>
          </a:p>
        </p:txBody>
      </p:sp>
      <p:cxnSp>
        <p:nvCxnSpPr>
          <p:cNvPr id="31" name="Connector 30"/>
          <p:cNvCxnSpPr/>
          <p:nvPr/>
        </p:nvCxnSpPr>
        <p:spPr>
          <a:xfrm>
            <a:off x="658368" y="2414016"/>
            <a:ext cx="7708392" cy="0"/>
          </a:xfrm>
          <a:prstGeom prst="line">
            <a:avLst/>
          </a:prstGeom>
          <a:ln w="27940">
            <a:solidFill>
              <a:srgbClr val="0093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39496" y="2295144"/>
            <a:ext cx="237744" cy="237744"/>
          </a:xfrm>
          <a:prstGeom prst="ellipse">
            <a:avLst/>
          </a:prstGeom>
          <a:solidFill>
            <a:srgbClr val="0073AA"/>
          </a:solidFill>
          <a:ln w="1524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/>
          <p:cNvSpPr txBox="1"/>
          <p:nvPr/>
        </p:nvSpPr>
        <p:spPr>
          <a:xfrm>
            <a:off x="246887" y="1865376"/>
            <a:ext cx="822960" cy="201168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sz="1100" b="1">
                <a:solidFill>
                  <a:srgbClr val="004469"/>
                </a:solidFill>
                <a:latin typeface="Aptos"/>
              </a:rPr>
              <a:t>1994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9843" y="2724912"/>
            <a:ext cx="606192" cy="227755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sz="1000" b="1" dirty="0" err="1">
                <a:solidFill>
                  <a:srgbClr val="1E2D37"/>
                </a:solidFill>
                <a:latin typeface="Aptos"/>
              </a:rPr>
              <a:t>Criação</a:t>
            </a:r>
            <a:endParaRPr sz="1000" b="1" dirty="0">
              <a:solidFill>
                <a:srgbClr val="1E2D37"/>
              </a:solidFill>
              <a:latin typeface="Apto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53312" y="2743200"/>
            <a:ext cx="822960" cy="201168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sz="1100" b="1">
                <a:solidFill>
                  <a:srgbClr val="004469"/>
                </a:solidFill>
                <a:latin typeface="Aptos"/>
              </a:rPr>
              <a:t>2004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4941" y="1865376"/>
            <a:ext cx="1168846" cy="381643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sz="1000" b="1" dirty="0">
                <a:solidFill>
                  <a:srgbClr val="1E2D37"/>
                </a:solidFill>
                <a:latin typeface="Aptos"/>
              </a:rPr>
              <a:t>SIGA Brasil
</a:t>
            </a:r>
            <a:r>
              <a:rPr sz="1000" b="1" dirty="0" err="1">
                <a:solidFill>
                  <a:srgbClr val="1E2D37"/>
                </a:solidFill>
                <a:latin typeface="Aptos"/>
              </a:rPr>
              <a:t>aberto</a:t>
            </a:r>
            <a:r>
              <a:rPr sz="1000" b="1" dirty="0">
                <a:solidFill>
                  <a:srgbClr val="1E2D37"/>
                </a:solidFill>
                <a:latin typeface="Aptos"/>
              </a:rPr>
              <a:t> </a:t>
            </a:r>
            <a:r>
              <a:rPr sz="1000" b="1" dirty="0" err="1">
                <a:solidFill>
                  <a:srgbClr val="1E2D37"/>
                </a:solidFill>
                <a:latin typeface="Aptos"/>
              </a:rPr>
              <a:t>ao</a:t>
            </a:r>
            <a:r>
              <a:rPr sz="1000" b="1" dirty="0">
                <a:solidFill>
                  <a:srgbClr val="1E2D37"/>
                </a:solidFill>
                <a:latin typeface="Aptos"/>
              </a:rPr>
              <a:t> </a:t>
            </a:r>
            <a:r>
              <a:rPr sz="1000" b="1" dirty="0" err="1">
                <a:solidFill>
                  <a:srgbClr val="1E2D37"/>
                </a:solidFill>
                <a:latin typeface="Aptos"/>
              </a:rPr>
              <a:t>público</a:t>
            </a:r>
            <a:endParaRPr sz="1000" b="1" dirty="0">
              <a:solidFill>
                <a:srgbClr val="1E2D37"/>
              </a:solidFill>
              <a:latin typeface="Aptos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752344" y="2295144"/>
            <a:ext cx="237744" cy="237744"/>
          </a:xfrm>
          <a:prstGeom prst="ellipse">
            <a:avLst/>
          </a:prstGeom>
          <a:solidFill>
            <a:srgbClr val="0073AA"/>
          </a:solidFill>
          <a:ln w="1524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2646667" y="1865376"/>
            <a:ext cx="449097" cy="243143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sz="1100" b="1" dirty="0">
                <a:solidFill>
                  <a:srgbClr val="004469"/>
                </a:solidFill>
                <a:latin typeface="Aptos"/>
              </a:rPr>
              <a:t>2005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38841" y="2724912"/>
            <a:ext cx="873894" cy="381643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sz="1000" b="1" dirty="0" err="1">
                <a:solidFill>
                  <a:srgbClr val="1E2D37"/>
                </a:solidFill>
                <a:latin typeface="Aptos"/>
              </a:rPr>
              <a:t>Orçamentos</a:t>
            </a:r>
            <a:r>
              <a:rPr sz="1000" b="1" dirty="0">
                <a:solidFill>
                  <a:srgbClr val="1E2D37"/>
                </a:solidFill>
                <a:latin typeface="Aptos"/>
              </a:rPr>
              <a:t>
</a:t>
            </a:r>
            <a:r>
              <a:rPr sz="1000" b="1" dirty="0" err="1">
                <a:solidFill>
                  <a:srgbClr val="1E2D37"/>
                </a:solidFill>
                <a:latin typeface="Aptos"/>
              </a:rPr>
              <a:t>temáticos</a:t>
            </a:r>
            <a:endParaRPr sz="1000" b="1" dirty="0">
              <a:solidFill>
                <a:srgbClr val="1E2D37"/>
              </a:solidFill>
              <a:latin typeface="Apto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858768" y="2295144"/>
            <a:ext cx="237744" cy="237744"/>
          </a:xfrm>
          <a:prstGeom prst="ellipse">
            <a:avLst/>
          </a:prstGeom>
          <a:solidFill>
            <a:srgbClr val="EE8E1C"/>
          </a:solidFill>
          <a:ln w="1524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3753091" y="2743200"/>
            <a:ext cx="449097" cy="243143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lang="pt-BR" sz="1100" b="1" dirty="0">
                <a:solidFill>
                  <a:srgbClr val="004469"/>
                </a:solidFill>
                <a:latin typeface="Aptos"/>
              </a:rPr>
              <a:t>2006</a:t>
            </a:r>
            <a:endParaRPr sz="1100" b="1" dirty="0">
              <a:solidFill>
                <a:srgbClr val="004469"/>
              </a:solidFill>
              <a:latin typeface="Apto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71158" y="1816460"/>
            <a:ext cx="1422121" cy="535531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lang="pt-BR" sz="1000" b="1" dirty="0">
                <a:solidFill>
                  <a:srgbClr val="1E2D37"/>
                </a:solidFill>
                <a:latin typeface="Aptos"/>
              </a:rPr>
              <a:t>Alterações relevantes</a:t>
            </a:r>
            <a:br>
              <a:rPr lang="pt-BR" sz="1000" b="1" dirty="0">
                <a:solidFill>
                  <a:srgbClr val="1E2D37"/>
                </a:solidFill>
                <a:latin typeface="Aptos"/>
              </a:rPr>
            </a:br>
            <a:r>
              <a:rPr lang="pt-BR" sz="1000" b="1" dirty="0">
                <a:solidFill>
                  <a:srgbClr val="1E2D37"/>
                </a:solidFill>
                <a:latin typeface="Aptos"/>
              </a:rPr>
              <a:t>no processo </a:t>
            </a:r>
            <a:br>
              <a:rPr lang="pt-BR" sz="1000" b="1" dirty="0">
                <a:solidFill>
                  <a:srgbClr val="1E2D37"/>
                </a:solidFill>
                <a:latin typeface="Aptos"/>
              </a:rPr>
            </a:br>
            <a:r>
              <a:rPr lang="pt-BR" sz="1000" b="1" dirty="0">
                <a:solidFill>
                  <a:srgbClr val="1E2D37"/>
                </a:solidFill>
                <a:latin typeface="Aptos"/>
              </a:rPr>
              <a:t>orçamentário</a:t>
            </a:r>
            <a:endParaRPr sz="1000" b="1" dirty="0">
              <a:solidFill>
                <a:srgbClr val="1E2D37"/>
              </a:solidFill>
              <a:latin typeface="Aptos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965192" y="2295144"/>
            <a:ext cx="237744" cy="237744"/>
          </a:xfrm>
          <a:prstGeom prst="ellipse">
            <a:avLst/>
          </a:prstGeom>
          <a:solidFill>
            <a:srgbClr val="0073AA"/>
          </a:solidFill>
          <a:ln w="1524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4672583" y="1865376"/>
            <a:ext cx="822960" cy="201168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sz="1100" b="1">
                <a:solidFill>
                  <a:srgbClr val="004469"/>
                </a:solidFill>
                <a:latin typeface="Aptos"/>
              </a:rPr>
              <a:t>2015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87195" y="2671227"/>
            <a:ext cx="1402885" cy="535531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sz="1000" b="1" dirty="0" err="1">
                <a:solidFill>
                  <a:srgbClr val="1E2D37"/>
                </a:solidFill>
                <a:latin typeface="Aptos"/>
              </a:rPr>
              <a:t>Referencial</a:t>
            </a:r>
            <a:r>
              <a:rPr sz="1000" b="1" dirty="0">
                <a:solidFill>
                  <a:srgbClr val="1E2D37"/>
                </a:solidFill>
                <a:latin typeface="Aptos"/>
              </a:rPr>
              <a:t> de
</a:t>
            </a:r>
            <a:r>
              <a:rPr sz="1000" b="1" dirty="0" err="1">
                <a:solidFill>
                  <a:srgbClr val="1E2D37"/>
                </a:solidFill>
                <a:latin typeface="Aptos"/>
              </a:rPr>
              <a:t>avaliação</a:t>
            </a:r>
            <a:r>
              <a:rPr lang="pt-BR" sz="1000" b="1" dirty="0">
                <a:solidFill>
                  <a:srgbClr val="1E2D37"/>
                </a:solidFill>
                <a:latin typeface="Aptos"/>
              </a:rPr>
              <a:t>,</a:t>
            </a:r>
            <a:r>
              <a:rPr sz="1000" b="1" dirty="0">
                <a:solidFill>
                  <a:srgbClr val="1E2D37"/>
                </a:solidFill>
                <a:latin typeface="Aptos"/>
              </a:rPr>
              <a:t> </a:t>
            </a:r>
            <a:r>
              <a:rPr sz="1000" b="1" dirty="0" err="1">
                <a:solidFill>
                  <a:srgbClr val="1E2D37"/>
                </a:solidFill>
                <a:latin typeface="Aptos"/>
              </a:rPr>
              <a:t>Painéis</a:t>
            </a:r>
            <a:r>
              <a:rPr lang="pt-BR" sz="1000" b="1" dirty="0">
                <a:solidFill>
                  <a:srgbClr val="1E2D37"/>
                </a:solidFill>
                <a:latin typeface="Aptos"/>
              </a:rPr>
              <a:t> e</a:t>
            </a:r>
            <a:br>
              <a:rPr lang="pt-BR" sz="1000" b="1" dirty="0">
                <a:solidFill>
                  <a:srgbClr val="1E2D37"/>
                </a:solidFill>
                <a:latin typeface="Aptos"/>
              </a:rPr>
            </a:br>
            <a:r>
              <a:rPr lang="pt-BR" sz="1000" b="1" dirty="0" err="1">
                <a:solidFill>
                  <a:srgbClr val="1E2D37"/>
                </a:solidFill>
                <a:latin typeface="Aptos"/>
              </a:rPr>
              <a:t>Orçamentocentrismo</a:t>
            </a:r>
            <a:endParaRPr sz="1000" b="1" dirty="0">
              <a:solidFill>
                <a:srgbClr val="1E2D37"/>
              </a:solidFill>
              <a:latin typeface="Apto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6071616" y="2295144"/>
            <a:ext cx="237744" cy="237744"/>
          </a:xfrm>
          <a:prstGeom prst="ellipse">
            <a:avLst/>
          </a:prstGeom>
          <a:solidFill>
            <a:srgbClr val="EE8E1C"/>
          </a:solidFill>
          <a:ln w="1524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5779007" y="2743200"/>
            <a:ext cx="822960" cy="201168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sz="1100" b="1">
                <a:solidFill>
                  <a:srgbClr val="004469"/>
                </a:solidFill>
                <a:latin typeface="Aptos"/>
              </a:rPr>
              <a:t>2020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665945" y="1865376"/>
            <a:ext cx="1058239" cy="381643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lang="pt-BR" sz="1000" b="1" dirty="0">
                <a:solidFill>
                  <a:srgbClr val="1E2D37"/>
                </a:solidFill>
                <a:latin typeface="Aptos"/>
              </a:rPr>
              <a:t>Consequências</a:t>
            </a:r>
            <a:br>
              <a:rPr lang="pt-BR" sz="1000" b="1" dirty="0">
                <a:solidFill>
                  <a:srgbClr val="1E2D37"/>
                </a:solidFill>
                <a:latin typeface="Aptos"/>
              </a:rPr>
            </a:br>
            <a:r>
              <a:rPr lang="pt-BR" sz="1000" b="1" dirty="0">
                <a:solidFill>
                  <a:srgbClr val="1E2D37"/>
                </a:solidFill>
                <a:latin typeface="Aptos"/>
              </a:rPr>
              <a:t> da Pandemia</a:t>
            </a:r>
            <a:endParaRPr sz="1000" b="1" dirty="0">
              <a:solidFill>
                <a:srgbClr val="1E2D37"/>
              </a:solidFill>
              <a:latin typeface="Apto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178040" y="2295144"/>
            <a:ext cx="237744" cy="237744"/>
          </a:xfrm>
          <a:prstGeom prst="ellipse">
            <a:avLst/>
          </a:prstGeom>
          <a:solidFill>
            <a:srgbClr val="0073AA"/>
          </a:solidFill>
          <a:ln w="1524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1" name="TextBox 50"/>
          <p:cNvSpPr txBox="1"/>
          <p:nvPr/>
        </p:nvSpPr>
        <p:spPr>
          <a:xfrm>
            <a:off x="6885432" y="1865376"/>
            <a:ext cx="822960" cy="201168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sz="1100" b="1">
                <a:solidFill>
                  <a:srgbClr val="004469"/>
                </a:solidFill>
                <a:latin typeface="Aptos"/>
              </a:rPr>
              <a:t>2024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680994" y="2724912"/>
            <a:ext cx="1240981" cy="381643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sz="1000" b="1" dirty="0">
                <a:solidFill>
                  <a:srgbClr val="1E2D37"/>
                </a:solidFill>
                <a:latin typeface="Aptos"/>
              </a:rPr>
              <a:t>30 </a:t>
            </a:r>
            <a:r>
              <a:rPr sz="1000" b="1" dirty="0" err="1">
                <a:solidFill>
                  <a:srgbClr val="1E2D37"/>
                </a:solidFill>
                <a:latin typeface="Aptos"/>
              </a:rPr>
              <a:t>anos</a:t>
            </a:r>
            <a:r>
              <a:rPr sz="1000" b="1" dirty="0">
                <a:solidFill>
                  <a:srgbClr val="1E2D37"/>
                </a:solidFill>
                <a:latin typeface="Aptos"/>
              </a:rPr>
              <a:t> e </a:t>
            </a:r>
            <a:r>
              <a:rPr sz="1000" b="1" dirty="0" err="1">
                <a:solidFill>
                  <a:srgbClr val="1E2D37"/>
                </a:solidFill>
                <a:latin typeface="Aptos"/>
              </a:rPr>
              <a:t>memória</a:t>
            </a:r>
            <a:r>
              <a:rPr sz="1000" b="1" dirty="0">
                <a:solidFill>
                  <a:srgbClr val="1E2D37"/>
                </a:solidFill>
                <a:latin typeface="Aptos"/>
              </a:rPr>
              <a:t>
</a:t>
            </a:r>
            <a:r>
              <a:rPr sz="1000" b="1" dirty="0" err="1">
                <a:solidFill>
                  <a:srgbClr val="1E2D37"/>
                </a:solidFill>
                <a:latin typeface="Aptos"/>
              </a:rPr>
              <a:t>institucional</a:t>
            </a:r>
            <a:endParaRPr sz="1000" b="1" dirty="0">
              <a:solidFill>
                <a:srgbClr val="1E2D37"/>
              </a:solidFill>
              <a:latin typeface="Apto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8247888" y="2295144"/>
            <a:ext cx="237744" cy="237744"/>
          </a:xfrm>
          <a:prstGeom prst="ellipse">
            <a:avLst/>
          </a:prstGeom>
          <a:solidFill>
            <a:schemeClr val="accent6"/>
          </a:solidFill>
          <a:ln w="1524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highlight>
                <a:srgbClr val="00FF00"/>
              </a:highligh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153434" y="2743200"/>
            <a:ext cx="426656" cy="243143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lang="pt-BR" sz="1100" b="1" dirty="0">
                <a:solidFill>
                  <a:srgbClr val="004469"/>
                </a:solidFill>
                <a:latin typeface="Aptos"/>
              </a:rPr>
              <a:t>hoje</a:t>
            </a:r>
            <a:endParaRPr sz="1100" b="1" dirty="0">
              <a:solidFill>
                <a:srgbClr val="004469"/>
              </a:solidFill>
              <a:latin typeface="Apto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89689" y="1865376"/>
            <a:ext cx="763286" cy="381643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sz="1000" b="1" dirty="0" err="1">
                <a:solidFill>
                  <a:srgbClr val="1E2D37"/>
                </a:solidFill>
                <a:latin typeface="Aptos"/>
              </a:rPr>
              <a:t>Ciência</a:t>
            </a:r>
            <a:r>
              <a:rPr sz="1000" b="1" dirty="0">
                <a:solidFill>
                  <a:srgbClr val="1E2D37"/>
                </a:solidFill>
                <a:latin typeface="Aptos"/>
              </a:rPr>
              <a:t> de
dados e IA</a:t>
            </a:r>
          </a:p>
        </p:txBody>
      </p:sp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81614142-227B-E352-B4A4-5B9BCFCEF2B1}"/>
              </a:ext>
            </a:extLst>
          </p:cNvPr>
          <p:cNvSpPr/>
          <p:nvPr/>
        </p:nvSpPr>
        <p:spPr>
          <a:xfrm>
            <a:off x="356779" y="3677560"/>
            <a:ext cx="8375741" cy="685800"/>
          </a:xfrm>
          <a:prstGeom prst="roundRect">
            <a:avLst/>
          </a:prstGeom>
          <a:solidFill>
            <a:srgbClr val="E8F5FB"/>
          </a:solidFill>
          <a:ln w="10160">
            <a:solidFill>
              <a:srgbClr val="A0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Inovação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como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adaptação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institucional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continuada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: o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processo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legislativo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muda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, e a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consultoria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precisa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mudar junto.</a:t>
            </a:r>
          </a:p>
        </p:txBody>
      </p:sp>
      <p:sp>
        <p:nvSpPr>
          <p:cNvPr id="9" name="Oval 40">
            <a:extLst>
              <a:ext uri="{FF2B5EF4-FFF2-40B4-BE49-F238E27FC236}">
                <a16:creationId xmlns:a16="http://schemas.microsoft.com/office/drawing/2014/main" id="{62091668-2171-585F-7734-1DA2D3A8C41E}"/>
              </a:ext>
            </a:extLst>
          </p:cNvPr>
          <p:cNvSpPr/>
          <p:nvPr/>
        </p:nvSpPr>
        <p:spPr>
          <a:xfrm>
            <a:off x="1655062" y="2305594"/>
            <a:ext cx="237744" cy="237744"/>
          </a:xfrm>
          <a:prstGeom prst="ellipse">
            <a:avLst/>
          </a:prstGeom>
          <a:solidFill>
            <a:srgbClr val="EE8E1C"/>
          </a:solidFill>
          <a:ln w="1524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WhatsApp Image 2026-05-14 at 17.36.58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411480" y="384048"/>
            <a:ext cx="8321040" cy="0"/>
          </a:xfrm>
          <a:prstGeom prst="line">
            <a:avLst/>
          </a:prstGeom>
          <a:noFill/>
          <a:ln w="15240">
            <a:solidFill>
              <a:srgbClr val="0073A8">
                <a:alpha val="75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502920" y="4864608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Conorf | Inovação nas atividades legislativas</a:t>
            </a:r>
            <a:endParaRPr lang="en-US" sz="680" dirty="0"/>
          </a:p>
        </p:txBody>
      </p:sp>
      <p:sp>
        <p:nvSpPr>
          <p:cNvPr id="5" name="Text 3"/>
          <p:cNvSpPr/>
          <p:nvPr/>
        </p:nvSpPr>
        <p:spPr>
          <a:xfrm>
            <a:off x="7635240" y="4864608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Senado Federal</a:t>
            </a:r>
            <a:endParaRPr lang="en-US" sz="680" dirty="0"/>
          </a:p>
        </p:txBody>
      </p:sp>
      <p:sp>
        <p:nvSpPr>
          <p:cNvPr id="6" name="Text 4"/>
          <p:cNvSpPr/>
          <p:nvPr/>
        </p:nvSpPr>
        <p:spPr>
          <a:xfrm>
            <a:off x="502920" y="169164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073A8"/>
                </a:solidFill>
              </a:rPr>
              <a:t>CAPACIDADE INSTITUCIONAL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658368"/>
            <a:ext cx="53492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6233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inovação também se mede pela capacidade de entrega</a:t>
            </a:r>
            <a:endParaRPr lang="en-US" sz="2500" dirty="0"/>
          </a:p>
        </p:txBody>
      </p:sp>
      <p:sp>
        <p:nvSpPr>
          <p:cNvPr id="8" name="Text 6"/>
          <p:cNvSpPr/>
          <p:nvPr/>
        </p:nvSpPr>
        <p:spPr>
          <a:xfrm>
            <a:off x="512064" y="1298448"/>
            <a:ext cx="50749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Entre 2022 e 2025, a Conorf produziu mais de 3 mil trabalhos técnicos.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694944" y="1920240"/>
            <a:ext cx="2057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80" b="1" dirty="0">
                <a:solidFill>
                  <a:srgbClr val="5B6770"/>
                </a:solidFill>
              </a:rPr>
              <a:t>Notas técnicas e informativas</a:t>
            </a:r>
            <a:endParaRPr lang="en-US" sz="880" b="1" dirty="0"/>
          </a:p>
        </p:txBody>
      </p:sp>
      <p:sp>
        <p:nvSpPr>
          <p:cNvPr id="10" name="Shape 8"/>
          <p:cNvSpPr/>
          <p:nvPr/>
        </p:nvSpPr>
        <p:spPr>
          <a:xfrm>
            <a:off x="2816352" y="1874520"/>
            <a:ext cx="3715251" cy="210312"/>
          </a:xfrm>
          <a:prstGeom prst="rect">
            <a:avLst/>
          </a:prstGeom>
          <a:solidFill>
            <a:srgbClr val="0073A8"/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1" name="Text 9"/>
          <p:cNvSpPr/>
          <p:nvPr/>
        </p:nvSpPr>
        <p:spPr>
          <a:xfrm>
            <a:off x="6748272" y="1883664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20" b="1" dirty="0">
                <a:solidFill>
                  <a:srgbClr val="162332"/>
                </a:solidFill>
              </a:rPr>
              <a:t>1028</a:t>
            </a:r>
            <a:endParaRPr lang="en-US" sz="920" dirty="0"/>
          </a:p>
        </p:txBody>
      </p:sp>
      <p:sp>
        <p:nvSpPr>
          <p:cNvPr id="12" name="Text 10"/>
          <p:cNvSpPr/>
          <p:nvPr/>
        </p:nvSpPr>
        <p:spPr>
          <a:xfrm>
            <a:off x="694944" y="2286000"/>
            <a:ext cx="2057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80" b="1" dirty="0">
                <a:solidFill>
                  <a:srgbClr val="5B6770"/>
                </a:solidFill>
              </a:rPr>
              <a:t>Pareceres</a:t>
            </a:r>
            <a:endParaRPr lang="en-US" sz="880" b="1" dirty="0"/>
          </a:p>
        </p:txBody>
      </p:sp>
      <p:sp>
        <p:nvSpPr>
          <p:cNvPr id="13" name="Shape 11"/>
          <p:cNvSpPr/>
          <p:nvPr/>
        </p:nvSpPr>
        <p:spPr>
          <a:xfrm>
            <a:off x="2816352" y="2240280"/>
            <a:ext cx="1828713" cy="210312"/>
          </a:xfrm>
          <a:prstGeom prst="rect">
            <a:avLst/>
          </a:prstGeom>
          <a:solidFill>
            <a:srgbClr val="52B5D7">
              <a:alpha val="9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 12"/>
          <p:cNvSpPr/>
          <p:nvPr/>
        </p:nvSpPr>
        <p:spPr>
          <a:xfrm>
            <a:off x="6748272" y="2249424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20" b="1" dirty="0">
                <a:solidFill>
                  <a:srgbClr val="162332"/>
                </a:solidFill>
              </a:rPr>
              <a:t>506</a:t>
            </a:r>
            <a:endParaRPr lang="en-US" sz="920" dirty="0"/>
          </a:p>
        </p:txBody>
      </p:sp>
      <p:sp>
        <p:nvSpPr>
          <p:cNvPr id="15" name="Text 13"/>
          <p:cNvSpPr/>
          <p:nvPr/>
        </p:nvSpPr>
        <p:spPr>
          <a:xfrm>
            <a:off x="694944" y="2651760"/>
            <a:ext cx="2057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80" b="1" dirty="0">
                <a:solidFill>
                  <a:srgbClr val="5B6770"/>
                </a:solidFill>
              </a:rPr>
              <a:t>Pesquisas orçamentárias</a:t>
            </a:r>
            <a:endParaRPr lang="en-US" sz="880" b="1" dirty="0"/>
          </a:p>
        </p:txBody>
      </p:sp>
      <p:sp>
        <p:nvSpPr>
          <p:cNvPr id="16" name="Shape 14"/>
          <p:cNvSpPr/>
          <p:nvPr/>
        </p:nvSpPr>
        <p:spPr>
          <a:xfrm>
            <a:off x="2816352" y="2606040"/>
            <a:ext cx="1792572" cy="210312"/>
          </a:xfrm>
          <a:prstGeom prst="rect">
            <a:avLst/>
          </a:prstGeom>
          <a:solidFill>
            <a:srgbClr val="52B5D7">
              <a:alpha val="9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17" name="Text 15"/>
          <p:cNvSpPr/>
          <p:nvPr/>
        </p:nvSpPr>
        <p:spPr>
          <a:xfrm>
            <a:off x="6748272" y="2615184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20" b="1" dirty="0">
                <a:solidFill>
                  <a:srgbClr val="162332"/>
                </a:solidFill>
              </a:rPr>
              <a:t>496</a:t>
            </a:r>
            <a:endParaRPr lang="en-US" sz="920" dirty="0"/>
          </a:p>
        </p:txBody>
      </p:sp>
      <p:sp>
        <p:nvSpPr>
          <p:cNvPr id="18" name="Text 16"/>
          <p:cNvSpPr/>
          <p:nvPr/>
        </p:nvSpPr>
        <p:spPr>
          <a:xfrm>
            <a:off x="694944" y="3017520"/>
            <a:ext cx="2057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80" b="1" dirty="0">
                <a:solidFill>
                  <a:srgbClr val="5B6770"/>
                </a:solidFill>
              </a:rPr>
              <a:t>Estimativas de impacto</a:t>
            </a:r>
            <a:endParaRPr lang="en-US" sz="880" b="1" dirty="0"/>
          </a:p>
        </p:txBody>
      </p:sp>
      <p:sp>
        <p:nvSpPr>
          <p:cNvPr id="19" name="Shape 17"/>
          <p:cNvSpPr/>
          <p:nvPr/>
        </p:nvSpPr>
        <p:spPr>
          <a:xfrm>
            <a:off x="2816352" y="2971800"/>
            <a:ext cx="1629940" cy="210312"/>
          </a:xfrm>
          <a:prstGeom prst="rect">
            <a:avLst/>
          </a:prstGeom>
          <a:solidFill>
            <a:srgbClr val="52B5D7">
              <a:alpha val="9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0" name="Text 18"/>
          <p:cNvSpPr/>
          <p:nvPr/>
        </p:nvSpPr>
        <p:spPr>
          <a:xfrm>
            <a:off x="6748272" y="2980944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20" b="1" dirty="0">
                <a:solidFill>
                  <a:srgbClr val="162332"/>
                </a:solidFill>
              </a:rPr>
              <a:t>451</a:t>
            </a:r>
            <a:endParaRPr lang="en-US" sz="920" dirty="0"/>
          </a:p>
        </p:txBody>
      </p:sp>
      <p:sp>
        <p:nvSpPr>
          <p:cNvPr id="21" name="Text 19"/>
          <p:cNvSpPr/>
          <p:nvPr/>
        </p:nvSpPr>
        <p:spPr>
          <a:xfrm>
            <a:off x="694944" y="3383280"/>
            <a:ext cx="2057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80" b="1" dirty="0">
                <a:solidFill>
                  <a:srgbClr val="5B6770"/>
                </a:solidFill>
              </a:rPr>
              <a:t>Proposições</a:t>
            </a:r>
            <a:endParaRPr lang="en-US" sz="880" b="1" dirty="0"/>
          </a:p>
        </p:txBody>
      </p:sp>
      <p:sp>
        <p:nvSpPr>
          <p:cNvPr id="22" name="Shape 20"/>
          <p:cNvSpPr/>
          <p:nvPr/>
        </p:nvSpPr>
        <p:spPr>
          <a:xfrm>
            <a:off x="2816352" y="3337560"/>
            <a:ext cx="1062533" cy="210312"/>
          </a:xfrm>
          <a:prstGeom prst="rect">
            <a:avLst/>
          </a:prstGeom>
          <a:solidFill>
            <a:srgbClr val="52B5D7">
              <a:alpha val="9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3" name="Text 21"/>
          <p:cNvSpPr/>
          <p:nvPr/>
        </p:nvSpPr>
        <p:spPr>
          <a:xfrm>
            <a:off x="6748272" y="3346704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20" b="1" dirty="0">
                <a:solidFill>
                  <a:srgbClr val="162332"/>
                </a:solidFill>
              </a:rPr>
              <a:t>294</a:t>
            </a:r>
            <a:endParaRPr lang="en-US" sz="920" dirty="0"/>
          </a:p>
        </p:txBody>
      </p:sp>
      <p:sp>
        <p:nvSpPr>
          <p:cNvPr id="24" name="Text 22"/>
          <p:cNvSpPr/>
          <p:nvPr/>
        </p:nvSpPr>
        <p:spPr>
          <a:xfrm>
            <a:off x="694944" y="3749040"/>
            <a:ext cx="20574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80" b="1" dirty="0">
                <a:solidFill>
                  <a:srgbClr val="5B6770"/>
                </a:solidFill>
              </a:rPr>
              <a:t>Outros</a:t>
            </a:r>
            <a:endParaRPr lang="en-US" sz="880" b="1" dirty="0"/>
          </a:p>
        </p:txBody>
      </p:sp>
      <p:sp>
        <p:nvSpPr>
          <p:cNvPr id="25" name="Shape 23"/>
          <p:cNvSpPr/>
          <p:nvPr/>
        </p:nvSpPr>
        <p:spPr>
          <a:xfrm>
            <a:off x="2816352" y="3703320"/>
            <a:ext cx="1398640" cy="210312"/>
          </a:xfrm>
          <a:prstGeom prst="rect">
            <a:avLst/>
          </a:prstGeom>
          <a:solidFill>
            <a:srgbClr val="52B5D7">
              <a:alpha val="92000"/>
            </a:srgbClr>
          </a:solidFill>
          <a:ln w="12700">
            <a:solidFill>
              <a:srgbClr val="FFFFFF">
                <a:alpha val="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26" name="Text 24"/>
          <p:cNvSpPr/>
          <p:nvPr/>
        </p:nvSpPr>
        <p:spPr>
          <a:xfrm>
            <a:off x="6748272" y="3712464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20" b="1" dirty="0">
                <a:solidFill>
                  <a:srgbClr val="162332"/>
                </a:solidFill>
              </a:rPr>
              <a:t>387</a:t>
            </a:r>
            <a:endParaRPr lang="en-US" sz="920" dirty="0"/>
          </a:p>
        </p:txBody>
      </p:sp>
      <p:sp>
        <p:nvSpPr>
          <p:cNvPr id="27" name="Text 25"/>
          <p:cNvSpPr/>
          <p:nvPr/>
        </p:nvSpPr>
        <p:spPr>
          <a:xfrm>
            <a:off x="7589520" y="2331720"/>
            <a:ext cx="1051560" cy="822960"/>
          </a:xfrm>
          <a:prstGeom prst="rect">
            <a:avLst/>
          </a:prstGeom>
          <a:solidFill>
            <a:srgbClr val="6EAD45"/>
          </a:solidFill>
          <a:ln>
            <a:solidFill>
              <a:srgbClr val="6EAD45">
                <a:alpha val="0"/>
              </a:srgb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889" tIns="889" rIns="889" bIns="889" rtlCol="0"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+3 mil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</a:rPr>
              <a:t>trabalhos</a:t>
            </a:r>
            <a:endParaRPr lang="en-US" sz="1800" dirty="0"/>
          </a:p>
        </p:txBody>
      </p:sp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CDE6AA6A-A717-12F6-0824-67D30B34D0EF}"/>
              </a:ext>
            </a:extLst>
          </p:cNvPr>
          <p:cNvSpPr/>
          <p:nvPr/>
        </p:nvSpPr>
        <p:spPr>
          <a:xfrm>
            <a:off x="512064" y="4031198"/>
            <a:ext cx="8129016" cy="685800"/>
          </a:xfrm>
          <a:prstGeom prst="roundRect">
            <a:avLst/>
          </a:prstGeom>
          <a:solidFill>
            <a:srgbClr val="E8F5FB"/>
          </a:solidFill>
          <a:ln w="10160">
            <a:solidFill>
              <a:srgbClr val="A0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200" b="1" dirty="0">
                <a:solidFill>
                  <a:srgbClr val="004469"/>
                </a:solidFill>
                <a:latin typeface="Aptos"/>
              </a:rPr>
              <a:t>A grande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demanda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impõe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método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: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antecipação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,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padronização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,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revisão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,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integração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de dados e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priorização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hatsApp Image 2026-05-14 at 17.36.58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411480" y="384048"/>
            <a:ext cx="8321040" cy="0"/>
          </a:xfrm>
          <a:prstGeom prst="line">
            <a:avLst/>
          </a:prstGeom>
          <a:noFill/>
          <a:ln w="15240">
            <a:solidFill>
              <a:srgbClr val="0073A8">
                <a:alpha val="75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502920" y="4864608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Conorf | Inovação nas atividades legislativas</a:t>
            </a:r>
            <a:endParaRPr lang="en-US" sz="680" dirty="0"/>
          </a:p>
        </p:txBody>
      </p:sp>
      <p:sp>
        <p:nvSpPr>
          <p:cNvPr id="5" name="Text 3"/>
          <p:cNvSpPr/>
          <p:nvPr/>
        </p:nvSpPr>
        <p:spPr>
          <a:xfrm>
            <a:off x="7635240" y="4864608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Senado Federal</a:t>
            </a:r>
            <a:endParaRPr lang="en-US" sz="680" dirty="0"/>
          </a:p>
        </p:txBody>
      </p:sp>
      <p:sp>
        <p:nvSpPr>
          <p:cNvPr id="6" name="Text 4"/>
          <p:cNvSpPr/>
          <p:nvPr/>
        </p:nvSpPr>
        <p:spPr>
          <a:xfrm>
            <a:off x="512064" y="164592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073A8"/>
                </a:solidFill>
              </a:rPr>
              <a:t>TRANSPARÊNCIA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530676"/>
            <a:ext cx="6334669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6233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transparência é uma forma de inovação democrática</a:t>
            </a:r>
            <a:endParaRPr lang="en-US" sz="2500" dirty="0"/>
          </a:p>
        </p:txBody>
      </p:sp>
      <p:sp>
        <p:nvSpPr>
          <p:cNvPr id="8" name="Text 6"/>
          <p:cNvSpPr/>
          <p:nvPr/>
        </p:nvSpPr>
        <p:spPr>
          <a:xfrm>
            <a:off x="512064" y="1200217"/>
            <a:ext cx="534924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 SIGA Brasil mudou a relação entre orçamento, Parlamento e sociedade: de dados técnicos restritos para acesso público qualificado.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658368" y="4224528"/>
            <a:ext cx="7498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1380" dirty="0"/>
          </a:p>
        </p:txBody>
      </p:sp>
      <p:pic>
        <p:nvPicPr>
          <p:cNvPr id="17" name="Picture 16" descr="paper_cr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1874519"/>
            <a:ext cx="2240280" cy="1947672"/>
          </a:xfrm>
          <a:prstGeom prst="rect">
            <a:avLst/>
          </a:prstGeom>
          <a:ln w="10160">
            <a:solidFill>
              <a:srgbClr val="DCE6EB"/>
            </a:solidFill>
          </a:ln>
        </p:spPr>
      </p:pic>
      <p:sp>
        <p:nvSpPr>
          <p:cNvPr id="19" name="Rounded Rectangle 18"/>
          <p:cNvSpPr/>
          <p:nvPr/>
        </p:nvSpPr>
        <p:spPr>
          <a:xfrm>
            <a:off x="868680" y="3584448"/>
            <a:ext cx="1792224" cy="310896"/>
          </a:xfrm>
          <a:prstGeom prst="roundRect">
            <a:avLst/>
          </a:prstGeom>
          <a:solidFill>
            <a:srgbClr val="004469"/>
          </a:solidFill>
          <a:ln>
            <a:solidFill>
              <a:srgbClr val="00446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1200" b="1">
                <a:solidFill>
                  <a:srgbClr val="FFFFFF"/>
                </a:solidFill>
                <a:latin typeface="Aptos"/>
              </a:rPr>
              <a:t>dados brutos</a:t>
            </a:r>
          </a:p>
        </p:txBody>
      </p:sp>
      <p:cxnSp>
        <p:nvCxnSpPr>
          <p:cNvPr id="21" name="Connector 20"/>
          <p:cNvCxnSpPr/>
          <p:nvPr/>
        </p:nvCxnSpPr>
        <p:spPr>
          <a:xfrm>
            <a:off x="3063240" y="2825496"/>
            <a:ext cx="1783080" cy="0"/>
          </a:xfrm>
          <a:prstGeom prst="line">
            <a:avLst/>
          </a:prstGeom>
          <a:ln w="30480">
            <a:solidFill>
              <a:srgbClr val="0093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108960" y="2688336"/>
            <a:ext cx="274320" cy="27432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93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2926079" y="2999232"/>
            <a:ext cx="640080" cy="164592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sz="750" b="0">
                <a:solidFill>
                  <a:srgbClr val="828C96"/>
                </a:solidFill>
                <a:latin typeface="Aptos"/>
              </a:rPr>
              <a:t>integrar</a:t>
            </a:r>
          </a:p>
        </p:txBody>
      </p:sp>
      <p:sp>
        <p:nvSpPr>
          <p:cNvPr id="24" name="Oval 23"/>
          <p:cNvSpPr/>
          <p:nvPr/>
        </p:nvSpPr>
        <p:spPr>
          <a:xfrm>
            <a:off x="3813048" y="2688336"/>
            <a:ext cx="274320" cy="27432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93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3630168" y="2999232"/>
            <a:ext cx="640080" cy="164592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sz="750" b="0">
                <a:solidFill>
                  <a:srgbClr val="828C96"/>
                </a:solidFill>
                <a:latin typeface="Aptos"/>
              </a:rPr>
              <a:t>traduzir</a:t>
            </a:r>
          </a:p>
        </p:txBody>
      </p:sp>
      <p:sp>
        <p:nvSpPr>
          <p:cNvPr id="26" name="Oval 25"/>
          <p:cNvSpPr/>
          <p:nvPr/>
        </p:nvSpPr>
        <p:spPr>
          <a:xfrm>
            <a:off x="4480559" y="2688336"/>
            <a:ext cx="274320" cy="27432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93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4265733" y="2999232"/>
            <a:ext cx="703975" cy="189283"/>
          </a:xfrm>
          <a:prstGeom prst="rect">
            <a:avLst/>
          </a:prstGeom>
          <a:noFill/>
        </p:spPr>
        <p:txBody>
          <a:bodyPr wrap="none" lIns="73152" tIns="36576" rIns="73152" bIns="36576">
            <a:spAutoFit/>
          </a:bodyPr>
          <a:lstStyle/>
          <a:p>
            <a:pPr algn="ctr"/>
            <a:r>
              <a:rPr lang="pt-BR" sz="750" b="0" dirty="0">
                <a:solidFill>
                  <a:srgbClr val="828C96"/>
                </a:solidFill>
                <a:latin typeface="Aptos"/>
              </a:rPr>
              <a:t>disponibilizar</a:t>
            </a:r>
            <a:endParaRPr sz="750" b="0" dirty="0">
              <a:solidFill>
                <a:srgbClr val="828C96"/>
              </a:solidFill>
              <a:latin typeface="Apto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35808" y="3310128"/>
            <a:ext cx="1783080" cy="658368"/>
          </a:xfrm>
          <a:prstGeom prst="roundRect">
            <a:avLst/>
          </a:prstGeom>
          <a:solidFill>
            <a:srgbClr val="F2F8FA"/>
          </a:solidFill>
          <a:ln w="10160">
            <a:solidFill>
              <a:srgbClr val="B4DCE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pt-BR" sz="860" b="0" dirty="0">
                <a:solidFill>
                  <a:srgbClr val="1E2D37"/>
                </a:solidFill>
                <a:latin typeface="Aptos"/>
              </a:rPr>
              <a:t>Painéis do </a:t>
            </a:r>
            <a:r>
              <a:rPr sz="860" b="0" dirty="0">
                <a:solidFill>
                  <a:srgbClr val="1E2D37"/>
                </a:solidFill>
                <a:latin typeface="Aptos"/>
              </a:rPr>
              <a:t>SIGA Brasil
</a:t>
            </a:r>
            <a:r>
              <a:rPr lang="pt-BR" sz="860" b="0" dirty="0">
                <a:solidFill>
                  <a:srgbClr val="1E2D37"/>
                </a:solidFill>
                <a:latin typeface="Aptos"/>
              </a:rPr>
              <a:t>(Especialista, Cidadão, Emendas, Beneficiário, Elaboração)</a:t>
            </a:r>
            <a:r>
              <a:rPr sz="860" b="0" dirty="0">
                <a:solidFill>
                  <a:srgbClr val="1E2D37"/>
                </a:solidFill>
                <a:latin typeface="Aptos"/>
              </a:rPr>
              <a:t>
Orçamento </a:t>
            </a:r>
            <a:r>
              <a:rPr sz="860" b="0" dirty="0" err="1">
                <a:solidFill>
                  <a:srgbClr val="1E2D37"/>
                </a:solidFill>
                <a:latin typeface="Aptos"/>
              </a:rPr>
              <a:t>Fácil</a:t>
            </a:r>
            <a:endParaRPr sz="860" b="0" dirty="0">
              <a:solidFill>
                <a:srgbClr val="1E2D37"/>
              </a:solidFill>
              <a:latin typeface="Aptos"/>
            </a:endParaRPr>
          </a:p>
        </p:txBody>
      </p:sp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EE71538F-FDF7-5C4E-12E9-8ABD03D8D220}"/>
              </a:ext>
            </a:extLst>
          </p:cNvPr>
          <p:cNvSpPr/>
          <p:nvPr/>
        </p:nvSpPr>
        <p:spPr>
          <a:xfrm>
            <a:off x="411481" y="4073000"/>
            <a:ext cx="8189594" cy="685800"/>
          </a:xfrm>
          <a:prstGeom prst="roundRect">
            <a:avLst/>
          </a:prstGeom>
          <a:solidFill>
            <a:srgbClr val="E8F5FB"/>
          </a:solidFill>
          <a:ln w="10160">
            <a:solidFill>
              <a:srgbClr val="A0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Transparência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não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é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só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publicar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informação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. É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reduzir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a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distância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entre a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informação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e a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capacidade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de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entendê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-la.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4F88E90-2CAC-5672-7F56-C9E324609B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344" t="2040" r="4675" b="59168"/>
          <a:stretch>
            <a:fillRect/>
          </a:stretch>
        </p:blipFill>
        <p:spPr>
          <a:xfrm>
            <a:off x="5054374" y="1785596"/>
            <a:ext cx="2240280" cy="219857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696712" y="3682420"/>
            <a:ext cx="2331720" cy="310896"/>
          </a:xfrm>
          <a:prstGeom prst="roundRect">
            <a:avLst/>
          </a:prstGeom>
          <a:solidFill>
            <a:srgbClr val="5E9E39"/>
          </a:solidFill>
          <a:ln>
            <a:solidFill>
              <a:srgbClr val="5E9E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sz="1200" b="1">
                <a:solidFill>
                  <a:srgbClr val="FFFFFF"/>
                </a:solidFill>
                <a:latin typeface="Aptos"/>
              </a:rPr>
              <a:t>informação acessível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E2019-D979-6C8B-1B50-DAEFE4F36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hatsApp Image 2026-05-14 at 17.36.58 (2).jpeg">
            <a:extLst>
              <a:ext uri="{FF2B5EF4-FFF2-40B4-BE49-F238E27FC236}">
                <a16:creationId xmlns:a16="http://schemas.microsoft.com/office/drawing/2014/main" id="{AA1AB761-037B-F50A-A789-3341AD2E8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657"/>
            <a:ext cx="9144000" cy="5143500"/>
          </a:xfrm>
          <a:prstGeom prst="rect">
            <a:avLst/>
          </a:prstGeom>
        </p:spPr>
      </p:pic>
      <p:sp>
        <p:nvSpPr>
          <p:cNvPr id="2" name="Shape 0">
            <a:extLst>
              <a:ext uri="{FF2B5EF4-FFF2-40B4-BE49-F238E27FC236}">
                <a16:creationId xmlns:a16="http://schemas.microsoft.com/office/drawing/2014/main" id="{E89AD9E8-ACFA-B701-D74A-B95491238359}"/>
              </a:ext>
            </a:extLst>
          </p:cNvPr>
          <p:cNvSpPr/>
          <p:nvPr/>
        </p:nvSpPr>
        <p:spPr>
          <a:xfrm>
            <a:off x="411480" y="384048"/>
            <a:ext cx="8321040" cy="0"/>
          </a:xfrm>
          <a:prstGeom prst="line">
            <a:avLst/>
          </a:prstGeom>
          <a:noFill/>
          <a:ln w="15240">
            <a:solidFill>
              <a:srgbClr val="0073A8">
                <a:alpha val="75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29D3245-4DA6-6E3F-6910-018A0C5BC613}"/>
              </a:ext>
            </a:extLst>
          </p:cNvPr>
          <p:cNvSpPr/>
          <p:nvPr/>
        </p:nvSpPr>
        <p:spPr>
          <a:xfrm>
            <a:off x="502920" y="4864608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Conorf | Inovação nas atividades legislativas</a:t>
            </a:r>
            <a:endParaRPr lang="en-US" sz="68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2BB6FC3D-D1FE-F590-BC4A-230DA136AF43}"/>
              </a:ext>
            </a:extLst>
          </p:cNvPr>
          <p:cNvSpPr/>
          <p:nvPr/>
        </p:nvSpPr>
        <p:spPr>
          <a:xfrm>
            <a:off x="7635240" y="4864608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Senado Federal</a:t>
            </a:r>
            <a:endParaRPr lang="en-US" sz="68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E1C705E5-57EF-EFDD-5471-A1F34B41F92B}"/>
              </a:ext>
            </a:extLst>
          </p:cNvPr>
          <p:cNvSpPr/>
          <p:nvPr/>
        </p:nvSpPr>
        <p:spPr>
          <a:xfrm>
            <a:off x="512064" y="164592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073A8"/>
                </a:solidFill>
              </a:rPr>
              <a:t>TRANSPARÊNCIA</a:t>
            </a:r>
            <a:endParaRPr lang="en-US" sz="900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11888C7B-0EFD-D568-EF16-83C01D9ED517}"/>
              </a:ext>
            </a:extLst>
          </p:cNvPr>
          <p:cNvSpPr/>
          <p:nvPr/>
        </p:nvSpPr>
        <p:spPr>
          <a:xfrm>
            <a:off x="512064" y="499163"/>
            <a:ext cx="6195876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6233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transparência é uma forma de inovação democrática</a:t>
            </a:r>
            <a:endParaRPr lang="en-US" sz="2500" dirty="0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2DEC9C11-F853-F523-5337-84F226594A12}"/>
              </a:ext>
            </a:extLst>
          </p:cNvPr>
          <p:cNvSpPr/>
          <p:nvPr/>
        </p:nvSpPr>
        <p:spPr>
          <a:xfrm>
            <a:off x="658368" y="4224528"/>
            <a:ext cx="74980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1380" dirty="0"/>
          </a:p>
        </p:txBody>
      </p:sp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E1E378B0-899F-F5D5-E4E6-6B00B1381571}"/>
              </a:ext>
            </a:extLst>
          </p:cNvPr>
          <p:cNvSpPr/>
          <p:nvPr/>
        </p:nvSpPr>
        <p:spPr>
          <a:xfrm>
            <a:off x="411481" y="4073000"/>
            <a:ext cx="8189594" cy="685800"/>
          </a:xfrm>
          <a:prstGeom prst="roundRect">
            <a:avLst/>
          </a:prstGeom>
          <a:solidFill>
            <a:srgbClr val="E8F5FB"/>
          </a:solidFill>
          <a:ln w="10160">
            <a:solidFill>
              <a:srgbClr val="A0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3152" tIns="36576" rIns="73152" bIns="36576" rtlCol="0" anchor="ctr"/>
          <a:lstStyle/>
          <a:p>
            <a:pPr algn="ctr"/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Transparência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não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é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só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publicar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informação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. É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reduzir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a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distância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entre a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informação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e a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capacidade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 de </a:t>
            </a:r>
            <a:r>
              <a:rPr lang="en-US" sz="1200" b="1" dirty="0" err="1">
                <a:solidFill>
                  <a:srgbClr val="004469"/>
                </a:solidFill>
                <a:latin typeface="Aptos"/>
              </a:rPr>
              <a:t>entendê</a:t>
            </a:r>
            <a:r>
              <a:rPr lang="en-US" sz="1200" b="1" dirty="0">
                <a:solidFill>
                  <a:srgbClr val="004469"/>
                </a:solidFill>
                <a:latin typeface="Aptos"/>
              </a:rPr>
              <a:t>-la.</a:t>
            </a:r>
          </a:p>
        </p:txBody>
      </p:sp>
      <p:pic>
        <p:nvPicPr>
          <p:cNvPr id="14" name="Mídia Online 13" title="Orçamento Fácil - Vídeo 01 - A série de animação desenvolvida pelo Senado sobre orçamento público">
            <a:hlinkClick r:id="" action="ppaction://media"/>
            <a:extLst>
              <a:ext uri="{FF2B5EF4-FFF2-40B4-BE49-F238E27FC236}">
                <a16:creationId xmlns:a16="http://schemas.microsoft.com/office/drawing/2014/main" id="{C4B3CEB2-E1C9-20A9-9B9D-1DFC380346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09264" y="968922"/>
            <a:ext cx="5201475" cy="2938833"/>
          </a:xfrm>
          <a:prstGeom prst="rect">
            <a:avLst/>
          </a:prstGeom>
        </p:spPr>
      </p:pic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6F486267-3675-5AC1-4C74-CD52F8DD7E25}"/>
              </a:ext>
            </a:extLst>
          </p:cNvPr>
          <p:cNvSpPr/>
          <p:nvPr/>
        </p:nvSpPr>
        <p:spPr>
          <a:xfrm>
            <a:off x="6435580" y="1416652"/>
            <a:ext cx="2296940" cy="1898048"/>
          </a:xfrm>
          <a:prstGeom prst="roundRect">
            <a:avLst/>
          </a:prstGeom>
          <a:solidFill>
            <a:srgbClr val="FDFEFF"/>
          </a:solidFill>
          <a:ln w="16510">
            <a:solidFill>
              <a:srgbClr val="0093B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18872" tIns="73152" rIns="118872" bIns="64008" rtlCol="0" anchor="ctr"/>
          <a:lstStyle/>
          <a:p>
            <a:pPr algn="ctr">
              <a:spcBef>
                <a:spcPts val="300"/>
              </a:spcBef>
            </a:pPr>
            <a:r>
              <a:rPr lang="pt-BR" sz="1100" b="1" dirty="0">
                <a:solidFill>
                  <a:srgbClr val="1E2D37"/>
                </a:solidFill>
                <a:latin typeface="Aptos"/>
              </a:rPr>
              <a:t>Orçamento fácil é uma série de vídeos de animação publicado no YouTube, elaborados pela parceria entre Conorf e Secom do Senado Federal, com o objetivo de educar a população em assuntos orçamentários e fiscais</a:t>
            </a:r>
            <a:endParaRPr sz="1100" b="1" dirty="0">
              <a:solidFill>
                <a:srgbClr val="1E2D37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0958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hatsApp Image 2026-05-14 at 17.36.58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98"/>
            <a:ext cx="9144000" cy="51435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411480" y="384048"/>
            <a:ext cx="8321040" cy="0"/>
          </a:xfrm>
          <a:prstGeom prst="line">
            <a:avLst/>
          </a:prstGeom>
          <a:noFill/>
          <a:ln w="15240">
            <a:solidFill>
              <a:srgbClr val="0073A8">
                <a:alpha val="75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502920" y="4864608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Conorf | Inovação nas atividades legislativas</a:t>
            </a:r>
            <a:endParaRPr lang="en-US" sz="680" dirty="0"/>
          </a:p>
        </p:txBody>
      </p:sp>
      <p:sp>
        <p:nvSpPr>
          <p:cNvPr id="5" name="Text 3"/>
          <p:cNvSpPr/>
          <p:nvPr/>
        </p:nvSpPr>
        <p:spPr>
          <a:xfrm>
            <a:off x="7635240" y="4864608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Senado Federal</a:t>
            </a:r>
            <a:endParaRPr lang="en-US" sz="680" dirty="0"/>
          </a:p>
        </p:txBody>
      </p:sp>
      <p:sp>
        <p:nvSpPr>
          <p:cNvPr id="6" name="Text 4"/>
          <p:cNvSpPr/>
          <p:nvPr/>
        </p:nvSpPr>
        <p:spPr>
          <a:xfrm>
            <a:off x="512064" y="164592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073A8"/>
                </a:solidFill>
              </a:rPr>
              <a:t>DESAFIOS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658368"/>
            <a:ext cx="53492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6233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 ambiente legislativo está ficando mais difícil</a:t>
            </a:r>
            <a:endParaRPr lang="en-US" sz="2500" dirty="0"/>
          </a:p>
        </p:txBody>
      </p:sp>
      <p:sp>
        <p:nvSpPr>
          <p:cNvPr id="8" name="Text 6"/>
          <p:cNvSpPr/>
          <p:nvPr/>
        </p:nvSpPr>
        <p:spPr>
          <a:xfrm>
            <a:off x="512064" y="1298448"/>
            <a:ext cx="507492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 problema deixou de ser apenas acessar informação. Agora é filtrar, confiar, explicar e decidir em ritmo acelerado.</a:t>
            </a:r>
            <a:endParaRPr lang="en-US" sz="1350" dirty="0"/>
          </a:p>
        </p:txBody>
      </p:sp>
      <p:sp>
        <p:nvSpPr>
          <p:cNvPr id="28" name="Rounded Rectangle 27"/>
          <p:cNvSpPr/>
          <p:nvPr/>
        </p:nvSpPr>
        <p:spPr>
          <a:xfrm>
            <a:off x="621792" y="1901952"/>
            <a:ext cx="4892040" cy="384048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621792" y="1901952"/>
            <a:ext cx="109728" cy="384048"/>
          </a:xfrm>
          <a:prstGeom prst="rect">
            <a:avLst/>
          </a:prstGeom>
          <a:solidFill>
            <a:srgbClr val="0072B2"/>
          </a:solidFill>
          <a:ln>
            <a:solidFill>
              <a:srgbClr val="007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896112" y="2008578"/>
            <a:ext cx="1115568" cy="109728"/>
          </a:xfrm>
          <a:prstGeom prst="rect">
            <a:avLst/>
          </a:prstGeom>
          <a:noFill/>
        </p:spPr>
        <p:txBody>
          <a:bodyPr wrap="square" lIns="63500" tIns="25400" rIns="63500" bIns="25400" anchor="ctr">
            <a:spAutoFit/>
          </a:bodyPr>
          <a:lstStyle/>
          <a:p>
            <a:pPr algn="l"/>
            <a:r>
              <a:rPr sz="1300" b="1" dirty="0">
                <a:solidFill>
                  <a:srgbClr val="0072B2"/>
                </a:solidFill>
                <a:latin typeface="Arial"/>
              </a:rPr>
              <a:t>Volume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26563" y="1927658"/>
            <a:ext cx="3287269" cy="374461"/>
          </a:xfrm>
          <a:prstGeom prst="rect">
            <a:avLst/>
          </a:prstGeom>
          <a:noFill/>
        </p:spPr>
        <p:txBody>
          <a:bodyPr wrap="square" lIns="63500" tIns="25400" rIns="63500" bIns="25400" anchor="ctr">
            <a:spAutoFit/>
          </a:bodyPr>
          <a:lstStyle/>
          <a:p>
            <a:pPr algn="l"/>
            <a:r>
              <a:rPr sz="1050" b="0" dirty="0" err="1">
                <a:solidFill>
                  <a:srgbClr val="1E2A38"/>
                </a:solidFill>
                <a:latin typeface="Arial"/>
              </a:rPr>
              <a:t>proposições</a:t>
            </a:r>
            <a:r>
              <a:rPr sz="1050" b="0" dirty="0">
                <a:solidFill>
                  <a:srgbClr val="1E2A38"/>
                </a:solidFill>
                <a:latin typeface="Arial"/>
              </a:rPr>
              <a:t>, </a:t>
            </a:r>
            <a:r>
              <a:rPr sz="1050" b="0" dirty="0" err="1">
                <a:solidFill>
                  <a:srgbClr val="1E2A38"/>
                </a:solidFill>
                <a:latin typeface="Arial"/>
              </a:rPr>
              <a:t>emendas</a:t>
            </a:r>
            <a:r>
              <a:rPr sz="1050" b="0" dirty="0">
                <a:solidFill>
                  <a:srgbClr val="1E2A38"/>
                </a:solidFill>
                <a:latin typeface="Arial"/>
              </a:rPr>
              <a:t>, dados e </a:t>
            </a:r>
            <a:r>
              <a:rPr sz="1050" b="0" dirty="0" err="1">
                <a:solidFill>
                  <a:srgbClr val="1E2A38"/>
                </a:solidFill>
                <a:latin typeface="Arial"/>
              </a:rPr>
              <a:t>demandas</a:t>
            </a:r>
            <a:r>
              <a:rPr sz="1050" b="0" dirty="0">
                <a:solidFill>
                  <a:srgbClr val="1E2A38"/>
                </a:solidFill>
                <a:latin typeface="Arial"/>
              </a:rPr>
              <a:t> </a:t>
            </a:r>
            <a:r>
              <a:rPr sz="1050" b="0" dirty="0" err="1">
                <a:solidFill>
                  <a:srgbClr val="1E2A38"/>
                </a:solidFill>
                <a:latin typeface="Arial"/>
              </a:rPr>
              <a:t>crescentes</a:t>
            </a:r>
            <a:endParaRPr sz="1050" b="0" dirty="0">
              <a:solidFill>
                <a:srgbClr val="1E2A38"/>
              </a:solidFill>
              <a:latin typeface="Arial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1792" y="2377440"/>
            <a:ext cx="4892040" cy="384048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Rectangle 32"/>
          <p:cNvSpPr/>
          <p:nvPr/>
        </p:nvSpPr>
        <p:spPr>
          <a:xfrm>
            <a:off x="621792" y="2377440"/>
            <a:ext cx="109728" cy="384048"/>
          </a:xfrm>
          <a:prstGeom prst="rect">
            <a:avLst/>
          </a:prstGeom>
          <a:solidFill>
            <a:srgbClr val="76B842"/>
          </a:solidFill>
          <a:ln>
            <a:solidFill>
              <a:srgbClr val="76B8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896112" y="2487169"/>
            <a:ext cx="1115568" cy="109728"/>
          </a:xfrm>
          <a:prstGeom prst="rect">
            <a:avLst/>
          </a:prstGeom>
          <a:noFill/>
        </p:spPr>
        <p:txBody>
          <a:bodyPr wrap="square" lIns="63500" tIns="25400" rIns="63500" bIns="25400" anchor="ctr">
            <a:spAutoFit/>
          </a:bodyPr>
          <a:lstStyle/>
          <a:p>
            <a:pPr algn="l"/>
            <a:r>
              <a:rPr sz="1300" b="1" dirty="0" err="1">
                <a:solidFill>
                  <a:srgbClr val="76B842"/>
                </a:solidFill>
                <a:latin typeface="Arial"/>
              </a:rPr>
              <a:t>Velocidade</a:t>
            </a:r>
            <a:endParaRPr sz="1300" b="1" dirty="0">
              <a:solidFill>
                <a:srgbClr val="76B842"/>
              </a:solidFill>
              <a:latin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26564" y="2491740"/>
            <a:ext cx="3337560" cy="109728"/>
          </a:xfrm>
          <a:prstGeom prst="rect">
            <a:avLst/>
          </a:prstGeom>
          <a:noFill/>
        </p:spPr>
        <p:txBody>
          <a:bodyPr wrap="square" lIns="63500" tIns="25400" rIns="63500" bIns="25400" anchor="ctr">
            <a:spAutoFit/>
          </a:bodyPr>
          <a:lstStyle/>
          <a:p>
            <a:pPr algn="l"/>
            <a:r>
              <a:rPr sz="1050" b="0" dirty="0" err="1">
                <a:solidFill>
                  <a:srgbClr val="1E2A38"/>
                </a:solidFill>
                <a:latin typeface="Arial"/>
              </a:rPr>
              <a:t>prazos</a:t>
            </a:r>
            <a:r>
              <a:rPr sz="1050" b="0" dirty="0">
                <a:solidFill>
                  <a:srgbClr val="1E2A38"/>
                </a:solidFill>
                <a:latin typeface="Arial"/>
              </a:rPr>
              <a:t> </a:t>
            </a:r>
            <a:r>
              <a:rPr sz="1050" b="0" dirty="0" err="1">
                <a:solidFill>
                  <a:srgbClr val="1E2A38"/>
                </a:solidFill>
                <a:latin typeface="Arial"/>
              </a:rPr>
              <a:t>curtos</a:t>
            </a:r>
            <a:r>
              <a:rPr sz="1050" b="0" dirty="0">
                <a:solidFill>
                  <a:srgbClr val="1E2A38"/>
                </a:solidFill>
                <a:latin typeface="Arial"/>
              </a:rPr>
              <a:t> e </a:t>
            </a:r>
            <a:r>
              <a:rPr sz="1050" b="0" dirty="0" err="1">
                <a:solidFill>
                  <a:srgbClr val="1E2A38"/>
                </a:solidFill>
                <a:latin typeface="Arial"/>
              </a:rPr>
              <a:t>pressão</a:t>
            </a:r>
            <a:r>
              <a:rPr sz="1050" b="0" dirty="0">
                <a:solidFill>
                  <a:srgbClr val="1E2A38"/>
                </a:solidFill>
                <a:latin typeface="Arial"/>
              </a:rPr>
              <a:t> </a:t>
            </a:r>
            <a:r>
              <a:rPr sz="1050" b="0" dirty="0" err="1">
                <a:solidFill>
                  <a:srgbClr val="1E2A38"/>
                </a:solidFill>
                <a:latin typeface="Arial"/>
              </a:rPr>
              <a:t>por</a:t>
            </a:r>
            <a:r>
              <a:rPr sz="1050" b="0" dirty="0">
                <a:solidFill>
                  <a:srgbClr val="1E2A38"/>
                </a:solidFill>
                <a:latin typeface="Arial"/>
              </a:rPr>
              <a:t> </a:t>
            </a:r>
            <a:r>
              <a:rPr sz="1050" b="0" dirty="0" err="1">
                <a:solidFill>
                  <a:srgbClr val="1E2A38"/>
                </a:solidFill>
                <a:latin typeface="Arial"/>
              </a:rPr>
              <a:t>resposta</a:t>
            </a:r>
            <a:r>
              <a:rPr sz="1050" b="0" dirty="0">
                <a:solidFill>
                  <a:srgbClr val="1E2A38"/>
                </a:solidFill>
                <a:latin typeface="Arial"/>
              </a:rPr>
              <a:t> </a:t>
            </a:r>
            <a:r>
              <a:rPr sz="1050" b="0" dirty="0" err="1">
                <a:solidFill>
                  <a:srgbClr val="1E2A38"/>
                </a:solidFill>
                <a:latin typeface="Arial"/>
              </a:rPr>
              <a:t>imediata</a:t>
            </a:r>
            <a:endParaRPr sz="1050" b="0" dirty="0">
              <a:solidFill>
                <a:srgbClr val="1E2A38"/>
              </a:solidFill>
              <a:latin typeface="Arial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21792" y="2852928"/>
            <a:ext cx="4892040" cy="384048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Rectangle 36"/>
          <p:cNvSpPr/>
          <p:nvPr/>
        </p:nvSpPr>
        <p:spPr>
          <a:xfrm>
            <a:off x="621792" y="2852928"/>
            <a:ext cx="109728" cy="384048"/>
          </a:xfrm>
          <a:prstGeom prst="rect">
            <a:avLst/>
          </a:prstGeom>
          <a:solidFill>
            <a:srgbClr val="0072B2"/>
          </a:solidFill>
          <a:ln>
            <a:solidFill>
              <a:srgbClr val="007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885090" y="2905670"/>
            <a:ext cx="1320492" cy="251351"/>
          </a:xfrm>
          <a:prstGeom prst="rect">
            <a:avLst/>
          </a:prstGeom>
          <a:noFill/>
        </p:spPr>
        <p:txBody>
          <a:bodyPr wrap="square" lIns="63500" tIns="25400" rIns="63500" bIns="25400" anchor="ctr">
            <a:spAutoFit/>
          </a:bodyPr>
          <a:lstStyle/>
          <a:p>
            <a:pPr algn="l"/>
            <a:r>
              <a:rPr sz="1300" b="1" dirty="0" err="1">
                <a:solidFill>
                  <a:srgbClr val="0072B2"/>
                </a:solidFill>
                <a:latin typeface="Arial"/>
              </a:rPr>
              <a:t>Complexidade</a:t>
            </a:r>
            <a:endParaRPr sz="1300" b="1" dirty="0">
              <a:solidFill>
                <a:srgbClr val="0072B2"/>
              </a:solidFill>
              <a:latin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26564" y="2967228"/>
            <a:ext cx="3337560" cy="109728"/>
          </a:xfrm>
          <a:prstGeom prst="rect">
            <a:avLst/>
          </a:prstGeom>
          <a:noFill/>
        </p:spPr>
        <p:txBody>
          <a:bodyPr wrap="square" lIns="63500" tIns="25400" rIns="63500" bIns="25400" anchor="ctr">
            <a:spAutoFit/>
          </a:bodyPr>
          <a:lstStyle/>
          <a:p>
            <a:pPr algn="l"/>
            <a:r>
              <a:rPr sz="1050" b="0" dirty="0" err="1">
                <a:solidFill>
                  <a:srgbClr val="1E2A38"/>
                </a:solidFill>
                <a:latin typeface="Arial"/>
              </a:rPr>
              <a:t>normas</a:t>
            </a:r>
            <a:r>
              <a:rPr sz="1050" b="0" dirty="0">
                <a:solidFill>
                  <a:srgbClr val="1E2A38"/>
                </a:solidFill>
                <a:latin typeface="Arial"/>
              </a:rPr>
              <a:t> </a:t>
            </a:r>
            <a:r>
              <a:rPr sz="1050" b="0" dirty="0" err="1">
                <a:solidFill>
                  <a:srgbClr val="1E2A38"/>
                </a:solidFill>
                <a:latin typeface="Arial"/>
              </a:rPr>
              <a:t>fiscais</a:t>
            </a:r>
            <a:r>
              <a:rPr sz="1050" b="0" dirty="0">
                <a:solidFill>
                  <a:srgbClr val="1E2A38"/>
                </a:solidFill>
                <a:latin typeface="Arial"/>
              </a:rPr>
              <a:t>, </a:t>
            </a:r>
            <a:r>
              <a:rPr sz="1050" b="0" dirty="0" err="1">
                <a:solidFill>
                  <a:srgbClr val="1E2A38"/>
                </a:solidFill>
                <a:latin typeface="Arial"/>
              </a:rPr>
              <a:t>políticas</a:t>
            </a:r>
            <a:r>
              <a:rPr sz="1050" b="0" dirty="0">
                <a:solidFill>
                  <a:srgbClr val="1E2A38"/>
                </a:solidFill>
                <a:latin typeface="Arial"/>
              </a:rPr>
              <a:t> </a:t>
            </a:r>
            <a:r>
              <a:rPr sz="1050" b="0" dirty="0" err="1">
                <a:solidFill>
                  <a:srgbClr val="1E2A38"/>
                </a:solidFill>
                <a:latin typeface="Arial"/>
              </a:rPr>
              <a:t>públicas</a:t>
            </a:r>
            <a:r>
              <a:rPr sz="1050" b="0" dirty="0">
                <a:solidFill>
                  <a:srgbClr val="1E2A38"/>
                </a:solidFill>
                <a:latin typeface="Arial"/>
              </a:rPr>
              <a:t> e </a:t>
            </a:r>
            <a:r>
              <a:rPr sz="1050" b="0" dirty="0" err="1">
                <a:solidFill>
                  <a:srgbClr val="1E2A38"/>
                </a:solidFill>
                <a:latin typeface="Arial"/>
              </a:rPr>
              <a:t>efeitos</a:t>
            </a:r>
            <a:r>
              <a:rPr sz="1050" b="0" dirty="0">
                <a:solidFill>
                  <a:srgbClr val="1E2A38"/>
                </a:solidFill>
                <a:latin typeface="Arial"/>
              </a:rPr>
              <a:t> </a:t>
            </a:r>
            <a:r>
              <a:rPr sz="1050" b="0" dirty="0" err="1">
                <a:solidFill>
                  <a:srgbClr val="1E2A38"/>
                </a:solidFill>
                <a:latin typeface="Arial"/>
              </a:rPr>
              <a:t>distributivos</a:t>
            </a:r>
            <a:endParaRPr sz="1050" b="0" dirty="0">
              <a:solidFill>
                <a:srgbClr val="1E2A38"/>
              </a:solidFill>
              <a:latin typeface="Arial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21792" y="3328416"/>
            <a:ext cx="4892040" cy="384048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Rectangle 40"/>
          <p:cNvSpPr/>
          <p:nvPr/>
        </p:nvSpPr>
        <p:spPr>
          <a:xfrm>
            <a:off x="621792" y="3328416"/>
            <a:ext cx="109728" cy="384048"/>
          </a:xfrm>
          <a:prstGeom prst="rect">
            <a:avLst/>
          </a:prstGeom>
          <a:solidFill>
            <a:srgbClr val="76B842"/>
          </a:solidFill>
          <a:ln>
            <a:solidFill>
              <a:srgbClr val="76B8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896112" y="3383280"/>
            <a:ext cx="1115568" cy="109728"/>
          </a:xfrm>
          <a:prstGeom prst="rect">
            <a:avLst/>
          </a:prstGeom>
          <a:noFill/>
        </p:spPr>
        <p:txBody>
          <a:bodyPr wrap="square" lIns="63500" tIns="25400" rIns="63500" bIns="25400" anchor="ctr">
            <a:spAutoFit/>
          </a:bodyPr>
          <a:lstStyle/>
          <a:p>
            <a:pPr algn="l"/>
            <a:r>
              <a:rPr sz="1300" b="1">
                <a:solidFill>
                  <a:srgbClr val="76B842"/>
                </a:solidFill>
                <a:latin typeface="Arial"/>
              </a:rPr>
              <a:t>Confiança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26564" y="3442716"/>
            <a:ext cx="3337560" cy="109728"/>
          </a:xfrm>
          <a:prstGeom prst="rect">
            <a:avLst/>
          </a:prstGeom>
          <a:noFill/>
        </p:spPr>
        <p:txBody>
          <a:bodyPr wrap="square" lIns="63500" tIns="25400" rIns="63500" bIns="25400" anchor="ctr">
            <a:spAutoFit/>
          </a:bodyPr>
          <a:lstStyle/>
          <a:p>
            <a:pPr algn="l"/>
            <a:r>
              <a:rPr sz="1050" b="0">
                <a:solidFill>
                  <a:srgbClr val="1E2A38"/>
                </a:solidFill>
                <a:latin typeface="Arial"/>
              </a:rPr>
              <a:t>fontes, versões, rastreabilidade e combate à desinformação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21792" y="3803904"/>
            <a:ext cx="4892040" cy="384048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5" name="Rectangle 44"/>
          <p:cNvSpPr/>
          <p:nvPr/>
        </p:nvSpPr>
        <p:spPr>
          <a:xfrm>
            <a:off x="621792" y="3803904"/>
            <a:ext cx="109728" cy="384048"/>
          </a:xfrm>
          <a:prstGeom prst="rect">
            <a:avLst/>
          </a:prstGeom>
          <a:solidFill>
            <a:srgbClr val="0072B2"/>
          </a:solidFill>
          <a:ln>
            <a:solidFill>
              <a:srgbClr val="007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896112" y="3858768"/>
            <a:ext cx="1115568" cy="109728"/>
          </a:xfrm>
          <a:prstGeom prst="rect">
            <a:avLst/>
          </a:prstGeom>
          <a:noFill/>
        </p:spPr>
        <p:txBody>
          <a:bodyPr wrap="square" lIns="63500" tIns="25400" rIns="63500" bIns="25400" anchor="ctr">
            <a:spAutoFit/>
          </a:bodyPr>
          <a:lstStyle/>
          <a:p>
            <a:pPr algn="l"/>
            <a:r>
              <a:rPr sz="1300" b="1">
                <a:solidFill>
                  <a:srgbClr val="0072B2"/>
                </a:solidFill>
                <a:latin typeface="Arial"/>
              </a:rPr>
              <a:t>Pessoas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26564" y="3918204"/>
            <a:ext cx="3337560" cy="109728"/>
          </a:xfrm>
          <a:prstGeom prst="rect">
            <a:avLst/>
          </a:prstGeom>
          <a:noFill/>
        </p:spPr>
        <p:txBody>
          <a:bodyPr wrap="square" lIns="63500" tIns="25400" rIns="63500" bIns="25400" anchor="ctr">
            <a:spAutoFit/>
          </a:bodyPr>
          <a:lstStyle/>
          <a:p>
            <a:pPr algn="l"/>
            <a:r>
              <a:rPr sz="1050" b="0">
                <a:solidFill>
                  <a:srgbClr val="1E2A38"/>
                </a:solidFill>
                <a:latin typeface="Arial"/>
              </a:rPr>
              <a:t>novas competências sem perder especialização substantiva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99154" y="1774991"/>
            <a:ext cx="1508760" cy="256032"/>
          </a:xfrm>
          <a:prstGeom prst="rect">
            <a:avLst/>
          </a:prstGeom>
          <a:noFill/>
        </p:spPr>
        <p:txBody>
          <a:bodyPr wrap="square" lIns="63500" tIns="25400" rIns="63500" bIns="25400" anchor="ctr">
            <a:spAutoFit/>
          </a:bodyPr>
          <a:lstStyle/>
          <a:p>
            <a:pPr algn="ctr"/>
            <a:r>
              <a:rPr sz="1350" b="1" dirty="0" err="1">
                <a:solidFill>
                  <a:srgbClr val="0072B2"/>
                </a:solidFill>
                <a:latin typeface="Arial"/>
              </a:rPr>
              <a:t>Pergunta</a:t>
            </a:r>
            <a:r>
              <a:rPr sz="1350" b="1" dirty="0">
                <a:solidFill>
                  <a:srgbClr val="0072B2"/>
                </a:solidFill>
                <a:latin typeface="Arial"/>
              </a:rPr>
              <a:t> para o </a:t>
            </a:r>
            <a:r>
              <a:rPr sz="1350" b="1" dirty="0" err="1">
                <a:solidFill>
                  <a:srgbClr val="0072B2"/>
                </a:solidFill>
                <a:latin typeface="Arial"/>
              </a:rPr>
              <a:t>futuro</a:t>
            </a:r>
            <a:endParaRPr sz="1350" b="1" dirty="0">
              <a:solidFill>
                <a:srgbClr val="0072B2"/>
              </a:solidFill>
              <a:latin typeface="Arial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208776" y="2199132"/>
            <a:ext cx="1689517" cy="1536192"/>
          </a:xfrm>
          <a:prstGeom prst="roundRect">
            <a:avLst/>
          </a:prstGeom>
          <a:solidFill>
            <a:srgbClr val="F3F7FA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6381450" y="2482521"/>
            <a:ext cx="1344168" cy="900759"/>
          </a:xfrm>
          <a:prstGeom prst="rect">
            <a:avLst/>
          </a:prstGeom>
          <a:noFill/>
        </p:spPr>
        <p:txBody>
          <a:bodyPr wrap="square" lIns="63500" tIns="25400" rIns="63500" bIns="25400" anchor="ctr">
            <a:spAutoFit/>
          </a:bodyPr>
          <a:lstStyle/>
          <a:p>
            <a:pPr algn="ctr"/>
            <a:r>
              <a:rPr sz="1380" b="1" dirty="0">
                <a:solidFill>
                  <a:srgbClr val="1E2A38"/>
                </a:solidFill>
                <a:latin typeface="Arial"/>
              </a:rPr>
              <a:t>Como </a:t>
            </a:r>
            <a:r>
              <a:rPr sz="1380" b="1" dirty="0" err="1">
                <a:solidFill>
                  <a:srgbClr val="1E2A38"/>
                </a:solidFill>
                <a:latin typeface="Arial"/>
              </a:rPr>
              <a:t>acelerar</a:t>
            </a:r>
            <a:endParaRPr sz="1380" b="1" dirty="0">
              <a:solidFill>
                <a:srgbClr val="1E2A38"/>
              </a:solidFill>
              <a:latin typeface="Arial"/>
            </a:endParaRPr>
          </a:p>
          <a:p>
            <a:pPr algn="ctr"/>
            <a:r>
              <a:rPr sz="1380" b="1" dirty="0" err="1">
                <a:solidFill>
                  <a:srgbClr val="1E2A38"/>
                </a:solidFill>
                <a:latin typeface="Arial"/>
              </a:rPr>
              <a:t>sem</a:t>
            </a:r>
            <a:r>
              <a:rPr sz="1380" b="1" dirty="0">
                <a:solidFill>
                  <a:srgbClr val="1E2A38"/>
                </a:solidFill>
                <a:latin typeface="Arial"/>
              </a:rPr>
              <a:t> </a:t>
            </a:r>
            <a:r>
              <a:rPr sz="1380" b="1" dirty="0" err="1">
                <a:solidFill>
                  <a:srgbClr val="1E2A38"/>
                </a:solidFill>
                <a:latin typeface="Arial"/>
              </a:rPr>
              <a:t>banalizar</a:t>
            </a:r>
            <a:endParaRPr sz="1380" b="1" dirty="0">
              <a:solidFill>
                <a:srgbClr val="1E2A38"/>
              </a:solidFill>
              <a:latin typeface="Arial"/>
            </a:endParaRPr>
          </a:p>
          <a:p>
            <a:pPr algn="ctr"/>
            <a:r>
              <a:rPr sz="1380" b="1" dirty="0">
                <a:solidFill>
                  <a:srgbClr val="1E2A38"/>
                </a:solidFill>
                <a:latin typeface="Arial"/>
              </a:rPr>
              <a:t>a </a:t>
            </a:r>
            <a:r>
              <a:rPr sz="1380" b="1" dirty="0" err="1">
                <a:solidFill>
                  <a:srgbClr val="1E2A38"/>
                </a:solidFill>
                <a:latin typeface="Arial"/>
              </a:rPr>
              <a:t>qualidade</a:t>
            </a:r>
            <a:r>
              <a:rPr sz="1380" b="1" dirty="0">
                <a:solidFill>
                  <a:srgbClr val="1E2A38"/>
                </a:solidFill>
                <a:latin typeface="Arial"/>
              </a:rPr>
              <a:t> </a:t>
            </a:r>
            <a:r>
              <a:rPr sz="1380" b="1" dirty="0" err="1">
                <a:solidFill>
                  <a:srgbClr val="1E2A38"/>
                </a:solidFill>
                <a:latin typeface="Arial"/>
              </a:rPr>
              <a:t>técnica</a:t>
            </a:r>
            <a:r>
              <a:rPr sz="1380" b="1" dirty="0">
                <a:solidFill>
                  <a:srgbClr val="1E2A38"/>
                </a:solidFill>
                <a:latin typeface="Arial"/>
              </a:rPr>
              <a:t>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hatsApp Image 2026-05-14 at 17.36.58 (2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24"/>
            <a:ext cx="9144000" cy="5143500"/>
          </a:xfrm>
          <a:prstGeom prst="rect">
            <a:avLst/>
          </a:prstGeom>
        </p:spPr>
      </p:pic>
      <p:sp>
        <p:nvSpPr>
          <p:cNvPr id="2" name="Shape 0"/>
          <p:cNvSpPr/>
          <p:nvPr/>
        </p:nvSpPr>
        <p:spPr>
          <a:xfrm>
            <a:off x="411480" y="384048"/>
            <a:ext cx="8321040" cy="0"/>
          </a:xfrm>
          <a:prstGeom prst="line">
            <a:avLst/>
          </a:prstGeom>
          <a:noFill/>
          <a:ln w="15240">
            <a:solidFill>
              <a:srgbClr val="0073A8">
                <a:alpha val="75000"/>
              </a:srgbClr>
            </a:solidFill>
            <a:prstDash val="solid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2"/>
          <p:cNvSpPr/>
          <p:nvPr/>
        </p:nvSpPr>
        <p:spPr>
          <a:xfrm>
            <a:off x="502920" y="4864608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Conorf | Inovação nas atividades legislativas</a:t>
            </a:r>
            <a:endParaRPr lang="en-US" sz="680" dirty="0"/>
          </a:p>
        </p:txBody>
      </p:sp>
      <p:sp>
        <p:nvSpPr>
          <p:cNvPr id="5" name="Text 3"/>
          <p:cNvSpPr/>
          <p:nvPr/>
        </p:nvSpPr>
        <p:spPr>
          <a:xfrm>
            <a:off x="7635240" y="4864608"/>
            <a:ext cx="10058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8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Senado Federal</a:t>
            </a:r>
            <a:endParaRPr lang="en-US" sz="680" dirty="0"/>
          </a:p>
        </p:txBody>
      </p:sp>
      <p:sp>
        <p:nvSpPr>
          <p:cNvPr id="6" name="Text 4"/>
          <p:cNvSpPr/>
          <p:nvPr/>
        </p:nvSpPr>
        <p:spPr>
          <a:xfrm>
            <a:off x="502920" y="178961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0073A8"/>
                </a:solidFill>
              </a:rPr>
              <a:t>RESPOSTA INSTITUCIONAL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502920" y="658368"/>
            <a:ext cx="53492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rgbClr val="162332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resposta da Conorf: inovar com governança</a:t>
            </a:r>
            <a:endParaRPr lang="en-US" sz="2500" dirty="0"/>
          </a:p>
        </p:txBody>
      </p:sp>
      <p:sp>
        <p:nvSpPr>
          <p:cNvPr id="8" name="Text 6"/>
          <p:cNvSpPr/>
          <p:nvPr/>
        </p:nvSpPr>
        <p:spPr>
          <a:xfrm>
            <a:off x="517656" y="1072792"/>
            <a:ext cx="5340096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dirty="0">
                <a:solidFill>
                  <a:srgbClr val="5B677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tecnologia precisa ser incorporada como processo, não como moda.</a:t>
            </a:r>
            <a:endParaRPr lang="en-US" sz="1350" dirty="0"/>
          </a:p>
        </p:txBody>
      </p:sp>
      <p:sp>
        <p:nvSpPr>
          <p:cNvPr id="16" name="Rounded Rectangle 15"/>
          <p:cNvSpPr/>
          <p:nvPr/>
        </p:nvSpPr>
        <p:spPr>
          <a:xfrm>
            <a:off x="3187704" y="2122712"/>
            <a:ext cx="1143000" cy="713232"/>
          </a:xfrm>
          <a:prstGeom prst="roundRect">
            <a:avLst/>
          </a:prstGeom>
          <a:solidFill>
            <a:srgbClr val="122844"/>
          </a:solidFill>
          <a:ln w="15240">
            <a:solidFill>
              <a:srgbClr val="0072B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500" tIns="25400" rIns="63500" bIns="25400" rtlCol="0" anchor="ctr"/>
          <a:lstStyle/>
          <a:p>
            <a:pPr algn="ctr"/>
            <a:r>
              <a:rPr sz="1180" b="1" dirty="0" err="1">
                <a:solidFill>
                  <a:srgbClr val="FFFFFF"/>
                </a:solidFill>
                <a:latin typeface="Arial"/>
              </a:rPr>
              <a:t>Inovação</a:t>
            </a:r>
            <a:endParaRPr sz="1180" b="1" dirty="0">
              <a:solidFill>
                <a:srgbClr val="FFFFFF"/>
              </a:solidFill>
              <a:latin typeface="Arial"/>
            </a:endParaRPr>
          </a:p>
          <a:p>
            <a:pPr algn="ctr"/>
            <a:r>
              <a:rPr sz="1180" b="1" dirty="0">
                <a:solidFill>
                  <a:srgbClr val="FFFFFF"/>
                </a:solidFill>
                <a:latin typeface="Arial"/>
              </a:rPr>
              <a:t>com </a:t>
            </a:r>
            <a:r>
              <a:rPr sz="1180" b="1" dirty="0" err="1">
                <a:solidFill>
                  <a:srgbClr val="FFFFFF"/>
                </a:solidFill>
                <a:latin typeface="Arial"/>
              </a:rPr>
              <a:t>governança</a:t>
            </a:r>
            <a:endParaRPr sz="1180" b="1" dirty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7" name="Connector 16"/>
          <p:cNvCxnSpPr>
            <a:cxnSpLocks/>
            <a:stCxn id="16" idx="1"/>
            <a:endCxn id="19" idx="3"/>
          </p:cNvCxnSpPr>
          <p:nvPr/>
        </p:nvCxnSpPr>
        <p:spPr>
          <a:xfrm flipH="1" flipV="1">
            <a:off x="2450592" y="2087119"/>
            <a:ext cx="737112" cy="392209"/>
          </a:xfrm>
          <a:prstGeom prst="line">
            <a:avLst/>
          </a:prstGeom>
          <a:ln w="15240">
            <a:solidFill>
              <a:srgbClr val="ADCF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914400" y="1709929"/>
            <a:ext cx="1536192" cy="754379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rgbClr val="084C78"/>
                </a:solidFill>
                <a:latin typeface="Arial"/>
              </a:rPr>
              <a:t>Conhecimento</a:t>
            </a:r>
          </a:p>
          <a:p>
            <a:r>
              <a:rPr lang="pt-BR" sz="1400" b="1" dirty="0">
                <a:solidFill>
                  <a:srgbClr val="084C78"/>
                </a:solidFill>
                <a:latin typeface="Arial"/>
              </a:rPr>
              <a:t>Organizado</a:t>
            </a:r>
            <a:br>
              <a:rPr lang="pt-BR" b="1" dirty="0">
                <a:solidFill>
                  <a:srgbClr val="084C78"/>
                </a:solidFill>
                <a:latin typeface="Arial"/>
              </a:rPr>
            </a:br>
            <a:r>
              <a:rPr lang="pt-BR" sz="800" dirty="0">
                <a:solidFill>
                  <a:srgbClr val="5B6875"/>
                </a:solidFill>
                <a:latin typeface="Arial"/>
              </a:rPr>
              <a:t>repositórios, precedentes,</a:t>
            </a:r>
          </a:p>
          <a:p>
            <a:r>
              <a:rPr lang="pt-BR" sz="800" dirty="0">
                <a:solidFill>
                  <a:srgbClr val="5B6875"/>
                </a:solidFill>
                <a:latin typeface="Arial"/>
              </a:rPr>
              <a:t>modelos e memória</a:t>
            </a:r>
          </a:p>
        </p:txBody>
      </p:sp>
      <p:cxnSp>
        <p:nvCxnSpPr>
          <p:cNvPr id="22" name="Connector 21"/>
          <p:cNvCxnSpPr>
            <a:cxnSpLocks/>
            <a:stCxn id="16" idx="3"/>
            <a:endCxn id="24" idx="1"/>
          </p:cNvCxnSpPr>
          <p:nvPr/>
        </p:nvCxnSpPr>
        <p:spPr>
          <a:xfrm flipV="1">
            <a:off x="4330704" y="2003189"/>
            <a:ext cx="898704" cy="476139"/>
          </a:xfrm>
          <a:prstGeom prst="line">
            <a:avLst/>
          </a:prstGeom>
          <a:ln w="15240">
            <a:solidFill>
              <a:srgbClr val="ADCF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5229408" y="1650818"/>
            <a:ext cx="1508760" cy="704741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rgbClr val="084C78"/>
                </a:solidFill>
                <a:latin typeface="Arial"/>
              </a:rPr>
              <a:t>Produtos</a:t>
            </a:r>
          </a:p>
          <a:p>
            <a:r>
              <a:rPr lang="pt-BR" sz="1400" b="1" dirty="0">
                <a:solidFill>
                  <a:srgbClr val="084C78"/>
                </a:solidFill>
                <a:latin typeface="Arial"/>
              </a:rPr>
              <a:t>Inteligentes</a:t>
            </a:r>
            <a:br>
              <a:rPr lang="pt-BR" b="1" dirty="0">
                <a:solidFill>
                  <a:srgbClr val="084C78"/>
                </a:solidFill>
                <a:latin typeface="Arial"/>
              </a:rPr>
            </a:br>
            <a:r>
              <a:rPr lang="pt-BR" sz="800" dirty="0">
                <a:solidFill>
                  <a:srgbClr val="5B6875"/>
                </a:solidFill>
                <a:latin typeface="Arial"/>
              </a:rPr>
              <a:t>boletins, painéis, alertas</a:t>
            </a:r>
          </a:p>
          <a:p>
            <a:r>
              <a:rPr lang="pt-BR" sz="800" dirty="0">
                <a:solidFill>
                  <a:srgbClr val="5B6875"/>
                </a:solidFill>
                <a:latin typeface="Arial"/>
              </a:rPr>
              <a:t>e visualização</a:t>
            </a:r>
          </a:p>
        </p:txBody>
      </p:sp>
      <p:cxnSp>
        <p:nvCxnSpPr>
          <p:cNvPr id="27" name="Connector 26"/>
          <p:cNvCxnSpPr>
            <a:cxnSpLocks/>
            <a:stCxn id="16" idx="2"/>
            <a:endCxn id="29" idx="0"/>
          </p:cNvCxnSpPr>
          <p:nvPr/>
        </p:nvCxnSpPr>
        <p:spPr>
          <a:xfrm>
            <a:off x="3759204" y="2835944"/>
            <a:ext cx="44700" cy="410499"/>
          </a:xfrm>
          <a:prstGeom prst="line">
            <a:avLst/>
          </a:prstGeom>
          <a:ln w="15240">
            <a:solidFill>
              <a:srgbClr val="ADCF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049524" y="3246443"/>
            <a:ext cx="1508760" cy="796835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rgbClr val="084C78"/>
                </a:solidFill>
                <a:latin typeface="Arial"/>
              </a:rPr>
              <a:t>Governança</a:t>
            </a:r>
          </a:p>
          <a:p>
            <a:r>
              <a:rPr lang="pt-BR" sz="1400" b="1" dirty="0">
                <a:solidFill>
                  <a:srgbClr val="084C78"/>
                </a:solidFill>
                <a:latin typeface="Arial"/>
              </a:rPr>
              <a:t>de IA</a:t>
            </a:r>
            <a:br>
              <a:rPr lang="pt-BR" b="1" dirty="0">
                <a:solidFill>
                  <a:srgbClr val="084C78"/>
                </a:solidFill>
                <a:latin typeface="Arial"/>
              </a:rPr>
            </a:br>
            <a:r>
              <a:rPr lang="pt-BR" sz="800" dirty="0">
                <a:solidFill>
                  <a:srgbClr val="5B6875"/>
                </a:solidFill>
                <a:latin typeface="Arial"/>
              </a:rPr>
              <a:t>fontes, revisão humana,</a:t>
            </a:r>
          </a:p>
          <a:p>
            <a:r>
              <a:rPr lang="pt-BR" sz="800" dirty="0">
                <a:solidFill>
                  <a:srgbClr val="5B6875"/>
                </a:solidFill>
                <a:latin typeface="Arial"/>
              </a:rPr>
              <a:t>trilha e limites claros</a:t>
            </a:r>
          </a:p>
        </p:txBody>
      </p:sp>
      <p:cxnSp>
        <p:nvCxnSpPr>
          <p:cNvPr id="32" name="Connector 31"/>
          <p:cNvCxnSpPr>
            <a:cxnSpLocks/>
            <a:stCxn id="16" idx="1"/>
            <a:endCxn id="34" idx="3"/>
          </p:cNvCxnSpPr>
          <p:nvPr/>
        </p:nvCxnSpPr>
        <p:spPr>
          <a:xfrm flipH="1">
            <a:off x="2601468" y="2479328"/>
            <a:ext cx="586236" cy="773324"/>
          </a:xfrm>
          <a:prstGeom prst="line">
            <a:avLst/>
          </a:prstGeom>
          <a:ln w="15240">
            <a:solidFill>
              <a:srgbClr val="ADCF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019556" y="2859460"/>
            <a:ext cx="1581912" cy="786384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dirty="0">
                <a:solidFill>
                  <a:srgbClr val="084C78"/>
                </a:solidFill>
                <a:latin typeface="Arial"/>
              </a:rPr>
              <a:t>Capacitação</a:t>
            </a:r>
          </a:p>
          <a:p>
            <a:r>
              <a:rPr lang="pt-BR" sz="1400" b="1" dirty="0">
                <a:solidFill>
                  <a:srgbClr val="084C78"/>
                </a:solidFill>
                <a:latin typeface="Arial"/>
              </a:rPr>
              <a:t>Contínua</a:t>
            </a:r>
            <a:br>
              <a:rPr lang="pt-BR" b="1" dirty="0">
                <a:solidFill>
                  <a:srgbClr val="084C78"/>
                </a:solidFill>
                <a:latin typeface="Arial"/>
              </a:rPr>
            </a:br>
            <a:r>
              <a:rPr lang="pt-BR" sz="800" dirty="0">
                <a:solidFill>
                  <a:srgbClr val="5B6875"/>
                </a:solidFill>
                <a:latin typeface="Arial"/>
              </a:rPr>
              <a:t>automação, IA, prompts</a:t>
            </a:r>
          </a:p>
          <a:p>
            <a:r>
              <a:rPr lang="pt-BR" sz="800" dirty="0">
                <a:solidFill>
                  <a:srgbClr val="5B6875"/>
                </a:solidFill>
                <a:latin typeface="Arial"/>
              </a:rPr>
              <a:t>e paradigmas</a:t>
            </a:r>
          </a:p>
        </p:txBody>
      </p:sp>
      <p:cxnSp>
        <p:nvCxnSpPr>
          <p:cNvPr id="37" name="Connector 36"/>
          <p:cNvCxnSpPr>
            <a:cxnSpLocks/>
            <a:stCxn id="16" idx="3"/>
            <a:endCxn id="39" idx="1"/>
          </p:cNvCxnSpPr>
          <p:nvPr/>
        </p:nvCxnSpPr>
        <p:spPr>
          <a:xfrm>
            <a:off x="4330704" y="2479328"/>
            <a:ext cx="872232" cy="504885"/>
          </a:xfrm>
          <a:prstGeom prst="line">
            <a:avLst/>
          </a:prstGeom>
          <a:ln w="15240">
            <a:solidFill>
              <a:srgbClr val="ADCFE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5202936" y="2664173"/>
            <a:ext cx="1508760" cy="640080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solidFill>
                  <a:srgbClr val="084C78"/>
                </a:solidFill>
                <a:latin typeface="Arial"/>
              </a:rPr>
              <a:t>Parcerias</a:t>
            </a:r>
            <a:br>
              <a:rPr lang="pt-BR" b="1" dirty="0">
                <a:solidFill>
                  <a:srgbClr val="084C78"/>
                </a:solidFill>
                <a:latin typeface="Arial"/>
              </a:rPr>
            </a:br>
            <a:r>
              <a:rPr lang="pt-BR" sz="800" dirty="0">
                <a:solidFill>
                  <a:srgbClr val="5B6875"/>
                </a:solidFill>
                <a:latin typeface="Arial"/>
              </a:rPr>
              <a:t>Prodasen, Secom, ILB, comissões, controle e academia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78873" y="4294894"/>
            <a:ext cx="6446520" cy="274320"/>
          </a:xfrm>
          <a:prstGeom prst="roundRect">
            <a:avLst/>
          </a:prstGeom>
          <a:solidFill>
            <a:srgbClr val="E9F0F5"/>
          </a:solidFill>
          <a:ln w="15240">
            <a:solidFill>
              <a:srgbClr val="ADCFE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3500" tIns="25400" rIns="63500" bIns="25400" rtlCol="0" anchor="ctr"/>
          <a:lstStyle/>
          <a:p>
            <a:pPr algn="ctr"/>
            <a:r>
              <a:rPr sz="1250" b="1" dirty="0">
                <a:solidFill>
                  <a:srgbClr val="084C78"/>
                </a:solidFill>
                <a:latin typeface="Arial"/>
              </a:rPr>
              <a:t>A </a:t>
            </a:r>
            <a:r>
              <a:rPr sz="1250" b="1" dirty="0" err="1">
                <a:solidFill>
                  <a:srgbClr val="084C78"/>
                </a:solidFill>
                <a:latin typeface="Arial"/>
              </a:rPr>
              <a:t>inovação</a:t>
            </a:r>
            <a:r>
              <a:rPr sz="1250" b="1" dirty="0">
                <a:solidFill>
                  <a:srgbClr val="084C78"/>
                </a:solidFill>
                <a:latin typeface="Arial"/>
              </a:rPr>
              <a:t> </a:t>
            </a:r>
            <a:r>
              <a:rPr sz="1250" b="1" dirty="0" err="1">
                <a:solidFill>
                  <a:srgbClr val="084C78"/>
                </a:solidFill>
                <a:latin typeface="Arial"/>
              </a:rPr>
              <a:t>mais</a:t>
            </a:r>
            <a:r>
              <a:rPr sz="1250" b="1" dirty="0">
                <a:solidFill>
                  <a:srgbClr val="084C78"/>
                </a:solidFill>
                <a:latin typeface="Arial"/>
              </a:rPr>
              <a:t> </a:t>
            </a:r>
            <a:r>
              <a:rPr sz="1250" b="1" dirty="0" err="1">
                <a:solidFill>
                  <a:srgbClr val="084C78"/>
                </a:solidFill>
                <a:latin typeface="Arial"/>
              </a:rPr>
              <a:t>importante</a:t>
            </a:r>
            <a:r>
              <a:rPr sz="1250" b="1" dirty="0">
                <a:solidFill>
                  <a:srgbClr val="084C78"/>
                </a:solidFill>
                <a:latin typeface="Arial"/>
              </a:rPr>
              <a:t> é </a:t>
            </a:r>
            <a:r>
              <a:rPr sz="1250" b="1" dirty="0" err="1">
                <a:solidFill>
                  <a:srgbClr val="084C78"/>
                </a:solidFill>
                <a:latin typeface="Arial"/>
              </a:rPr>
              <a:t>aquela</a:t>
            </a:r>
            <a:r>
              <a:rPr sz="1250" b="1" dirty="0">
                <a:solidFill>
                  <a:srgbClr val="084C78"/>
                </a:solidFill>
                <a:latin typeface="Arial"/>
              </a:rPr>
              <a:t> </a:t>
            </a:r>
            <a:r>
              <a:rPr sz="1250" b="1" dirty="0" err="1">
                <a:solidFill>
                  <a:srgbClr val="084C78"/>
                </a:solidFill>
                <a:latin typeface="Arial"/>
              </a:rPr>
              <a:t>que</a:t>
            </a:r>
            <a:r>
              <a:rPr sz="1250" b="1" dirty="0">
                <a:solidFill>
                  <a:srgbClr val="084C78"/>
                </a:solidFill>
                <a:latin typeface="Arial"/>
              </a:rPr>
              <a:t> </a:t>
            </a:r>
            <a:r>
              <a:rPr sz="1250" b="1" dirty="0" err="1">
                <a:solidFill>
                  <a:srgbClr val="084C78"/>
                </a:solidFill>
                <a:latin typeface="Arial"/>
              </a:rPr>
              <a:t>vira</a:t>
            </a:r>
            <a:r>
              <a:rPr sz="1250" b="1" dirty="0">
                <a:solidFill>
                  <a:srgbClr val="084C78"/>
                </a:solidFill>
                <a:latin typeface="Arial"/>
              </a:rPr>
              <a:t> </a:t>
            </a:r>
            <a:r>
              <a:rPr sz="1250" b="1" dirty="0" err="1">
                <a:solidFill>
                  <a:srgbClr val="084C78"/>
                </a:solidFill>
                <a:latin typeface="Arial"/>
              </a:rPr>
              <a:t>rotina</a:t>
            </a:r>
            <a:r>
              <a:rPr sz="1250" b="1" dirty="0">
                <a:solidFill>
                  <a:srgbClr val="084C78"/>
                </a:solidFill>
                <a:latin typeface="Arial"/>
              </a:rPr>
              <a:t> </a:t>
            </a:r>
            <a:r>
              <a:rPr sz="1250" b="1" dirty="0" err="1">
                <a:solidFill>
                  <a:srgbClr val="084C78"/>
                </a:solidFill>
                <a:latin typeface="Arial"/>
              </a:rPr>
              <a:t>confiável</a:t>
            </a:r>
            <a:r>
              <a:rPr sz="1250" b="1" dirty="0">
                <a:solidFill>
                  <a:srgbClr val="084C78"/>
                </a:solidFill>
                <a:latin typeface="Arial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1476</Words>
  <Application>Microsoft Office PowerPoint</Application>
  <PresentationFormat>Apresentação na tela (16:9)</PresentationFormat>
  <Paragraphs>201</Paragraphs>
  <Slides>12</Slides>
  <Notes>12</Notes>
  <HiddenSlides>0</HiddenSlides>
  <MMClips>2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Senado Federal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Conorf: conhecimento, inovação e transparência no processo legislativo</dc:title>
  <dc:subject>Inovação nas atividades legislativas</dc:subject>
  <dc:creator>CONORF IA</dc:creator>
  <cp:lastModifiedBy>Flavio Diogo Luz</cp:lastModifiedBy>
  <cp:revision>9</cp:revision>
  <dcterms:created xsi:type="dcterms:W3CDTF">2026-05-20T13:06:09Z</dcterms:created>
  <dcterms:modified xsi:type="dcterms:W3CDTF">2026-05-20T18:36:34Z</dcterms:modified>
</cp:coreProperties>
</file>