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9" r:id="rId7"/>
    <p:sldId id="262" r:id="rId8"/>
    <p:sldId id="259" r:id="rId9"/>
    <p:sldId id="280" r:id="rId10"/>
    <p:sldId id="266" r:id="rId11"/>
    <p:sldId id="284" r:id="rId12"/>
    <p:sldId id="261" r:id="rId13"/>
    <p:sldId id="283" r:id="rId14"/>
    <p:sldId id="293" r:id="rId15"/>
    <p:sldId id="272" r:id="rId16"/>
    <p:sldId id="294" r:id="rId17"/>
    <p:sldId id="267" r:id="rId18"/>
    <p:sldId id="300" r:id="rId19"/>
    <p:sldId id="273" r:id="rId20"/>
    <p:sldId id="286" r:id="rId21"/>
    <p:sldId id="287" r:id="rId22"/>
    <p:sldId id="274" r:id="rId23"/>
    <p:sldId id="275" r:id="rId24"/>
    <p:sldId id="290" r:id="rId25"/>
    <p:sldId id="292" r:id="rId26"/>
    <p:sldId id="296" r:id="rId27"/>
    <p:sldId id="298" r:id="rId28"/>
    <p:sldId id="291" r:id="rId29"/>
    <p:sldId id="295" r:id="rId30"/>
    <p:sldId id="297" r:id="rId31"/>
    <p:sldId id="276" r:id="rId32"/>
    <p:sldId id="299" r:id="rId33"/>
    <p:sldId id="301" r:id="rId34"/>
    <p:sldId id="288" r:id="rId35"/>
    <p:sldId id="302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30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48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94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38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64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86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225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96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78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77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15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97C05-5F41-4ED3-9952-45FCDDDCC5E3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87AB1-8384-4CEE-AA9A-87BC652DD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17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.pb.leg.br/plataforma-od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441371"/>
            <a:ext cx="12192000" cy="1352940"/>
          </a:xfrm>
        </p:spPr>
        <p:txBody>
          <a:bodyPr>
            <a:noAutofit/>
          </a:bodyPr>
          <a:lstStyle/>
          <a:p>
            <a:r>
              <a:rPr lang="pt-BR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br>
              <a:rPr lang="pt-BR" dirty="0"/>
            </a:b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942AC3D-9E33-BEE9-3C2E-916AEA7AD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301" y="1063689"/>
            <a:ext cx="9463398" cy="25235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F7D0379-FA33-2053-329C-A25F9ABA8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4639" y="755589"/>
            <a:ext cx="14752433" cy="328384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DFA1B75-C04B-A653-FA25-6A51CF1D2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3779" y="-622998"/>
            <a:ext cx="14979557" cy="50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003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8F4CF5-A42C-2652-0441-83FE4566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9765271-C9C0-0F23-DEE8-4CC76465D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3E60543-A801-4E05-3F50-B3E65B083490}"/>
              </a:ext>
            </a:extLst>
          </p:cNvPr>
          <p:cNvSpPr txBox="1"/>
          <p:nvPr/>
        </p:nvSpPr>
        <p:spPr>
          <a:xfrm>
            <a:off x="556965" y="1034980"/>
            <a:ext cx="290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SAPL da ALPB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4E6EC3F-E505-C6D6-6650-1D15CC7DBA63}"/>
              </a:ext>
            </a:extLst>
          </p:cNvPr>
          <p:cNvSpPr txBox="1">
            <a:spLocks/>
          </p:cNvSpPr>
          <p:nvPr/>
        </p:nvSpPr>
        <p:spPr>
          <a:xfrm>
            <a:off x="2438161" y="58114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C0F5F15-197E-2CC1-524B-D51DC57DD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5C3F44A-17FF-D848-8170-290E0FA5A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438" y="730469"/>
            <a:ext cx="3513124" cy="49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04D4AF-FD4D-96E3-C58E-C8B3A4626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F92E78F-63AD-3D6C-7E8D-B35CB8375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387C37C-4E4F-AD3B-5B4A-84C477DA7922}"/>
              </a:ext>
            </a:extLst>
          </p:cNvPr>
          <p:cNvSpPr txBox="1"/>
          <p:nvPr/>
        </p:nvSpPr>
        <p:spPr>
          <a:xfrm>
            <a:off x="556965" y="1034980"/>
            <a:ext cx="2903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Quando pesquisar no SAPL da ALPB o Resultado </a:t>
            </a:r>
            <a:r>
              <a:rPr lang="pt-BR" dirty="0" err="1"/>
              <a:t>sera</a:t>
            </a:r>
            <a:r>
              <a:rPr lang="pt-BR" dirty="0"/>
              <a:t>...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E023556-E4B7-5CD0-7BB9-F04A01788AC0}"/>
              </a:ext>
            </a:extLst>
          </p:cNvPr>
          <p:cNvSpPr txBox="1">
            <a:spLocks/>
          </p:cNvSpPr>
          <p:nvPr/>
        </p:nvSpPr>
        <p:spPr>
          <a:xfrm>
            <a:off x="2438161" y="58114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C9C10FD-4798-0B75-4DB9-32A96EB99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06B183B-2388-8C32-1EBC-3E8CD62DB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6739" y="730468"/>
            <a:ext cx="6308469" cy="528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06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3EA3E-0819-9650-C5ED-40FDEDE4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C2392-D96D-4017-85C5-E4AFE8F92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12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8BEA184-2AA7-E3E2-8179-BBE0B81435F0}"/>
              </a:ext>
            </a:extLst>
          </p:cNvPr>
          <p:cNvSpPr txBox="1"/>
          <p:nvPr/>
        </p:nvSpPr>
        <p:spPr>
          <a:xfrm>
            <a:off x="751952" y="1989573"/>
            <a:ext cx="5271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3"/>
              </a:rPr>
              <a:t>https://www.al.pb.leg.br/plataforma-ods</a:t>
            </a:r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E442DE-3313-6A71-E17D-5DB6F9EBC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0B9C88E-D33A-5A3C-D7E6-224809387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149" y="676221"/>
            <a:ext cx="5271197" cy="52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9625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D168D1-81EF-CFB2-4FF7-BFA8B9D39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8D9BB95-4966-5A19-8124-A2BD8B70F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877" y="135387"/>
            <a:ext cx="10016349" cy="487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Gestão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Premiada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O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uso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estratégico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do (SAPL)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comunicação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da ALPB</a:t>
            </a:r>
            <a:endParaRPr lang="en-US" sz="2700" b="1" kern="1200" dirty="0">
              <a:solidFill>
                <a:schemeClr val="accent5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B4D75B-4069-A2AE-BF29-2380CD3522F3}"/>
              </a:ext>
            </a:extLst>
          </p:cNvPr>
          <p:cNvSpPr txBox="1"/>
          <p:nvPr/>
        </p:nvSpPr>
        <p:spPr>
          <a:xfrm>
            <a:off x="755484" y="2459116"/>
            <a:ext cx="3702579" cy="3524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Parceria com Universidade Federal da Paraíba UFPB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AF14FF-EDD4-FE8F-7C3D-ACC80E1CC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5572E43-861D-4343-7A33-75782D359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289" y="859306"/>
            <a:ext cx="4483230" cy="55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05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8E7D0-D6FA-4757-247B-1CFB7AE9C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EB31A9-1338-C752-E005-7FEEBF99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12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64A2EF-60FF-99C9-63A9-EA0403F68D72}"/>
              </a:ext>
            </a:extLst>
          </p:cNvPr>
          <p:cNvSpPr txBox="1"/>
          <p:nvPr/>
        </p:nvSpPr>
        <p:spPr>
          <a:xfrm>
            <a:off x="4399289" y="783771"/>
            <a:ext cx="4561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Selo ODS Premio Unale 2023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CA8A43-6810-BA20-3F70-888666734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E6B85C2-D52D-E4E4-1683-F5BA7B80F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380" y="1311311"/>
            <a:ext cx="8325478" cy="47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0884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8559F1-1EFF-684B-258B-D38398CD5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3A8C0-18D2-2457-50CB-B386D601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12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7F8F35-F09C-2321-D40E-A39768AC51DC}"/>
              </a:ext>
            </a:extLst>
          </p:cNvPr>
          <p:cNvSpPr txBox="1"/>
          <p:nvPr/>
        </p:nvSpPr>
        <p:spPr>
          <a:xfrm>
            <a:off x="4399289" y="783771"/>
            <a:ext cx="4561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Selo ODS Premio Unale 2023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E2E2DBE-9540-9AE0-1E47-FCDB4353C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ED59447-C9CC-95D5-FDFB-95593BC2F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576" y="1180302"/>
            <a:ext cx="6752069" cy="486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4597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B8574A-97E0-551C-7062-F748F3E8F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0F3D275-2533-1937-B53D-54FC5165C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E5B4716-2935-F0CA-0C64-8D25EA7AB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12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0054D4-C434-CF99-226F-F03FFE04DC90}"/>
              </a:ext>
            </a:extLst>
          </p:cNvPr>
          <p:cNvSpPr txBox="1"/>
          <p:nvPr/>
        </p:nvSpPr>
        <p:spPr>
          <a:xfrm>
            <a:off x="384617" y="4000364"/>
            <a:ext cx="25785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  <a:ea typeface="ADLaM Display" panose="02010000000000000000" pitchFamily="2" charset="0"/>
                <a:cs typeface="ADLaM Display" panose="02010000000000000000" pitchFamily="2" charset="0"/>
              </a:rPr>
              <a:t>Premio UNALE 2024 </a:t>
            </a:r>
          </a:p>
          <a:p>
            <a:endParaRPr lang="pt-BR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  <a:ea typeface="ADLaM Display" panose="02010000000000000000" pitchFamily="2" charset="0"/>
                <a:cs typeface="ADLaM Display" panose="02010000000000000000" pitchFamily="2" charset="0"/>
              </a:rPr>
              <a:t>Projeto Rompa o ciclo da violência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Imagem 6" descr="Placa branca com letras pretas em fundo branco&#10;&#10;O conteúdo gerado por IA pode estar incorreto.">
            <a:extLst>
              <a:ext uri="{FF2B5EF4-FFF2-40B4-BE49-F238E27FC236}">
                <a16:creationId xmlns:a16="http://schemas.microsoft.com/office/drawing/2014/main" id="{22F6DE83-9D26-DCD8-1263-1AE6BC370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0" y="835110"/>
            <a:ext cx="2857500" cy="2857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2F927E0-B3FA-5899-1524-0221B7FEE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B53EC649-153C-3BBF-F95D-0C274D731B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5EC5646-F541-1FA8-0789-641E4555E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3864" y="895993"/>
            <a:ext cx="8849960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50113"/>
      </p:ext>
    </p:extLst>
  </p:cSld>
  <p:clrMapOvr>
    <a:masterClrMapping/>
  </p:clrMapOvr>
  <p:transition spd="slow">
    <p:push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0B480D-E23D-B655-4A9C-6E5DBA34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12E678C-D040-A2FC-0DF2-A4BC94CB6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31BF82-552D-62A4-3C1B-477E4A7D9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043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BE3FFB-BD38-1A67-200E-522CF6D47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039" y="936550"/>
            <a:ext cx="4680726" cy="478204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DB6CC8-D34E-2A49-8189-0448C3EC3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510" y="812456"/>
            <a:ext cx="3789476" cy="523308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AF3348C-C927-C6E6-69F1-037F6401A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2210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58BD5C-6D3E-2AA3-A6BA-8C33E21A1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C2E9E38-98EB-BB79-0373-8E40BE30D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2F47DC-3DC8-F6AC-9F5D-5FFAE7E9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395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B11EEC-D448-EF82-F1F3-2C7B4D204D20}"/>
              </a:ext>
            </a:extLst>
          </p:cNvPr>
          <p:cNvSpPr txBox="1"/>
          <p:nvPr/>
        </p:nvSpPr>
        <p:spPr>
          <a:xfrm>
            <a:off x="1110509" y="748448"/>
            <a:ext cx="691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5">
                    <a:lumMod val="75000"/>
                  </a:schemeClr>
                </a:solidFill>
              </a:rPr>
              <a:t>2025 – Compilados de Lei TEA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A8C957B-408C-F790-AFCD-624B6D812DC2}"/>
              </a:ext>
            </a:extLst>
          </p:cNvPr>
          <p:cNvSpPr txBox="1"/>
          <p:nvPr/>
        </p:nvSpPr>
        <p:spPr>
          <a:xfrm>
            <a:off x="1110509" y="1420558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https://www.al.pb.leg.br/leis-estaduais-tea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DCFD0D-F036-6DDF-AC26-30161504A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47" y="2185001"/>
            <a:ext cx="10979424" cy="247959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187BE8-84AA-EBB9-E0B0-4306AAA94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75833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FFD2F1-CCB2-C399-E96E-BC5A1AF1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6B9E8BC-A27D-A4F5-DEBA-5DE0D518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95588C-C347-475C-1D21-BD7E21F93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12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122CE4-EAB1-F0A6-695C-7CAEBFB0A810}"/>
              </a:ext>
            </a:extLst>
          </p:cNvPr>
          <p:cNvSpPr txBox="1"/>
          <p:nvPr/>
        </p:nvSpPr>
        <p:spPr>
          <a:xfrm>
            <a:off x="563215" y="822566"/>
            <a:ext cx="616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2025 – Coletânea de leis estaduais sobre o TEA- SAPL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14D7DF-2B54-EEA3-6DD7-23CD4B759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856" y="1237969"/>
            <a:ext cx="3240195" cy="441844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6F30E7F-749A-790C-1222-0479FE918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911" y="1219776"/>
            <a:ext cx="4437658" cy="441844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0C47865-94E5-8F00-01E0-C64681FCB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97350212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06DF9F0-AEBD-EA6C-8C90-2BC266746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4013432" cy="555410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8400" y="70156"/>
            <a:ext cx="9458130" cy="457200"/>
          </a:xfrm>
        </p:spPr>
        <p:txBody>
          <a:bodyPr>
            <a:normAutofit fontScale="90000"/>
          </a:bodyPr>
          <a:lstStyle/>
          <a:p>
            <a:r>
              <a:rPr lang="pt-BR" sz="2800" b="1" i="1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0C3A8A3-2677-FB98-F166-55AA0A7F9DBB}"/>
              </a:ext>
            </a:extLst>
          </p:cNvPr>
          <p:cNvSpPr txBox="1"/>
          <p:nvPr/>
        </p:nvSpPr>
        <p:spPr>
          <a:xfrm>
            <a:off x="1286189" y="1034979"/>
            <a:ext cx="982513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ALPB – Assembleia Legislativa do Estado da Paraíba </a:t>
            </a:r>
          </a:p>
          <a:p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Brunno Ugulino – Diretor do Departamento de Informática (2023)</a:t>
            </a:r>
          </a:p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Entrou na ALPB em 2003 ( Diretor de Redes)</a:t>
            </a:r>
          </a:p>
          <a:p>
            <a:endParaRPr lang="pt-B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400" b="1" dirty="0" err="1">
                <a:solidFill>
                  <a:schemeClr val="accent5">
                    <a:lumMod val="75000"/>
                  </a:schemeClr>
                </a:solidFill>
              </a:rPr>
              <a:t>Wellyton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 Queiroz Costa  - </a:t>
            </a: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JORNALISTA - COORDENADOR DA TVALPB</a:t>
            </a:r>
            <a:endParaRPr lang="pt-B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Palestra será dividida em duas partes. </a:t>
            </a:r>
          </a:p>
          <a:p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Primeira Parte – Brunno (SAPL e coletâneas)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Segunda parte – </a:t>
            </a:r>
            <a:r>
              <a:rPr lang="pt-BR" sz="2400" dirty="0" err="1">
                <a:solidFill>
                  <a:schemeClr val="accent5">
                    <a:lumMod val="75000"/>
                  </a:schemeClr>
                </a:solidFill>
              </a:rPr>
              <a:t>Wellyton</a:t>
            </a: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 (prêmios e comunicação) 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3EB4C3-79E6-DB99-1A06-2C8F5EC74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80455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317DE-445E-8058-0DD3-885ACF815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51F0E3F-66A3-1F09-B548-0DE600F6F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4ABCC4D-BEAE-D1BB-27F8-1DC1F5C7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043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82081F-564F-6340-B687-82665A4484D1}"/>
              </a:ext>
            </a:extLst>
          </p:cNvPr>
          <p:cNvSpPr txBox="1"/>
          <p:nvPr/>
        </p:nvSpPr>
        <p:spPr>
          <a:xfrm>
            <a:off x="910456" y="748448"/>
            <a:ext cx="440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2025 – Compilados de Lei Autismo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4029CE-F4AA-B68F-2A19-E0B914B59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21" y="1117780"/>
            <a:ext cx="5900188" cy="462244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759530B-5941-F9E5-E270-EF0BD4F29B98}"/>
              </a:ext>
            </a:extLst>
          </p:cNvPr>
          <p:cNvSpPr txBox="1"/>
          <p:nvPr/>
        </p:nvSpPr>
        <p:spPr>
          <a:xfrm>
            <a:off x="7352818" y="1250595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https://www.al.pb.leg.br/leis-estaduais-tea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1B860B8-D309-6FC9-9B66-F3BD622D7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491" y="1824852"/>
            <a:ext cx="3955618" cy="392076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DA4C2F8-7023-6DFA-9B0F-DC0602069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49376661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9B3AE-6419-D76A-0547-2122517E9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BC1567BE-C8D3-A4B8-13B7-B3AC672CD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521D48A-4D08-C125-54E8-5D10CF7DF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191" y="1459059"/>
            <a:ext cx="9891617" cy="393988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71D53B3-B20B-B960-5C70-8241792E6B56}"/>
              </a:ext>
            </a:extLst>
          </p:cNvPr>
          <p:cNvSpPr txBox="1">
            <a:spLocks/>
          </p:cNvSpPr>
          <p:nvPr/>
        </p:nvSpPr>
        <p:spPr>
          <a:xfrm>
            <a:off x="231782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C7E7EE7-9221-AE10-09A3-E4A5F2B833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4404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FBB612-C1BD-A8B8-A667-92334032F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71D73D9C-B8A7-8869-078D-21A4BAE95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C291F432-66AA-B90A-4CC1-D7AAA8ACCD36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766955-4A60-D1CA-4AB5-F3464722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E88D704E-6995-E3AB-0FAD-2B0EF3A32C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93AB7B4-3F87-9814-4C9C-B8D9AA222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816" y="603779"/>
            <a:ext cx="4826838" cy="530810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2C4FFB3-E3DE-9558-7796-0E8ED30A1B93}"/>
              </a:ext>
            </a:extLst>
          </p:cNvPr>
          <p:cNvSpPr txBox="1"/>
          <p:nvPr/>
        </p:nvSpPr>
        <p:spPr>
          <a:xfrm>
            <a:off x="426346" y="946116"/>
            <a:ext cx="626370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COLETÂNEA DE LEIS 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A coletânea de leis reúne, em um único material, diferentes normas relacionadas a um tema específico. Esse formato facilita a consulta e permite que cidadãos e profissionais encontrem rapidamente as principais legislações sem precisar buscar cada lei separadamente.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Além de organizar o conteúdo jurídico de forma clara, a coletânea contribui para ampliar o acesso à informação e fortalecer a transparência. Ela também auxilia estudantes, servidores públicos e pesquisadores na compreensão da legislação vigente.</a:t>
            </a:r>
          </a:p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Com todas as leis reunidas em um só documento, a consulta se torna mais prática e eficiente. Assim, a coletânea se torna uma ferramenta importante para o estudo, a divulgação e o entendimento das normas legais.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https://www.al.pb.leg.br/coletanea-de-leis</a:t>
            </a:r>
          </a:p>
        </p:txBody>
      </p:sp>
    </p:spTree>
    <p:extLst>
      <p:ext uri="{BB962C8B-B14F-4D97-AF65-F5344CB8AC3E}">
        <p14:creationId xmlns:p14="http://schemas.microsoft.com/office/powerpoint/2010/main" val="196044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CDE392-5147-DA2E-3270-C668286E6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FE3BA9B5-EB7E-5980-FDFA-E4DCD55AB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4984C24-88A7-DAFC-888D-A420D2FB7EE6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C2B785-A0AD-8E2B-E237-E43291EE0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D156BFDF-F831-C9CD-B67A-21BB8B6811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2393F4-5D06-63E9-F724-CF5524761B3C}"/>
              </a:ext>
            </a:extLst>
          </p:cNvPr>
          <p:cNvSpPr txBox="1"/>
          <p:nvPr/>
        </p:nvSpPr>
        <p:spPr>
          <a:xfrm>
            <a:off x="426346" y="946116"/>
            <a:ext cx="626370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COLETÂNEA DE LEIS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 Hoje temos 7 coletâneas sobre:</a:t>
            </a:r>
          </a:p>
          <a:p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Consumidor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Violência contra a mulher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Primeira Infância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Transtorno do Espectro Autista TEA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Igualdade Étnico-racial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Meio Ambiente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Pessoas com Deficiência – PCD</a:t>
            </a:r>
          </a:p>
          <a:p>
            <a:endParaRPr lang="pt-BR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https://www.al.pb.leg.br/coletanea-de-leis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ED59A15-B4F3-5F57-5B4A-B857CED0E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5618" y="805444"/>
            <a:ext cx="6359987" cy="512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1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78AD65-041B-7E60-54C1-30B29E65F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7C7025F8-6A5D-325E-60EC-6EF079B29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041F633-26EF-9845-5181-26EB6B102DD3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03D605-10EA-EA3E-93A2-4AA3EB9F8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74BC8AF1-8CFA-9B0F-1C32-E88909078A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BCEED3-32AF-1112-B2DD-DA0A2701EB7C}"/>
              </a:ext>
            </a:extLst>
          </p:cNvPr>
          <p:cNvSpPr txBox="1"/>
          <p:nvPr/>
        </p:nvSpPr>
        <p:spPr>
          <a:xfrm>
            <a:off x="426346" y="946116"/>
            <a:ext cx="626370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COLETÂNEA DE LEIS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José Gomes Neto  -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Secretario Legislativa da ALPB</a:t>
            </a: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Albano Borba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 - Secretario Adjunto </a:t>
            </a: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Anna </a:t>
            </a:r>
            <a:r>
              <a:rPr lang="pt-BR" sz="2000" b="1" dirty="0" err="1">
                <a:solidFill>
                  <a:schemeClr val="accent5">
                    <a:lumMod val="75000"/>
                  </a:schemeClr>
                </a:solidFill>
              </a:rPr>
              <a:t>Georgea</a:t>
            </a:r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 Feitosa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- Diretora do Departamento de Documentação e Registro</a:t>
            </a: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Danielle Dantas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- Diretora do Controle da Legislação Estadual</a:t>
            </a: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https://www.al.pb.leg.br/coletanea-de-leis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EEC7B6D-25C5-5E38-EB0B-C171E34B97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056" y="1328648"/>
            <a:ext cx="4586357" cy="369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46160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C7249-6612-EA0E-497F-33A00117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DAD7514-5762-8D27-1B4B-7C0B6EE2E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9DC02ED-A193-1411-7189-77EB5A3FA266}"/>
              </a:ext>
            </a:extLst>
          </p:cNvPr>
          <p:cNvSpPr txBox="1"/>
          <p:nvPr/>
        </p:nvSpPr>
        <p:spPr>
          <a:xfrm>
            <a:off x="504733" y="811561"/>
            <a:ext cx="59794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COLETÂNEA DE LEIS ESTADUAIS SOBRE  PESSOA COM DEFICIÊNCIA – PCD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https://www.al.pb.leg.br/wp-content/uploads/2025/11/Coletanea-PCD-com-capa.pdf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B31A1D3-95E5-4E04-21F8-000475173FD8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D9B9827-9F5D-492C-E8C4-93A405445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D8252194-28F3-EE37-F47A-9BE6CD1C94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04ECB8D-4DBF-EE4F-41A5-FDA3885EC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7878" y="679594"/>
            <a:ext cx="3635197" cy="5156715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DFF088-03D3-4334-79C4-75F3C9BD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6CE6DFC-F8A9-EE21-5C58-C1288BC98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DDD4BAB-E818-B99C-9565-B4EFB42D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4490" y="3135086"/>
            <a:ext cx="2856661" cy="280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3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4E1CB9-CFF8-6B03-2EB4-7D78AA9F3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763DFDF-17D9-E33F-315F-FE117FD1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25882" r="25139"/>
          <a:stretch>
            <a:fillRect/>
          </a:stretch>
        </p:blipFill>
        <p:spPr>
          <a:xfrm>
            <a:off x="19" y="10"/>
            <a:ext cx="11439311" cy="68579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7CBCCD-F414-F74E-A36B-B90C70131B03}"/>
              </a:ext>
            </a:extLst>
          </p:cNvPr>
          <p:cNvSpPr txBox="1"/>
          <p:nvPr/>
        </p:nvSpPr>
        <p:spPr>
          <a:xfrm>
            <a:off x="447870" y="1101012"/>
            <a:ext cx="5009952" cy="5075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COLETÂNEA DE LEIS MEIO AMBIENTE E SUSTENTABILIDADE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No </a:t>
            </a:r>
            <a:r>
              <a:rPr lang="en-US" sz="2000" dirty="0" err="1">
                <a:solidFill>
                  <a:srgbClr val="FFFFFF"/>
                </a:solidFill>
              </a:rPr>
              <a:t>caso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desta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Coletânea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apresenta</a:t>
            </a:r>
            <a:r>
              <a:rPr lang="en-US" sz="2000" dirty="0">
                <a:solidFill>
                  <a:srgbClr val="FFFFFF"/>
                </a:solidFill>
              </a:rPr>
              <a:t>-se a </a:t>
            </a:r>
            <a:r>
              <a:rPr lang="en-US" sz="2000" dirty="0" err="1">
                <a:solidFill>
                  <a:srgbClr val="FFFFFF"/>
                </a:solidFill>
              </a:rPr>
              <a:t>produção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legislativa</a:t>
            </a:r>
            <a:r>
              <a:rPr lang="en-US" sz="2000" dirty="0">
                <a:solidFill>
                  <a:srgbClr val="FFFFFF"/>
                </a:solidFill>
              </a:rPr>
              <a:t> da Assembleia </a:t>
            </a:r>
            <a:r>
              <a:rPr lang="en-US" sz="2000" dirty="0" err="1">
                <a:solidFill>
                  <a:srgbClr val="FFFFFF"/>
                </a:solidFill>
              </a:rPr>
              <a:t>Legislativa</a:t>
            </a:r>
            <a:r>
              <a:rPr lang="en-US" sz="2000" dirty="0">
                <a:solidFill>
                  <a:srgbClr val="FFFFFF"/>
                </a:solidFill>
              </a:rPr>
              <a:t> do Estado da Paraíba </a:t>
            </a:r>
            <a:r>
              <a:rPr lang="en-US" sz="2000" dirty="0" err="1">
                <a:solidFill>
                  <a:srgbClr val="FFFFFF"/>
                </a:solidFill>
              </a:rPr>
              <a:t>relacionada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meio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ambiente</a:t>
            </a:r>
            <a:r>
              <a:rPr lang="en-US" sz="2000" dirty="0">
                <a:solidFill>
                  <a:srgbClr val="FFFFFF"/>
                </a:solidFill>
              </a:rPr>
              <a:t> e à </a:t>
            </a:r>
            <a:r>
              <a:rPr lang="en-US" sz="2000" dirty="0" err="1">
                <a:solidFill>
                  <a:srgbClr val="FFFFFF"/>
                </a:solidFill>
              </a:rPr>
              <a:t>sustentabilidade</a:t>
            </a:r>
            <a:r>
              <a:rPr lang="en-US" sz="2000" dirty="0">
                <a:solidFill>
                  <a:srgbClr val="FFFFFF"/>
                </a:solidFill>
              </a:rPr>
              <a:t>, com o </a:t>
            </a:r>
            <a:r>
              <a:rPr lang="en-US" sz="2000" dirty="0" err="1">
                <a:solidFill>
                  <a:srgbClr val="FFFFFF"/>
                </a:solidFill>
              </a:rPr>
              <a:t>objetivo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oferecer</a:t>
            </a:r>
            <a:r>
              <a:rPr lang="en-US" sz="2000" dirty="0">
                <a:solidFill>
                  <a:srgbClr val="FFFFFF"/>
                </a:solidFill>
              </a:rPr>
              <a:t> à </a:t>
            </a:r>
            <a:r>
              <a:rPr lang="en-US" sz="2000" dirty="0" err="1">
                <a:solidFill>
                  <a:srgbClr val="FFFFFF"/>
                </a:solidFill>
              </a:rPr>
              <a:t>população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oportunidades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conscientização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participação</a:t>
            </a:r>
            <a:r>
              <a:rPr lang="en-US" sz="2000" dirty="0">
                <a:solidFill>
                  <a:srgbClr val="FFFFFF"/>
                </a:solidFill>
              </a:rPr>
              <a:t> social e </a:t>
            </a:r>
            <a:r>
              <a:rPr lang="en-US" sz="2000" dirty="0" err="1">
                <a:solidFill>
                  <a:srgbClr val="FFFFFF"/>
                </a:solidFill>
              </a:rPr>
              <a:t>promoção</a:t>
            </a:r>
            <a:r>
              <a:rPr lang="en-US" sz="2000" dirty="0">
                <a:solidFill>
                  <a:srgbClr val="FFFFFF"/>
                </a:solidFill>
              </a:rPr>
              <a:t> do </a:t>
            </a:r>
            <a:r>
              <a:rPr lang="en-US" sz="2000" dirty="0" err="1">
                <a:solidFill>
                  <a:srgbClr val="FFFFFF"/>
                </a:solidFill>
              </a:rPr>
              <a:t>desenvolvimento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sustentável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por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meio</a:t>
            </a:r>
            <a:r>
              <a:rPr lang="en-US" sz="2000" dirty="0">
                <a:solidFill>
                  <a:srgbClr val="FFFFFF"/>
                </a:solidFill>
              </a:rPr>
              <a:t> do </a:t>
            </a:r>
            <a:r>
              <a:rPr lang="en-US" sz="2000" dirty="0" err="1">
                <a:solidFill>
                  <a:srgbClr val="FFFFFF"/>
                </a:solidFill>
              </a:rPr>
              <a:t>acesso</a:t>
            </a:r>
            <a:r>
              <a:rPr lang="en-US" sz="2000" dirty="0">
                <a:solidFill>
                  <a:srgbClr val="FFFFFF"/>
                </a:solidFill>
              </a:rPr>
              <a:t> a </a:t>
            </a:r>
            <a:r>
              <a:rPr lang="en-US" sz="2000" dirty="0" err="1">
                <a:solidFill>
                  <a:srgbClr val="FFFFFF"/>
                </a:solidFill>
              </a:rPr>
              <a:t>políticas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públicas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proteção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ambiental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educação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ecológica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incentivo</a:t>
            </a:r>
            <a:r>
              <a:rPr lang="en-US" sz="2000" dirty="0">
                <a:solidFill>
                  <a:srgbClr val="FFFFFF"/>
                </a:solidFill>
              </a:rPr>
              <a:t> a </a:t>
            </a:r>
            <a:r>
              <a:rPr lang="en-US" sz="2000" dirty="0" err="1">
                <a:solidFill>
                  <a:srgbClr val="FFFFFF"/>
                </a:solidFill>
              </a:rPr>
              <a:t>práticas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responsáveis</a:t>
            </a:r>
            <a:r>
              <a:rPr lang="en-US" sz="2000" dirty="0">
                <a:solidFill>
                  <a:srgbClr val="FFFFFF"/>
                </a:solidFill>
              </a:rPr>
              <a:t>. O </a:t>
            </a:r>
            <a:r>
              <a:rPr lang="en-US" sz="2000" dirty="0" err="1">
                <a:solidFill>
                  <a:srgbClr val="FFFFFF"/>
                </a:solidFill>
              </a:rPr>
              <a:t>projeto</a:t>
            </a:r>
            <a:r>
              <a:rPr lang="en-US" sz="2000" dirty="0">
                <a:solidFill>
                  <a:srgbClr val="FFFFFF"/>
                </a:solidFill>
              </a:rPr>
              <a:t> visa </a:t>
            </a:r>
            <a:r>
              <a:rPr lang="en-US" sz="2000" dirty="0" err="1">
                <a:solidFill>
                  <a:srgbClr val="FFFFFF"/>
                </a:solidFill>
              </a:rPr>
              <a:t>disseminar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conhecimento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sobre</a:t>
            </a:r>
            <a:r>
              <a:rPr lang="en-US" sz="2000" dirty="0">
                <a:solidFill>
                  <a:srgbClr val="FFFFFF"/>
                </a:solidFill>
              </a:rPr>
              <a:t> as leis </a:t>
            </a:r>
            <a:r>
              <a:rPr lang="en-US" sz="2000" dirty="0" err="1">
                <a:solidFill>
                  <a:srgbClr val="FFFFFF"/>
                </a:solidFill>
              </a:rPr>
              <a:t>estaduais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ambientais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fortalecendo</a:t>
            </a:r>
            <a:r>
              <a:rPr lang="en-US" sz="2000" dirty="0">
                <a:solidFill>
                  <a:srgbClr val="FFFFFF"/>
                </a:solidFill>
              </a:rPr>
              <a:t> a </a:t>
            </a:r>
            <a:r>
              <a:rPr lang="en-US" sz="2000" dirty="0" err="1">
                <a:solidFill>
                  <a:srgbClr val="FFFFFF"/>
                </a:solidFill>
              </a:rPr>
              <a:t>consciência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coletiva</a:t>
            </a:r>
            <a:r>
              <a:rPr lang="en-US" sz="2000" dirty="0">
                <a:solidFill>
                  <a:srgbClr val="FFFFFF"/>
                </a:solidFill>
              </a:rPr>
              <a:t> e o </a:t>
            </a:r>
            <a:r>
              <a:rPr lang="en-US" sz="2000" dirty="0" err="1">
                <a:solidFill>
                  <a:srgbClr val="FFFFFF"/>
                </a:solidFill>
              </a:rPr>
              <a:t>respeito</a:t>
            </a:r>
            <a:r>
              <a:rPr lang="en-US" sz="2000" dirty="0">
                <a:solidFill>
                  <a:srgbClr val="FFFFFF"/>
                </a:solidFill>
              </a:rPr>
              <a:t> à </a:t>
            </a:r>
            <a:r>
              <a:rPr lang="en-US" sz="2000" dirty="0" err="1">
                <a:solidFill>
                  <a:srgbClr val="FFFFFF"/>
                </a:solidFill>
              </a:rPr>
              <a:t>natureza</a:t>
            </a:r>
            <a:r>
              <a:rPr lang="en-US" sz="2000" dirty="0">
                <a:solidFill>
                  <a:srgbClr val="FFFFFF"/>
                </a:solidFill>
              </a:rPr>
              <a:t>, e </a:t>
            </a:r>
            <a:r>
              <a:rPr lang="en-US" sz="2000" dirty="0" err="1">
                <a:solidFill>
                  <a:srgbClr val="FFFFFF"/>
                </a:solidFill>
              </a:rPr>
              <a:t>estimulando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engajamento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todos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construção</a:t>
            </a:r>
            <a:r>
              <a:rPr lang="en-US" sz="2000" dirty="0">
                <a:solidFill>
                  <a:srgbClr val="FFFFFF"/>
                </a:solidFill>
              </a:rPr>
              <a:t> de um </a:t>
            </a:r>
            <a:r>
              <a:rPr lang="en-US" sz="2000" dirty="0" err="1">
                <a:solidFill>
                  <a:srgbClr val="FFFFFF"/>
                </a:solidFill>
              </a:rPr>
              <a:t>futuro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equilibrado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sustentável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06DC1BF-19EE-323C-CF0E-17DF8DE1FE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17190"/>
          <a:stretch>
            <a:fillRect/>
          </a:stretch>
        </p:blipFill>
        <p:spPr>
          <a:xfrm>
            <a:off x="5533053" y="10"/>
            <a:ext cx="6730378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CA67E65-D8B6-78A1-3615-66BA9C700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1F4BB018-BFE4-46B0-FC09-E0F3143360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D8156CB-242E-F581-BBBA-B8322D642CE6}"/>
              </a:ext>
            </a:extLst>
          </p:cNvPr>
          <p:cNvSpPr txBox="1">
            <a:spLocks/>
          </p:cNvSpPr>
          <p:nvPr/>
        </p:nvSpPr>
        <p:spPr>
          <a:xfrm>
            <a:off x="2150347" y="-200968"/>
            <a:ext cx="9914135" cy="1176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Gestão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Premiada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 O </a:t>
            </a: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uso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estratégico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do (SAPL) </a:t>
            </a: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i="1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comunicação</a:t>
            </a:r>
            <a:r>
              <a:rPr lang="en-US" sz="2400" b="1" i="1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da ALPB</a:t>
            </a:r>
            <a:endParaRPr lang="en-US" sz="2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0579194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6FE709-76F7-51E2-174B-03344E904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987716F-1362-06A0-8EEC-E9B0BF13C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71BDE88-E41C-5BAE-8E82-7BC98B1F6C1F}"/>
              </a:ext>
            </a:extLst>
          </p:cNvPr>
          <p:cNvSpPr txBox="1"/>
          <p:nvPr/>
        </p:nvSpPr>
        <p:spPr>
          <a:xfrm>
            <a:off x="494522" y="1203452"/>
            <a:ext cx="68300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</a:rPr>
              <a:t>COLETÂNEA DE LEIS MEIO AMBIENTE E SUSTENTABILIDADE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https://www.al.pb.leg.br/wp-content/uploads/2025/11/coletanea-meio-ambiente-e-sustentabilidade-com-capa-3</a:t>
            </a:r>
            <a:r>
              <a:rPr lang="pt-BR" dirty="0"/>
              <a:t>.pdf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95CCEFC-DBD8-3E2E-2747-6DAD8C16809B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CAC5F52-7FC2-E439-11B1-B20AC0B0A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98C66276-0A42-B78F-2C19-4C80BB5F38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50864C5-F25D-5C9E-E854-61B74236E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232" y="942870"/>
            <a:ext cx="3355498" cy="466745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6B24489-D5D6-73E4-B616-200499D8E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2993" y="2865445"/>
            <a:ext cx="3046247" cy="30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85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2BFC7A-FC25-C56A-CE3E-77D21376B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F4F1B31-EF14-308B-A922-70A8B085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C2182C3-40A5-70F0-D39B-DDB75BAF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367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6421259-E992-D522-5BA0-4CF9CF0980F8}"/>
              </a:ext>
            </a:extLst>
          </p:cNvPr>
          <p:cNvSpPr txBox="1"/>
          <p:nvPr/>
        </p:nvSpPr>
        <p:spPr>
          <a:xfrm>
            <a:off x="443611" y="1658591"/>
            <a:ext cx="690891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Migração dos sistemas da ALPB para Datacenter HOST DIME 2025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Economia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Segurança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Backup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Estrutura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A46B37-589C-DF48-E2E2-EDD58C529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88" y="840426"/>
            <a:ext cx="4297593" cy="62873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07C910D-2204-4151-7B9F-E7CA324886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8" name="Imagem 7" descr="Homem em pé na frente de uma cerca&#10;&#10;O conteúdo gerado por IA pode estar incorreto.">
            <a:extLst>
              <a:ext uri="{FF2B5EF4-FFF2-40B4-BE49-F238E27FC236}">
                <a16:creationId xmlns:a16="http://schemas.microsoft.com/office/drawing/2014/main" id="{02BA2FBA-AAF3-BF3C-F42C-587633046D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0"/>
          <a:stretch>
            <a:fillRect/>
          </a:stretch>
        </p:blipFill>
        <p:spPr>
          <a:xfrm>
            <a:off x="7127499" y="527356"/>
            <a:ext cx="5064501" cy="5600175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4032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14AAC-DEDF-C2AC-A18D-2A65F8E23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377E93-A666-FBB3-92A4-9D674DD95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410" y="1967266"/>
            <a:ext cx="2824843" cy="2547257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3200" dirty="0">
                <a:solidFill>
                  <a:schemeClr val="accent2">
                    <a:lumMod val="75000"/>
                  </a:schemeClr>
                </a:solidFill>
              </a:rPr>
              <a:t>Conheça nossas premiações e os nossos certificados de abrangência internacional </a:t>
            </a:r>
            <a:endParaRPr lang="en-US" sz="3200" b="1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554FB88-58A9-3E09-54D8-1E783D5E1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554" y="643466"/>
            <a:ext cx="5304224" cy="55687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4BC03E5-99BE-FE20-5161-BA4C52E60EF6}"/>
              </a:ext>
            </a:extLst>
          </p:cNvPr>
          <p:cNvSpPr txBox="1"/>
          <p:nvPr/>
        </p:nvSpPr>
        <p:spPr>
          <a:xfrm>
            <a:off x="707572" y="2534962"/>
            <a:ext cx="5814526" cy="3957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A8E12D-B8D5-A7B4-633F-13B36C3D0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834129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D278ED-C43C-6B1C-1622-79DD61580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EE0892-EDDC-685C-EC90-16743303D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4013432" cy="55541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7A262CF-4E58-BE1E-7E31-466D343A1905}"/>
              </a:ext>
            </a:extLst>
          </p:cNvPr>
          <p:cNvSpPr txBox="1"/>
          <p:nvPr/>
        </p:nvSpPr>
        <p:spPr>
          <a:xfrm>
            <a:off x="1266439" y="1116713"/>
            <a:ext cx="982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Historia de cooperação do Programa Interlegis com a Assembleia Legislativa do Estado da </a:t>
            </a:r>
            <a:r>
              <a:rPr lang="pt-BR" dirty="0" err="1"/>
              <a:t>Paraiba</a:t>
            </a:r>
            <a:endParaRPr lang="pt-BR" dirty="0"/>
          </a:p>
        </p:txBody>
      </p:sp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4609D0D5-491A-49C2-9671-5A760F8EE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3" y="1786303"/>
            <a:ext cx="11699445" cy="3285393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B9E2E262-90C8-E35B-7D8F-8D1AE6A3A949}"/>
              </a:ext>
            </a:extLst>
          </p:cNvPr>
          <p:cNvSpPr txBox="1">
            <a:spLocks/>
          </p:cNvSpPr>
          <p:nvPr/>
        </p:nvSpPr>
        <p:spPr>
          <a:xfrm>
            <a:off x="2438400" y="70156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19900EE-43D8-0DD3-BDD9-A0243AEF5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05530890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9B427-EA97-FB80-D9C9-3C6D41243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8" name="Rectangle 308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B5907C-99FC-EB52-0F32-A6A01782F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811" y="681134"/>
            <a:ext cx="5393093" cy="868867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9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D743AEF-781F-094D-79E1-B47ECE9FE871}"/>
              </a:ext>
            </a:extLst>
          </p:cNvPr>
          <p:cNvSpPr txBox="1"/>
          <p:nvPr/>
        </p:nvSpPr>
        <p:spPr>
          <a:xfrm>
            <a:off x="428105" y="787493"/>
            <a:ext cx="4670097" cy="1952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 </a:t>
            </a:r>
            <a:r>
              <a:rPr lang="pt-BR" sz="2400" dirty="0" err="1"/>
              <a:t>HostDime</a:t>
            </a:r>
            <a:r>
              <a:rPr lang="pt-BR" sz="2400" dirty="0"/>
              <a:t> nasceu nos EUA e possui operação forte no Brasil, inclusive com datacenter próprio em João Pessoa — um dos maiores datacenters do Nordeste.</a:t>
            </a:r>
            <a:endParaRPr lang="en-US" sz="2200" dirty="0"/>
          </a:p>
        </p:txBody>
      </p:sp>
      <p:pic>
        <p:nvPicPr>
          <p:cNvPr id="3074" name="Picture 2" descr="963acf08797fd2e60fcff941b490f1d6">
            <a:extLst>
              <a:ext uri="{FF2B5EF4-FFF2-40B4-BE49-F238E27FC236}">
                <a16:creationId xmlns:a16="http://schemas.microsoft.com/office/drawing/2014/main" id="{153FDB2E-598A-F635-7A0D-25E0DE4DA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7" r="1724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4AEF194-03DA-1A99-D212-3E75ACEA9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3CD51F3-1114-184E-6BED-1EE623018223}"/>
              </a:ext>
            </a:extLst>
          </p:cNvPr>
          <p:cNvSpPr txBox="1"/>
          <p:nvPr/>
        </p:nvSpPr>
        <p:spPr>
          <a:xfrm>
            <a:off x="428105" y="3188338"/>
            <a:ext cx="467009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Alguns diferenciais normalmente associados à empresa:</a:t>
            </a:r>
          </a:p>
          <a:p>
            <a:pPr>
              <a:buNone/>
            </a:pP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datacenter </a:t>
            </a:r>
            <a:r>
              <a:rPr lang="pt-BR" dirty="0" err="1">
                <a:solidFill>
                  <a:schemeClr val="accent2">
                    <a:lumMod val="50000"/>
                  </a:schemeClr>
                </a:solidFill>
              </a:rPr>
              <a:t>Tier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 III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suporte 24/7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infraestrutura própria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serviços gerenciados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proteção contra ataques </a:t>
            </a:r>
            <a:r>
              <a:rPr lang="pt-BR" dirty="0" err="1">
                <a:solidFill>
                  <a:schemeClr val="accent2">
                    <a:lumMod val="50000"/>
                  </a:schemeClr>
                </a:solidFill>
              </a:rPr>
              <a:t>DDoS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conectividade de alta capacidade</a:t>
            </a:r>
          </a:p>
        </p:txBody>
      </p:sp>
    </p:spTree>
    <p:extLst>
      <p:ext uri="{BB962C8B-B14F-4D97-AF65-F5344CB8AC3E}">
        <p14:creationId xmlns:p14="http://schemas.microsoft.com/office/powerpoint/2010/main" val="64312506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C2AF9-9A4D-BEE6-CB7A-5746552D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C44FF50-188E-5C1E-8D94-2FFB022D0B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5038" r="14295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77D97A4-1476-6868-39CA-2BFB1E36D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Gestão Premiada: O uso estratégico do (SAPL) na comunicação da ALPB</a:t>
            </a:r>
            <a:endParaRPr lang="en-US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6D8FD24-77B2-9B87-D18F-AF386C944809}"/>
              </a:ext>
            </a:extLst>
          </p:cNvPr>
          <p:cNvSpPr txBox="1"/>
          <p:nvPr/>
        </p:nvSpPr>
        <p:spPr>
          <a:xfrm>
            <a:off x="838344" y="2013625"/>
            <a:ext cx="4614759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Agradecimentos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contatos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Brunno Ugulino de Araujo Maranhão (</a:t>
            </a:r>
            <a:r>
              <a:rPr lang="en-US" sz="2000" dirty="0" err="1">
                <a:solidFill>
                  <a:srgbClr val="FFFFFF"/>
                </a:solidFill>
              </a:rPr>
              <a:t>Diretor</a:t>
            </a:r>
            <a:r>
              <a:rPr lang="en-US" sz="2000" dirty="0">
                <a:solidFill>
                  <a:srgbClr val="FFFFFF"/>
                </a:solidFill>
              </a:rPr>
              <a:t> do DEINFO)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err="1">
                <a:solidFill>
                  <a:schemeClr val="bg1"/>
                </a:solidFill>
              </a:rPr>
              <a:t>Wellyton</a:t>
            </a:r>
            <a:r>
              <a:rPr lang="pt-BR" sz="2000" b="1" dirty="0">
                <a:solidFill>
                  <a:schemeClr val="bg1"/>
                </a:solidFill>
              </a:rPr>
              <a:t> Queiroz Costa  - </a:t>
            </a:r>
            <a:r>
              <a:rPr lang="pt-BR" sz="2000" dirty="0">
                <a:solidFill>
                  <a:schemeClr val="bg1"/>
                </a:solidFill>
              </a:rPr>
              <a:t>JORNALISTA - COORDENADOR DA TVALPB</a:t>
            </a:r>
            <a:endParaRPr lang="pt-BR" sz="20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E8C7A357-4CAC-5AD0-5DC7-AB17D62E8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" r="8976" b="-3"/>
          <a:stretch>
            <a:fillRect/>
          </a:stretch>
        </p:blipFill>
        <p:spPr>
          <a:xfrm>
            <a:off x="5468067" y="1165873"/>
            <a:ext cx="7801910" cy="62169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EA3473F-6133-4B46-E2FB-83BA56507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5" y="6182530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4352AEE7-A6EF-D6E9-568D-B3A88ACDC7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2AC1FF8B-C68D-D523-93CC-E7F33117E6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48DB64A-3CC2-469C-5060-721F5C66B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6212" y="4498216"/>
            <a:ext cx="2400635" cy="22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F59A2D-7523-C6C8-D3DA-E035A721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87DA409-B580-CF93-66BD-AAA1DA11F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B9A452F-8B87-0C9D-FB4B-7B4471AFC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794B758-B96D-4DCB-8505-503241EDEF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5038" r="14295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6D0D3E2-F4AC-52A8-D45B-71D3A71C8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Gestão Premiada: O uso estratégico do (SAPL) na comunicação da ALPB</a:t>
            </a:r>
            <a:endParaRPr lang="en-US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11DEB25-B9E0-4CD5-4AFC-92E1B0B9A0C6}"/>
              </a:ext>
            </a:extLst>
          </p:cNvPr>
          <p:cNvSpPr txBox="1"/>
          <p:nvPr/>
        </p:nvSpPr>
        <p:spPr>
          <a:xfrm>
            <a:off x="838344" y="2013625"/>
            <a:ext cx="4614759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89B7C62-ADB1-C68E-F8A4-822436CB6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5" y="6182530"/>
            <a:ext cx="2150347" cy="57342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3A3FA21D-5565-AE46-ABBF-B3B1AE83B4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7CD3B235-8F0B-AA50-5476-9D16DDE611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8265F83-235A-F2AF-BFDF-7284968A4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478" y="1863964"/>
            <a:ext cx="7328647" cy="44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5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831DB8-0E8E-0975-FB84-DB132340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3B0197D-B59E-E262-FA73-583E95D0D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4013432" cy="55541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0AE5157-2F67-C735-573F-7179DBF04B4A}"/>
              </a:ext>
            </a:extLst>
          </p:cNvPr>
          <p:cNvSpPr txBox="1"/>
          <p:nvPr/>
        </p:nvSpPr>
        <p:spPr>
          <a:xfrm>
            <a:off x="307910" y="1146853"/>
            <a:ext cx="13249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Historia de cooperação do Programa Interlegis com a Assembleia Legislativa do Estado da Paraíba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CF3181-4059-12BB-ED0A-EBF591B4CC5C}"/>
              </a:ext>
            </a:extLst>
          </p:cNvPr>
          <p:cNvSpPr txBox="1"/>
          <p:nvPr/>
        </p:nvSpPr>
        <p:spPr>
          <a:xfrm>
            <a:off x="1768510" y="2321169"/>
            <a:ext cx="6310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5">
                    <a:lumMod val="75000"/>
                  </a:schemeClr>
                </a:solidFill>
              </a:rPr>
              <a:t>ACT em 2005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5">
                    <a:lumMod val="75000"/>
                  </a:schemeClr>
                </a:solidFill>
              </a:rPr>
              <a:t>Entrega de equipamentos em 2001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5">
                    <a:lumMod val="75000"/>
                  </a:schemeClr>
                </a:solidFill>
              </a:rPr>
              <a:t>Portal Modelo em 2010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C0C46EA-F023-A362-158C-A874C1377890}"/>
              </a:ext>
            </a:extLst>
          </p:cNvPr>
          <p:cNvSpPr txBox="1">
            <a:spLocks/>
          </p:cNvSpPr>
          <p:nvPr/>
        </p:nvSpPr>
        <p:spPr>
          <a:xfrm>
            <a:off x="2438400" y="70156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E0AFE74-B21C-1AF7-EE5E-0A2CBE6CC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53154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EEFD56-7280-DF84-90D3-00FF48A23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Homem em pé em frente a computador&#10;&#10;O conteúdo gerado por IA pode estar incorreto.">
            <a:extLst>
              <a:ext uri="{FF2B5EF4-FFF2-40B4-BE49-F238E27FC236}">
                <a16:creationId xmlns:a16="http://schemas.microsoft.com/office/drawing/2014/main" id="{0EC25324-5A8F-FB70-63E4-A8ED77E9B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99" b="-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50AABE6-A2F7-41A5-4B21-5E03F981E7E3}"/>
              </a:ext>
            </a:extLst>
          </p:cNvPr>
          <p:cNvSpPr txBox="1">
            <a:spLocks/>
          </p:cNvSpPr>
          <p:nvPr/>
        </p:nvSpPr>
        <p:spPr>
          <a:xfrm>
            <a:off x="1548269" y="4029497"/>
            <a:ext cx="8201025" cy="2084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2013 –&gt;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Implantação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SAPL 2.4 – Humberto Marques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F7EE606-10B5-307E-7E9C-25A54EB52303}"/>
              </a:ext>
            </a:extLst>
          </p:cNvPr>
          <p:cNvSpPr txBox="1"/>
          <p:nvPr/>
        </p:nvSpPr>
        <p:spPr>
          <a:xfrm>
            <a:off x="1100051" y="4072043"/>
            <a:ext cx="10058400" cy="1282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4B76976-DD75-01EA-FD35-223A87FBF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43600BEF-F85E-1DAF-889D-B579DFF471CD}"/>
              </a:ext>
            </a:extLst>
          </p:cNvPr>
          <p:cNvSpPr txBox="1">
            <a:spLocks/>
          </p:cNvSpPr>
          <p:nvPr/>
        </p:nvSpPr>
        <p:spPr>
          <a:xfrm>
            <a:off x="2438400" y="70156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832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9B740-B1BA-0619-7C07-F637472C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B7B867C-D183-9A02-FA57-1889D5999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4013432" cy="555410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28C988E-A657-5AFD-D593-EDE52D6C4B5B}"/>
              </a:ext>
            </a:extLst>
          </p:cNvPr>
          <p:cNvSpPr txBox="1"/>
          <p:nvPr/>
        </p:nvSpPr>
        <p:spPr>
          <a:xfrm>
            <a:off x="1962390" y="1502022"/>
            <a:ext cx="82672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2013 e 2014 – implantação SAPL 2.4 – Humberto Marques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2015 SAPL 2.5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SAPL 2.6 e SAPL 3.0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Em 2015 – implantamos SAPL3.0 (responsividade)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Não oficial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2024 – Migração SAPL 3.1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Dificuldades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Vários Sistemas Rodando em cima do SAPL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1B616AB-D396-9DB5-0F67-886337C6A78E}"/>
              </a:ext>
            </a:extLst>
          </p:cNvPr>
          <p:cNvSpPr txBox="1">
            <a:spLocks/>
          </p:cNvSpPr>
          <p:nvPr/>
        </p:nvSpPr>
        <p:spPr>
          <a:xfrm>
            <a:off x="2417380" y="116227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6F7D6A1-9F05-38AC-8773-F107B8DED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9" name="AutoShape 4" descr="Logotipo da EnGITEC">
            <a:extLst>
              <a:ext uri="{FF2B5EF4-FFF2-40B4-BE49-F238E27FC236}">
                <a16:creationId xmlns:a16="http://schemas.microsoft.com/office/drawing/2014/main" id="{3DB9C07F-DF6C-768F-5FAE-6044E4A16D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77470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16722-B675-DDA6-3E40-067AED3A1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EE706F1-BF48-EA37-850A-B9511B30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2089" y="1"/>
            <a:ext cx="12370727" cy="696897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E1E9F8-BE67-3A0D-60CF-67156B68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347" y="55487"/>
            <a:ext cx="9984347" cy="5734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Gestão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Premiada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O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uso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estratégico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do (SAPL)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i="1" kern="1200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comunicação</a:t>
            </a:r>
            <a:r>
              <a:rPr lang="en-US" sz="2700" b="1" i="1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da ALPB</a:t>
            </a:r>
            <a:endParaRPr lang="en-US" sz="2700" b="1" kern="1200" dirty="0">
              <a:solidFill>
                <a:schemeClr val="accent5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F3CE6B-A394-CD49-A860-3AFA46484176}"/>
              </a:ext>
            </a:extLst>
          </p:cNvPr>
          <p:cNvSpPr txBox="1"/>
          <p:nvPr/>
        </p:nvSpPr>
        <p:spPr>
          <a:xfrm>
            <a:off x="726777" y="1964054"/>
            <a:ext cx="4255144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Selos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ODS (ONU)  no SAPL 3.0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em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2023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accent5">
                  <a:lumMod val="50000"/>
                </a:schemeClr>
              </a:solidFill>
              <a:latin typeface="Bradley Hand ITC" panose="03070402050302030203" pitchFamily="66" charset="0"/>
              <a:cs typeface="Aharoni" panose="020F0502020204030204" pitchFamily="2" charset="-79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Classificar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as leis de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acordo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com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os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17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selos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da ODS 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Objetivos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de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Desenvolvimento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Bradley Hand ITC" panose="03070402050302030203" pitchFamily="66" charset="0"/>
                <a:cs typeface="Aharoni" panose="020F0502020204030204" pitchFamily="2" charset="-79"/>
              </a:rPr>
              <a:t>Sustentável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Bradley Hand ITC" panose="03070402050302030203" pitchFamily="66" charset="0"/>
              <a:cs typeface="Aharoni" panose="020F0502020204030204" pitchFamily="2" charset="-79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F8686C-B4B0-0AF0-4C5D-0CE4CA98C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72" y="1932159"/>
            <a:ext cx="6389346" cy="300299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73F3CBF0-DADE-AE30-0531-69EBCC1AF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96762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56DD03-E8F5-7F7F-776A-28A20B66C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04A4886-A71B-2636-C043-5B614FAD8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E21E605-DA58-7AE4-8CD3-5EA18FFDB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826" y="10138"/>
            <a:ext cx="8306574" cy="683772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D1320B-B7DD-49AB-BBE0-206959CF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54" y="586855"/>
            <a:ext cx="356805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Gestão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Premiada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O </a:t>
            </a:r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uso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estratégico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(SAPL) </a:t>
            </a:r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comunicação</a:t>
            </a:r>
            <a:r>
              <a:rPr lang="en-US" sz="37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ALPB</a:t>
            </a:r>
            <a:endParaRPr lang="en-US" sz="3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E8400F-B801-F235-19A3-F1E4A67BFCD4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Selos</a:t>
            </a:r>
            <a:r>
              <a:rPr lang="en-US" sz="2000" dirty="0"/>
              <a:t> ODS no SAPL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 </a:t>
            </a:r>
            <a:r>
              <a:rPr lang="en-US" sz="2000" dirty="0" err="1"/>
              <a:t>que</a:t>
            </a:r>
            <a:r>
              <a:rPr lang="en-US" sz="2000" dirty="0"/>
              <a:t> é?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sigla ODS </a:t>
            </a:r>
            <a:r>
              <a:rPr lang="en-US" sz="2000" dirty="0" err="1"/>
              <a:t>significa</a:t>
            </a:r>
            <a:r>
              <a:rPr lang="en-US" sz="2000" dirty="0"/>
              <a:t> "</a:t>
            </a:r>
            <a:r>
              <a:rPr lang="en-US" sz="2000" dirty="0" err="1"/>
              <a:t>Objetivos</a:t>
            </a:r>
            <a:r>
              <a:rPr lang="en-US" sz="2000" dirty="0"/>
              <a:t> de </a:t>
            </a:r>
            <a:r>
              <a:rPr lang="en-US" sz="2000" dirty="0" err="1"/>
              <a:t>Desenvolvimento</a:t>
            </a:r>
            <a:r>
              <a:rPr lang="en-US" sz="2000" dirty="0"/>
              <a:t> </a:t>
            </a:r>
            <a:r>
              <a:rPr lang="en-US" sz="2000" dirty="0" err="1"/>
              <a:t>Sustentável</a:t>
            </a:r>
            <a:r>
              <a:rPr lang="en-US" sz="2000" dirty="0"/>
              <a:t>". São 17 </a:t>
            </a:r>
            <a:r>
              <a:rPr lang="en-US" sz="2000" dirty="0" err="1"/>
              <a:t>objetivos</a:t>
            </a:r>
            <a:r>
              <a:rPr lang="en-US" sz="2000" dirty="0"/>
              <a:t> </a:t>
            </a:r>
            <a:r>
              <a:rPr lang="en-US" sz="2000" dirty="0" err="1"/>
              <a:t>globais</a:t>
            </a:r>
            <a:r>
              <a:rPr lang="en-US" sz="2000" dirty="0"/>
              <a:t> </a:t>
            </a:r>
            <a:r>
              <a:rPr lang="en-US" sz="2000" dirty="0" err="1"/>
              <a:t>estabelecidos</a:t>
            </a:r>
            <a:r>
              <a:rPr lang="en-US" sz="2000" dirty="0"/>
              <a:t> pela </a:t>
            </a:r>
            <a:r>
              <a:rPr lang="en-US" sz="2000" dirty="0" err="1"/>
              <a:t>Organização</a:t>
            </a:r>
            <a:r>
              <a:rPr lang="en-US" sz="2000" dirty="0"/>
              <a:t> das </a:t>
            </a:r>
            <a:r>
              <a:rPr lang="en-US" sz="2000" dirty="0" err="1"/>
              <a:t>Nações</a:t>
            </a:r>
            <a:r>
              <a:rPr lang="en-US" sz="2000" dirty="0"/>
              <a:t> Unidas (ONU) para </a:t>
            </a:r>
            <a:r>
              <a:rPr lang="en-US" sz="2000" dirty="0" err="1"/>
              <a:t>guiar</a:t>
            </a:r>
            <a:r>
              <a:rPr lang="en-US" sz="2000" dirty="0"/>
              <a:t> as </a:t>
            </a:r>
            <a:r>
              <a:rPr lang="en-US" sz="2000" dirty="0" err="1"/>
              <a:t>ações</a:t>
            </a:r>
            <a:r>
              <a:rPr lang="en-US" sz="2000" dirty="0"/>
              <a:t> dos </a:t>
            </a:r>
            <a:r>
              <a:rPr lang="en-US" sz="2000" dirty="0" err="1"/>
              <a:t>países</a:t>
            </a:r>
            <a:r>
              <a:rPr lang="en-US" sz="2000" dirty="0"/>
              <a:t> </a:t>
            </a:r>
            <a:r>
              <a:rPr lang="en-US" sz="2000" dirty="0" err="1"/>
              <a:t>até</a:t>
            </a:r>
            <a:r>
              <a:rPr lang="en-US" sz="2000" dirty="0"/>
              <a:t> 2030, com o </a:t>
            </a:r>
            <a:r>
              <a:rPr lang="en-US" sz="2000" dirty="0" err="1"/>
              <a:t>objetivo</a:t>
            </a:r>
            <a:r>
              <a:rPr lang="en-US" sz="2000" dirty="0"/>
              <a:t> de </a:t>
            </a:r>
            <a:r>
              <a:rPr lang="en-US" sz="2000" dirty="0" err="1"/>
              <a:t>alcançar</a:t>
            </a:r>
            <a:r>
              <a:rPr lang="en-US" sz="2000" dirty="0"/>
              <a:t> um </a:t>
            </a:r>
            <a:r>
              <a:rPr lang="en-US" sz="2000" dirty="0" err="1"/>
              <a:t>desenvolvimento</a:t>
            </a:r>
            <a:r>
              <a:rPr lang="en-US" sz="2000" dirty="0"/>
              <a:t> </a:t>
            </a:r>
            <a:r>
              <a:rPr lang="en-US" sz="2000" dirty="0" err="1"/>
              <a:t>sustentável</a:t>
            </a:r>
            <a:r>
              <a:rPr lang="en-US" sz="2000" dirty="0"/>
              <a:t> e </a:t>
            </a:r>
            <a:r>
              <a:rPr lang="en-US" sz="2000" dirty="0" err="1"/>
              <a:t>transformar</a:t>
            </a:r>
            <a:r>
              <a:rPr lang="en-US" sz="2000" dirty="0"/>
              <a:t> o </a:t>
            </a:r>
            <a:r>
              <a:rPr lang="en-US" sz="2000" dirty="0" err="1"/>
              <a:t>mundo</a:t>
            </a:r>
            <a:r>
              <a:rPr lang="en-US" sz="2000" dirty="0"/>
              <a:t>.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Agenda 2030,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estabelece</a:t>
            </a:r>
            <a:r>
              <a:rPr lang="en-US" sz="2000" dirty="0"/>
              <a:t> </a:t>
            </a:r>
            <a:r>
              <a:rPr lang="en-US" sz="2000" dirty="0" err="1"/>
              <a:t>os</a:t>
            </a:r>
            <a:r>
              <a:rPr lang="en-US" sz="2000" dirty="0"/>
              <a:t> ODS, é um plano de </a:t>
            </a:r>
            <a:r>
              <a:rPr lang="en-US" sz="2000" dirty="0" err="1"/>
              <a:t>ação</a:t>
            </a:r>
            <a:r>
              <a:rPr lang="en-US" sz="2000" dirty="0"/>
              <a:t> global para </a:t>
            </a:r>
            <a:r>
              <a:rPr lang="en-US" sz="2000" dirty="0" err="1"/>
              <a:t>acabar</a:t>
            </a:r>
            <a:r>
              <a:rPr lang="en-US" sz="2000" dirty="0"/>
              <a:t> com a </a:t>
            </a:r>
            <a:r>
              <a:rPr lang="en-US" sz="2000" dirty="0" err="1"/>
              <a:t>pobreza</a:t>
            </a:r>
            <a:r>
              <a:rPr lang="en-US" sz="2000" dirty="0"/>
              <a:t> extrema, </a:t>
            </a:r>
            <a:r>
              <a:rPr lang="en-US" sz="2000" dirty="0" err="1"/>
              <a:t>garantir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as </a:t>
            </a:r>
            <a:r>
              <a:rPr lang="en-US" sz="2000" dirty="0" err="1"/>
              <a:t>pessoas</a:t>
            </a:r>
            <a:r>
              <a:rPr lang="en-US" sz="2000" dirty="0"/>
              <a:t> </a:t>
            </a:r>
            <a:r>
              <a:rPr lang="en-US" sz="2000" dirty="0" err="1"/>
              <a:t>tenham</a:t>
            </a:r>
            <a:r>
              <a:rPr lang="en-US" sz="2000" dirty="0"/>
              <a:t> </a:t>
            </a:r>
            <a:r>
              <a:rPr lang="en-US" sz="2000" dirty="0" err="1"/>
              <a:t>acesso</a:t>
            </a:r>
            <a:r>
              <a:rPr lang="en-US" sz="2000" dirty="0"/>
              <a:t> a </a:t>
            </a:r>
            <a:r>
              <a:rPr lang="en-US" sz="2000" dirty="0" err="1"/>
              <a:t>educação</a:t>
            </a:r>
            <a:r>
              <a:rPr lang="en-US" sz="2000" dirty="0"/>
              <a:t> de </a:t>
            </a:r>
            <a:r>
              <a:rPr lang="en-US" sz="2000" dirty="0" err="1"/>
              <a:t>qualidade</a:t>
            </a:r>
            <a:r>
              <a:rPr lang="en-US" sz="2000" dirty="0"/>
              <a:t> e </a:t>
            </a:r>
            <a:r>
              <a:rPr lang="en-US" sz="2000" dirty="0" err="1"/>
              <a:t>saúde</a:t>
            </a:r>
            <a:r>
              <a:rPr lang="en-US" sz="2000" dirty="0"/>
              <a:t>, </a:t>
            </a:r>
            <a:r>
              <a:rPr lang="en-US" sz="2000" dirty="0" err="1"/>
              <a:t>proteger</a:t>
            </a:r>
            <a:r>
              <a:rPr lang="en-US" sz="2000" dirty="0"/>
              <a:t> o </a:t>
            </a:r>
            <a:r>
              <a:rPr lang="en-US" sz="2000" dirty="0" err="1"/>
              <a:t>meio</a:t>
            </a:r>
            <a:r>
              <a:rPr lang="en-US" sz="2000" dirty="0"/>
              <a:t> </a:t>
            </a:r>
            <a:r>
              <a:rPr lang="en-US" sz="2000" dirty="0" err="1"/>
              <a:t>ambiente</a:t>
            </a:r>
            <a:r>
              <a:rPr lang="en-US" sz="2000" dirty="0"/>
              <a:t> e </a:t>
            </a:r>
            <a:r>
              <a:rPr lang="en-US" sz="2000" dirty="0" err="1"/>
              <a:t>promover</a:t>
            </a:r>
            <a:r>
              <a:rPr lang="en-US" sz="2000" dirty="0"/>
              <a:t> </a:t>
            </a:r>
            <a:r>
              <a:rPr lang="en-US" sz="2000" dirty="0" err="1"/>
              <a:t>sociedades</a:t>
            </a:r>
            <a:r>
              <a:rPr lang="en-US" sz="2000" dirty="0"/>
              <a:t> </a:t>
            </a:r>
            <a:r>
              <a:rPr lang="en-US" sz="2000" dirty="0" err="1"/>
              <a:t>pacíficas</a:t>
            </a:r>
            <a:r>
              <a:rPr lang="en-US" sz="2000" dirty="0"/>
              <a:t> e </a:t>
            </a:r>
            <a:r>
              <a:rPr lang="en-US" sz="2000" dirty="0" err="1"/>
              <a:t>inclusivas</a:t>
            </a:r>
            <a:r>
              <a:rPr lang="en-US" sz="2000" dirty="0"/>
              <a:t>. 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1ACBBDD-0E63-2C54-963C-01FB71C78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52341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F959AE-45E6-8EE0-169C-93D15727E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C0D7065-BEA9-4D6A-5119-07C31530D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427"/>
            <a:ext cx="12192000" cy="555410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A4F145-A93E-3255-84FD-599E25622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395" y="70156"/>
            <a:ext cx="9825135" cy="457200"/>
          </a:xfrm>
        </p:spPr>
        <p:txBody>
          <a:bodyPr>
            <a:normAutofit fontScale="90000"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+mn-lt"/>
              </a:rPr>
              <a:t>.</a:t>
            </a:r>
          </a:p>
        </p:txBody>
      </p:sp>
      <p:pic>
        <p:nvPicPr>
          <p:cNvPr id="4" name="Imagem 3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18422283-AEBE-1AC0-69A5-C0E98AA69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06" y="610571"/>
            <a:ext cx="8417294" cy="535550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2C51994-2C8D-702E-BD85-B934243742C1}"/>
              </a:ext>
            </a:extLst>
          </p:cNvPr>
          <p:cNvSpPr txBox="1"/>
          <p:nvPr/>
        </p:nvSpPr>
        <p:spPr>
          <a:xfrm>
            <a:off x="435667" y="829706"/>
            <a:ext cx="31058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Selo ODS no SAPL</a:t>
            </a:r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Classificar as leis de acordo com os selos da ODS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Implantado dentro do SAPL 3.1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Quando Entra com a matéria no SAPL o usuário escolhe os selos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>
              <a:solidFill>
                <a:schemeClr val="accent5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Implantar uma IA  para classificar automaticamente na momento da entrada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C1B7CFE-A083-0A28-1282-5A5973DEFD28}"/>
              </a:ext>
            </a:extLst>
          </p:cNvPr>
          <p:cNvSpPr txBox="1">
            <a:spLocks/>
          </p:cNvSpPr>
          <p:nvPr/>
        </p:nvSpPr>
        <p:spPr>
          <a:xfrm>
            <a:off x="2438161" y="58114"/>
            <a:ext cx="945813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Gestão Premiada: O uso estratégico do (SAPL) na comunicação da ALPB</a:t>
            </a:r>
            <a:endParaRPr lang="pt-BR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3FD5EBC-6750-B318-F58B-C1294B09F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150347" cy="57342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6332681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b7bb155-2cbb-4ff4-81e2-8b0fbe3c60a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5B7F3F26BF4BC418606B4A6E24A63F4" ma:contentTypeVersion="13" ma:contentTypeDescription="Crie um novo documento." ma:contentTypeScope="" ma:versionID="f62526eb7e232113de9fd693c797d762">
  <xsd:schema xmlns:xsd="http://www.w3.org/2001/XMLSchema" xmlns:xs="http://www.w3.org/2001/XMLSchema" xmlns:p="http://schemas.microsoft.com/office/2006/metadata/properties" xmlns:ns3="db7bb155-2cbb-4ff4-81e2-8b0fbe3c60aa" targetNamespace="http://schemas.microsoft.com/office/2006/metadata/properties" ma:root="true" ma:fieldsID="7e9d37d48b634f0a9ae848aa76e8b9cc" ns3:_="">
    <xsd:import namespace="db7bb155-2cbb-4ff4-81e2-8b0fbe3c60a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SystemTags" minOccurs="0"/>
                <xsd:element ref="ns3:MediaServiceBillingMetadata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bb155-2cbb-4ff4-81e2-8b0fbe3c60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417F63-5F13-4CFD-A518-D0221E7A9306}">
  <ds:schemaRefs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db7bb155-2cbb-4ff4-81e2-8b0fbe3c60a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F6810EE-6A79-4750-A503-5B246CAA7C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7bb155-2cbb-4ff4-81e2-8b0fbe3c60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B20713-C379-4281-AB8F-ACFB2BE71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9454</TotalTime>
  <Words>1333</Words>
  <Application>Microsoft Office PowerPoint</Application>
  <PresentationFormat>Widescreen</PresentationFormat>
  <Paragraphs>149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ADLaM Display</vt:lpstr>
      <vt:lpstr>Arial</vt:lpstr>
      <vt:lpstr>Bradley Hand ITC</vt:lpstr>
      <vt:lpstr>Calibri</vt:lpstr>
      <vt:lpstr>Calibri Light</vt:lpstr>
      <vt:lpstr>Wingdings</vt:lpstr>
      <vt:lpstr>Tema do Office</vt:lpstr>
      <vt:lpstr>Gestão Premiada: O uso estratégico do (SAPL) na comunicação da ALPB </vt:lpstr>
      <vt:lpstr>Gestão Premiada: O uso estratégico do (SAPL) na comunicação da ALPB</vt:lpstr>
      <vt:lpstr>Apresentação do PowerPoint</vt:lpstr>
      <vt:lpstr>Apresentação do PowerPoint</vt:lpstr>
      <vt:lpstr>Apresentação do PowerPoint</vt:lpstr>
      <vt:lpstr>Apresentação do PowerPoint</vt:lpstr>
      <vt:lpstr>Gestão Premiada: O uso estratégico do (SAPL) na comunicação da ALPB</vt:lpstr>
      <vt:lpstr>Gestão Premiada: O uso estratégico do (SAPL) na comunicação da ALPB</vt:lpstr>
      <vt:lpstr>.</vt:lpstr>
      <vt:lpstr>Apresentação do PowerPoint</vt:lpstr>
      <vt:lpstr>Apresentação do PowerPoint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Gestão Premiada: O uso estratégico do (SAPL) na comunicação da ALPB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Gestão Premiada: O uso estratégico do (SAPL) na comunicação da ALPB</vt:lpstr>
      <vt:lpstr>Conheça nossas premiações e os nossos certificados de abrangência internacional </vt:lpstr>
      <vt:lpstr>Apresentação do PowerPoint</vt:lpstr>
      <vt:lpstr>Gestão Premiada: O uso estratégico do (SAPL) na comunicação da ALPB</vt:lpstr>
      <vt:lpstr>Gestão Premiada: O uso estratégico do (SAPL) na comunicação da ALPB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PALESTRA</dc:title>
  <dc:creator>Mauricy Lopes Mansur</dc:creator>
  <cp:lastModifiedBy>Brunno Ugulino</cp:lastModifiedBy>
  <cp:revision>33</cp:revision>
  <dcterms:created xsi:type="dcterms:W3CDTF">2023-06-07T17:11:12Z</dcterms:created>
  <dcterms:modified xsi:type="dcterms:W3CDTF">2026-05-22T02:36:49Z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0x010100C5B7F3F26BF4BC418606B4A6E24A63F4</vt:lpwstr>
  </property>
</Properties>
</file>