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79" r:id="rId7"/>
    <p:sldId id="262" r:id="rId8"/>
    <p:sldId id="259" r:id="rId9"/>
    <p:sldId id="280" r:id="rId10"/>
    <p:sldId id="266" r:id="rId11"/>
    <p:sldId id="284" r:id="rId12"/>
    <p:sldId id="261" r:id="rId13"/>
    <p:sldId id="283" r:id="rId14"/>
    <p:sldId id="293" r:id="rId15"/>
    <p:sldId id="272" r:id="rId16"/>
    <p:sldId id="294" r:id="rId17"/>
    <p:sldId id="267" r:id="rId18"/>
    <p:sldId id="300" r:id="rId19"/>
    <p:sldId id="273" r:id="rId20"/>
    <p:sldId id="286" r:id="rId21"/>
    <p:sldId id="287" r:id="rId22"/>
    <p:sldId id="274" r:id="rId23"/>
    <p:sldId id="275" r:id="rId24"/>
    <p:sldId id="290" r:id="rId25"/>
    <p:sldId id="292" r:id="rId26"/>
    <p:sldId id="296" r:id="rId27"/>
    <p:sldId id="298" r:id="rId28"/>
    <p:sldId id="291" r:id="rId29"/>
    <p:sldId id="295" r:id="rId30"/>
    <p:sldId id="297" r:id="rId31"/>
    <p:sldId id="276" r:id="rId32"/>
    <p:sldId id="299" r:id="rId33"/>
    <p:sldId id="301" r:id="rId34"/>
    <p:sldId id="288" r:id="rId35"/>
    <p:sldId id="302" r:id="rId36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86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heme" Target="theme/theme1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97C05-5F41-4ED3-9952-45FCDDDCC5E3}" type="datetimeFigureOut">
              <a:rPr lang="pt-BR" smtClean="0"/>
              <a:t>18/05/2026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87AB1-8384-4CEE-AA9A-87BC652DD21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233086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97C05-5F41-4ED3-9952-45FCDDDCC5E3}" type="datetimeFigureOut">
              <a:rPr lang="pt-BR" smtClean="0"/>
              <a:t>18/05/2026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87AB1-8384-4CEE-AA9A-87BC652DD21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174870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97C05-5F41-4ED3-9952-45FCDDDCC5E3}" type="datetimeFigureOut">
              <a:rPr lang="pt-BR" smtClean="0"/>
              <a:t>18/05/2026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87AB1-8384-4CEE-AA9A-87BC652DD21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409457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97C05-5F41-4ED3-9952-45FCDDDCC5E3}" type="datetimeFigureOut">
              <a:rPr lang="pt-BR" smtClean="0"/>
              <a:t>18/05/2026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87AB1-8384-4CEE-AA9A-87BC652DD21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213893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97C05-5F41-4ED3-9952-45FCDDDCC5E3}" type="datetimeFigureOut">
              <a:rPr lang="pt-BR" smtClean="0"/>
              <a:t>18/05/2026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87AB1-8384-4CEE-AA9A-87BC652DD21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446486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97C05-5F41-4ED3-9952-45FCDDDCC5E3}" type="datetimeFigureOut">
              <a:rPr lang="pt-BR" smtClean="0"/>
              <a:t>18/05/2026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87AB1-8384-4CEE-AA9A-87BC652DD21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278600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97C05-5F41-4ED3-9952-45FCDDDCC5E3}" type="datetimeFigureOut">
              <a:rPr lang="pt-BR" smtClean="0"/>
              <a:t>18/05/2026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87AB1-8384-4CEE-AA9A-87BC652DD21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152253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97C05-5F41-4ED3-9952-45FCDDDCC5E3}" type="datetimeFigureOut">
              <a:rPr lang="pt-BR" smtClean="0"/>
              <a:t>18/05/2026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87AB1-8384-4CEE-AA9A-87BC652DD21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29965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97C05-5F41-4ED3-9952-45FCDDDCC5E3}" type="datetimeFigureOut">
              <a:rPr lang="pt-BR" smtClean="0"/>
              <a:t>18/05/2026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87AB1-8384-4CEE-AA9A-87BC652DD21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467888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97C05-5F41-4ED3-9952-45FCDDDCC5E3}" type="datetimeFigureOut">
              <a:rPr lang="pt-BR" smtClean="0"/>
              <a:t>18/05/2026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87AB1-8384-4CEE-AA9A-87BC652DD21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137774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97C05-5F41-4ED3-9952-45FCDDDCC5E3}" type="datetimeFigureOut">
              <a:rPr lang="pt-BR" smtClean="0"/>
              <a:t>18/05/2026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87AB1-8384-4CEE-AA9A-87BC652DD21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491573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E97C05-5F41-4ED3-9952-45FCDDDCC5E3}" type="datetimeFigureOut">
              <a:rPr lang="pt-BR" smtClean="0"/>
              <a:t>18/05/2026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B87AB1-8384-4CEE-AA9A-87BC652DD21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761736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l.pb.leg.br/plataforma-ods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7.png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2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7.png"/><Relationship Id="rId4" Type="http://schemas.openxmlformats.org/officeDocument/2006/relationships/image" Target="../media/image3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8.jp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7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0" y="4441371"/>
            <a:ext cx="12192000" cy="1352940"/>
          </a:xfrm>
        </p:spPr>
        <p:txBody>
          <a:bodyPr>
            <a:noAutofit/>
          </a:bodyPr>
          <a:lstStyle/>
          <a:p>
            <a:r>
              <a:rPr lang="pt-BR" sz="3200" b="1" i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Gestão Premiada: O uso estratégico do (SAPL) na comunicação da ALPB</a:t>
            </a:r>
            <a:br>
              <a:rPr lang="pt-BR" dirty="0"/>
            </a:br>
            <a:endParaRPr lang="pt-BR" sz="4000" b="1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5942AC3D-9E33-BEE9-3C2E-916AEA7AD3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4301" y="1063689"/>
            <a:ext cx="9463398" cy="2523573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0F7D0379-FA33-2053-329C-A25F9ABA88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964639" y="755589"/>
            <a:ext cx="14752433" cy="3283846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5DFA1B75-C04B-A653-FA25-6A51CF1D27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93779" y="-622998"/>
            <a:ext cx="14979557" cy="5064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20039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D8F4CF5-A42C-2652-0441-83FE45668E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:a16="http://schemas.microsoft.com/office/drawing/2014/main" id="{29765271-C9C0-0F23-DEE8-4CC76465D3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73427"/>
            <a:ext cx="12192000" cy="5554104"/>
          </a:xfrm>
          <a:prstGeom prst="rect">
            <a:avLst/>
          </a:prstGeom>
          <a:effectLst>
            <a:innerShdw blurRad="63500" dist="50800" dir="2700000">
              <a:prstClr val="black">
                <a:alpha val="50000"/>
              </a:prstClr>
            </a:innerShdw>
          </a:effectLst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63E60543-A801-4E05-3F50-B3E65B083490}"/>
              </a:ext>
            </a:extLst>
          </p:cNvPr>
          <p:cNvSpPr txBox="1"/>
          <p:nvPr/>
        </p:nvSpPr>
        <p:spPr>
          <a:xfrm>
            <a:off x="556965" y="1034980"/>
            <a:ext cx="29039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SAPL da ALPB</a:t>
            </a: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14E6EC3F-E505-C6D6-6650-1D15CC7DBA63}"/>
              </a:ext>
            </a:extLst>
          </p:cNvPr>
          <p:cNvSpPr txBox="1">
            <a:spLocks/>
          </p:cNvSpPr>
          <p:nvPr/>
        </p:nvSpPr>
        <p:spPr>
          <a:xfrm>
            <a:off x="2438161" y="58114"/>
            <a:ext cx="9458130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800" b="1" i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Gestão Premiada: O uso estratégico do (SAPL) na comunicação da ALPB</a:t>
            </a:r>
            <a:endParaRPr lang="pt-BR" sz="2800" b="1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7C0F5F15-197E-2CC1-524B-D51DC57DD0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"/>
            <a:ext cx="2150347" cy="573426"/>
          </a:xfrm>
          <a:prstGeom prst="rect">
            <a:avLst/>
          </a:prstGeom>
          <a:effectLst>
            <a:softEdge rad="12700"/>
          </a:effectLst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A5C3F44A-17FF-D848-8170-290E0FA5AEA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39438" y="730469"/>
            <a:ext cx="3513124" cy="4930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1628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C04D4AF-FD4D-96E3-C58E-C8B3A46264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:a16="http://schemas.microsoft.com/office/drawing/2014/main" id="{7F92E78F-63AD-3D6C-7E8D-B35CB8375D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73427"/>
            <a:ext cx="12192000" cy="5554104"/>
          </a:xfrm>
          <a:prstGeom prst="rect">
            <a:avLst/>
          </a:prstGeom>
          <a:effectLst>
            <a:innerShdw blurRad="63500" dist="50800" dir="2700000">
              <a:prstClr val="black">
                <a:alpha val="50000"/>
              </a:prstClr>
            </a:innerShdw>
          </a:effectLst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1387C37C-4E4F-AD3B-5B4A-84C477DA7922}"/>
              </a:ext>
            </a:extLst>
          </p:cNvPr>
          <p:cNvSpPr txBox="1"/>
          <p:nvPr/>
        </p:nvSpPr>
        <p:spPr>
          <a:xfrm>
            <a:off x="556965" y="1034980"/>
            <a:ext cx="29039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Quando pesquisar no SAPL da ALPB o Resultado </a:t>
            </a:r>
            <a:r>
              <a:rPr lang="pt-BR" dirty="0" err="1"/>
              <a:t>sera</a:t>
            </a:r>
            <a:r>
              <a:rPr lang="pt-BR" dirty="0"/>
              <a:t>...</a:t>
            </a: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DE023556-E4B7-5CD0-7BB9-F04A01788AC0}"/>
              </a:ext>
            </a:extLst>
          </p:cNvPr>
          <p:cNvSpPr txBox="1">
            <a:spLocks/>
          </p:cNvSpPr>
          <p:nvPr/>
        </p:nvSpPr>
        <p:spPr>
          <a:xfrm>
            <a:off x="2438161" y="58114"/>
            <a:ext cx="9458130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800" b="1" i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Gestão Premiada: O uso estratégico do (SAPL) na comunicação da ALPB</a:t>
            </a:r>
            <a:endParaRPr lang="pt-BR" sz="2800" b="1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5C9C10FD-4798-0B75-4DB9-32A96EB996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"/>
            <a:ext cx="2150347" cy="573426"/>
          </a:xfrm>
          <a:prstGeom prst="rect">
            <a:avLst/>
          </a:prstGeom>
          <a:effectLst>
            <a:softEdge rad="12700"/>
          </a:effectLst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406B183B-2388-8C32-1EBC-3E8CD62DB6B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76739" y="730468"/>
            <a:ext cx="6308469" cy="5281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50606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B53EA3E-0819-9650-C5ED-40FDEDE466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C5C2392-D96D-4017-85C5-E4AFE8F92D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6712" y="70156"/>
            <a:ext cx="9825135" cy="457200"/>
          </a:xfrm>
        </p:spPr>
        <p:txBody>
          <a:bodyPr>
            <a:normAutofit fontScale="90000"/>
          </a:bodyPr>
          <a:lstStyle/>
          <a:p>
            <a:r>
              <a:rPr lang="pt-BR" sz="2800" b="1" i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Gestão Premiada: O uso estratégico do (SAPL) na comunicação da ALPB</a:t>
            </a:r>
            <a:endParaRPr lang="pt-BR" sz="28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D8BEA184-2AA7-E3E2-8179-BBE0B81435F0}"/>
              </a:ext>
            </a:extLst>
          </p:cNvPr>
          <p:cNvSpPr txBox="1"/>
          <p:nvPr/>
        </p:nvSpPr>
        <p:spPr>
          <a:xfrm>
            <a:off x="751952" y="1989573"/>
            <a:ext cx="52711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hlinkClick r:id="rId3"/>
              </a:rPr>
              <a:t>https://www.al.pb.leg.br/plataforma-ods</a:t>
            </a:r>
            <a:endParaRPr lang="pt-BR" dirty="0"/>
          </a:p>
          <a:p>
            <a:endParaRPr lang="pt-BR" dirty="0"/>
          </a:p>
          <a:p>
            <a:r>
              <a:rPr lang="pt-BR" dirty="0"/>
              <a:t> 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01E442DE-3313-6A71-E17D-5DB6F9EBC6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"/>
            <a:ext cx="2150347" cy="573426"/>
          </a:xfrm>
          <a:prstGeom prst="rect">
            <a:avLst/>
          </a:prstGeom>
          <a:effectLst>
            <a:softEdge rad="12700"/>
          </a:effectLst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A0B9C88E-D33A-5A3C-D7E6-224809387F6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23149" y="676221"/>
            <a:ext cx="5271197" cy="5271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5896252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ED168D1-81EF-CFB2-4FF7-BFA8B9D39A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114ED94A-C85D-4CD3-4205-438D21CE6B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9217" y="-1"/>
            <a:ext cx="5213267" cy="6883030"/>
            <a:chOff x="-19217" y="-1"/>
            <a:chExt cx="5213267" cy="688303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E642BDB2-BF67-1D53-1C70-0B41D709E4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06" y="0"/>
              <a:ext cx="5204956" cy="6883029"/>
            </a:xfrm>
            <a:prstGeom prst="rect">
              <a:avLst/>
            </a:prstGeom>
            <a:gradFill>
              <a:gsLst>
                <a:gs pos="7000">
                  <a:schemeClr val="accent2"/>
                </a:gs>
                <a:gs pos="100000">
                  <a:schemeClr val="accent5"/>
                </a:gs>
              </a:gsLst>
              <a:lin ang="4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8E0D8CE-5DBF-B664-EB48-C29BF8AB48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-19217" y="1731909"/>
              <a:ext cx="5204963" cy="5144400"/>
            </a:xfrm>
            <a:prstGeom prst="rect">
              <a:avLst/>
            </a:prstGeom>
            <a:gradFill flip="none" rotWithShape="1">
              <a:gsLst>
                <a:gs pos="0">
                  <a:schemeClr val="accent5">
                    <a:lumMod val="75000"/>
                  </a:schemeClr>
                </a:gs>
                <a:gs pos="60000">
                  <a:schemeClr val="accent5">
                    <a:lumMod val="60000"/>
                    <a:lumOff val="40000"/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DFD140CE-7DE2-C88F-5EAE-F45EB69E6A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10" y="6723"/>
              <a:ext cx="3834567" cy="6876300"/>
            </a:xfrm>
            <a:prstGeom prst="rect">
              <a:avLst/>
            </a:prstGeom>
            <a:gradFill flip="none" rotWithShape="1">
              <a:gsLst>
                <a:gs pos="3000">
                  <a:schemeClr val="accent2">
                    <a:lumMod val="60000"/>
                    <a:lumOff val="40000"/>
                    <a:alpha val="78000"/>
                  </a:schemeClr>
                </a:gs>
                <a:gs pos="42000">
                  <a:schemeClr val="accent2">
                    <a:alpha val="0"/>
                  </a:schemeClr>
                </a:gs>
              </a:gsLst>
              <a:lin ang="30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57E87E3-413F-10EF-63D8-6016E986C9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-844601" y="833689"/>
              <a:ext cx="6872341" cy="5204961"/>
            </a:xfrm>
            <a:prstGeom prst="rect">
              <a:avLst/>
            </a:prstGeom>
            <a:gradFill>
              <a:gsLst>
                <a:gs pos="0">
                  <a:schemeClr val="accent5">
                    <a:alpha val="86000"/>
                  </a:schemeClr>
                </a:gs>
                <a:gs pos="57000">
                  <a:schemeClr val="accent2">
                    <a:alpha val="0"/>
                  </a:schemeClr>
                </a:gs>
              </a:gsLst>
              <a:lin ang="13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D8D9BB95-4966-5A19-8124-A2BD8B70F1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5877" y="135387"/>
            <a:ext cx="10016349" cy="48704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700" b="1" i="1" kern="1200" dirty="0" err="1">
                <a:solidFill>
                  <a:schemeClr val="accent5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Gestão</a:t>
            </a:r>
            <a:r>
              <a:rPr lang="en-US" sz="2700" b="1" i="1" kern="1200" dirty="0">
                <a:solidFill>
                  <a:schemeClr val="accent5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700" b="1" i="1" kern="1200" dirty="0" err="1">
                <a:solidFill>
                  <a:schemeClr val="accent5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Premiada</a:t>
            </a:r>
            <a:r>
              <a:rPr lang="en-US" sz="2700" b="1" i="1" kern="1200" dirty="0">
                <a:solidFill>
                  <a:schemeClr val="accent5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: O </a:t>
            </a:r>
            <a:r>
              <a:rPr lang="en-US" sz="2700" b="1" i="1" kern="1200" dirty="0" err="1">
                <a:solidFill>
                  <a:schemeClr val="accent5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uso</a:t>
            </a:r>
            <a:r>
              <a:rPr lang="en-US" sz="2700" b="1" i="1" kern="1200" dirty="0">
                <a:solidFill>
                  <a:schemeClr val="accent5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700" b="1" i="1" kern="1200" dirty="0" err="1">
                <a:solidFill>
                  <a:schemeClr val="accent5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estratégico</a:t>
            </a:r>
            <a:r>
              <a:rPr lang="en-US" sz="2700" b="1" i="1" kern="1200" dirty="0">
                <a:solidFill>
                  <a:schemeClr val="accent5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 do (SAPL) </a:t>
            </a:r>
            <a:r>
              <a:rPr lang="en-US" sz="2700" b="1" i="1" kern="1200" dirty="0" err="1">
                <a:solidFill>
                  <a:schemeClr val="accent5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na</a:t>
            </a:r>
            <a:r>
              <a:rPr lang="en-US" sz="2700" b="1" i="1" kern="1200" dirty="0">
                <a:solidFill>
                  <a:schemeClr val="accent5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700" b="1" i="1" kern="1200" dirty="0" err="1">
                <a:solidFill>
                  <a:schemeClr val="accent5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comunicação</a:t>
            </a:r>
            <a:r>
              <a:rPr lang="en-US" sz="2700" b="1" i="1" kern="1200" dirty="0">
                <a:solidFill>
                  <a:schemeClr val="accent5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 da ALPB</a:t>
            </a:r>
            <a:endParaRPr lang="en-US" sz="2700" b="1" kern="1200" dirty="0">
              <a:solidFill>
                <a:schemeClr val="accent5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AEB4D75B-4069-A2AE-BF29-2380CD3522F3}"/>
              </a:ext>
            </a:extLst>
          </p:cNvPr>
          <p:cNvSpPr txBox="1"/>
          <p:nvPr/>
        </p:nvSpPr>
        <p:spPr>
          <a:xfrm>
            <a:off x="755484" y="2459116"/>
            <a:ext cx="3702579" cy="35248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FFFFFF"/>
              </a:solidFill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000" dirty="0">
              <a:solidFill>
                <a:srgbClr val="FFFFFF"/>
              </a:solidFill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chemeClr val="bg1"/>
                </a:solidFill>
              </a:rPr>
              <a:t>Parceria com Universidade Federal da Paraíba UFPB</a:t>
            </a:r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03AF14FF-EDD4-FE8F-7C3D-ACC80E1CC3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2150347" cy="573426"/>
          </a:xfrm>
          <a:prstGeom prst="rect">
            <a:avLst/>
          </a:prstGeom>
          <a:effectLst>
            <a:softEdge rad="12700"/>
          </a:effectLst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85572E43-861D-4343-7A33-75782D3594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2289" y="859306"/>
            <a:ext cx="4483230" cy="5586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500537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9A8E7D0-D6FA-4757-247B-1CFB7AE9CA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EEB31A9-1338-C752-E005-7FEEBF99D7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6712" y="70156"/>
            <a:ext cx="9825135" cy="457200"/>
          </a:xfrm>
        </p:spPr>
        <p:txBody>
          <a:bodyPr>
            <a:normAutofit fontScale="90000"/>
          </a:bodyPr>
          <a:lstStyle/>
          <a:p>
            <a:r>
              <a:rPr lang="pt-BR" sz="2800" b="1" i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Gestão Premiada: O uso estratégico do (SAPL) na comunicação da ALPB</a:t>
            </a:r>
            <a:endParaRPr lang="pt-BR" sz="28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3D64A2EF-60FF-99C9-63A9-EA0403F68D72}"/>
              </a:ext>
            </a:extLst>
          </p:cNvPr>
          <p:cNvSpPr txBox="1"/>
          <p:nvPr/>
        </p:nvSpPr>
        <p:spPr>
          <a:xfrm>
            <a:off x="4399289" y="783771"/>
            <a:ext cx="4561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Selo ODS Premio Unale 2023</a:t>
            </a:r>
          </a:p>
          <a:p>
            <a:endParaRPr lang="pt-BR" dirty="0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6ECA8A43-6810-BA20-3F70-888666734B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"/>
            <a:ext cx="2150347" cy="573426"/>
          </a:xfrm>
          <a:prstGeom prst="rect">
            <a:avLst/>
          </a:prstGeom>
          <a:effectLst>
            <a:softEdge rad="12700"/>
          </a:effectLst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1E6B85C2-D52D-E4E4-1683-F5BA7B80FD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94380" y="1311311"/>
            <a:ext cx="8325478" cy="4762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0008845"/>
      </p:ext>
    </p:extLst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98559F1-1EFF-684B-258B-D38398CD50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903A8C0-18D2-2457-50CB-B386D601DB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6712" y="70156"/>
            <a:ext cx="9825135" cy="457200"/>
          </a:xfrm>
        </p:spPr>
        <p:txBody>
          <a:bodyPr>
            <a:normAutofit fontScale="90000"/>
          </a:bodyPr>
          <a:lstStyle/>
          <a:p>
            <a:r>
              <a:rPr lang="pt-BR" sz="2800" b="1" i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Gestão Premiada: O uso estratégico do (SAPL) na comunicação da ALPB</a:t>
            </a:r>
            <a:endParaRPr lang="pt-BR" sz="28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767F8F35-F09C-2321-D40E-A39768AC51DC}"/>
              </a:ext>
            </a:extLst>
          </p:cNvPr>
          <p:cNvSpPr txBox="1"/>
          <p:nvPr/>
        </p:nvSpPr>
        <p:spPr>
          <a:xfrm>
            <a:off x="4399289" y="783771"/>
            <a:ext cx="4561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Selo ODS Premio Unale 2023</a:t>
            </a:r>
          </a:p>
          <a:p>
            <a:endParaRPr lang="pt-BR" dirty="0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CE2E2DBE-9540-9AE0-1E47-FCDB4353C4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"/>
            <a:ext cx="2150347" cy="573426"/>
          </a:xfrm>
          <a:prstGeom prst="rect">
            <a:avLst/>
          </a:prstGeom>
          <a:effectLst>
            <a:softEdge rad="12700"/>
          </a:effectLst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AED59447-C9CC-95D5-FDFB-95593BC2F5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33576" y="1180302"/>
            <a:ext cx="6752069" cy="4865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6045976"/>
      </p:ext>
    </p:extLst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0B8574A-97E0-551C-7062-F748F3E8F5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90F3D275-2533-1937-B53D-54FC5165CE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73427"/>
            <a:ext cx="12192000" cy="5554104"/>
          </a:xfrm>
          <a:prstGeom prst="rect">
            <a:avLst/>
          </a:prstGeom>
          <a:effectLst>
            <a:innerShdw blurRad="63500" dist="50800" dir="2700000">
              <a:prstClr val="black">
                <a:alpha val="50000"/>
              </a:prstClr>
            </a:innerShdw>
          </a:effec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7E5B4716-2935-F0CA-0C64-8D25EA7ABF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6712" y="70156"/>
            <a:ext cx="9825135" cy="457200"/>
          </a:xfrm>
        </p:spPr>
        <p:txBody>
          <a:bodyPr>
            <a:normAutofit fontScale="90000"/>
          </a:bodyPr>
          <a:lstStyle/>
          <a:p>
            <a:r>
              <a:rPr lang="pt-BR" sz="2800" b="1" i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Gestão Premiada: O uso estratégico do (SAPL) na comunicação da ALPB</a:t>
            </a:r>
            <a:endParaRPr lang="pt-BR" sz="2800" b="1" dirty="0">
              <a:solidFill>
                <a:schemeClr val="bg1"/>
              </a:solidFill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E60054D4-C434-CF99-226F-F03FFE04DC90}"/>
              </a:ext>
            </a:extLst>
          </p:cNvPr>
          <p:cNvSpPr txBox="1"/>
          <p:nvPr/>
        </p:nvSpPr>
        <p:spPr>
          <a:xfrm>
            <a:off x="384617" y="4000364"/>
            <a:ext cx="257850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accent5">
                    <a:lumMod val="75000"/>
                  </a:schemeClr>
                </a:solidFill>
                <a:latin typeface="Bradley Hand ITC" panose="03070402050302030203" pitchFamily="66" charset="0"/>
                <a:ea typeface="ADLaM Display" panose="02010000000000000000" pitchFamily="2" charset="0"/>
                <a:cs typeface="ADLaM Display" panose="02010000000000000000" pitchFamily="2" charset="0"/>
              </a:rPr>
              <a:t>Premio UNALE 2024 </a:t>
            </a:r>
          </a:p>
          <a:p>
            <a:endParaRPr lang="pt-BR" b="1" dirty="0">
              <a:solidFill>
                <a:schemeClr val="accent5">
                  <a:lumMod val="75000"/>
                </a:schemeClr>
              </a:solidFill>
              <a:latin typeface="Bradley Hand ITC" panose="03070402050302030203" pitchFamily="66" charset="0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r>
              <a:rPr lang="pt-BR" b="1" dirty="0">
                <a:solidFill>
                  <a:schemeClr val="accent5">
                    <a:lumMod val="75000"/>
                  </a:schemeClr>
                </a:solidFill>
                <a:latin typeface="Bradley Hand ITC" panose="03070402050302030203" pitchFamily="66" charset="0"/>
                <a:ea typeface="ADLaM Display" panose="02010000000000000000" pitchFamily="2" charset="0"/>
                <a:cs typeface="ADLaM Display" panose="02010000000000000000" pitchFamily="2" charset="0"/>
              </a:rPr>
              <a:t>Projeto Rompa o ciclo da violência</a:t>
            </a:r>
          </a:p>
          <a:p>
            <a:endParaRPr lang="pt-BR" dirty="0"/>
          </a:p>
          <a:p>
            <a:endParaRPr lang="pt-BR" dirty="0"/>
          </a:p>
        </p:txBody>
      </p:sp>
      <p:pic>
        <p:nvPicPr>
          <p:cNvPr id="7" name="Imagem 6" descr="Placa branca com letras pretas em fundo branco&#10;&#10;O conteúdo gerado por IA pode estar incorreto.">
            <a:extLst>
              <a:ext uri="{FF2B5EF4-FFF2-40B4-BE49-F238E27FC236}">
                <a16:creationId xmlns:a16="http://schemas.microsoft.com/office/drawing/2014/main" id="{22F6DE83-9D26-DCD8-1263-1AE6BC370DF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020" y="835110"/>
            <a:ext cx="2857500" cy="2857500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E2F927E0-B3FA-5899-1524-0221B7FEE79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"/>
            <a:ext cx="2150347" cy="573426"/>
          </a:xfrm>
          <a:prstGeom prst="rect">
            <a:avLst/>
          </a:prstGeom>
          <a:effectLst>
            <a:softEdge rad="12700"/>
          </a:effectLst>
        </p:spPr>
      </p:pic>
      <p:sp>
        <p:nvSpPr>
          <p:cNvPr id="6" name="AutoShape 2">
            <a:extLst>
              <a:ext uri="{FF2B5EF4-FFF2-40B4-BE49-F238E27FC236}">
                <a16:creationId xmlns:a16="http://schemas.microsoft.com/office/drawing/2014/main" id="{B53EC649-153C-3BBF-F95D-0C274D731B9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05EC5646-F541-1FA8-0789-641E4555E20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93864" y="895993"/>
            <a:ext cx="8849960" cy="4982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2850113"/>
      </p:ext>
    </p:extLst>
  </p:cSld>
  <p:clrMapOvr>
    <a:masterClrMapping/>
  </p:clrMapOvr>
  <p:transition spd="slow">
    <p:push dir="d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C0B480D-E23D-B655-4A9C-6E5DBA3458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B12E678C-D040-A2FC-0DF2-A4BC94CB62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73427"/>
            <a:ext cx="12192000" cy="5554104"/>
          </a:xfrm>
          <a:prstGeom prst="rect">
            <a:avLst/>
          </a:prstGeom>
          <a:effectLst>
            <a:innerShdw blurRad="63500" dist="50800" dir="2700000">
              <a:prstClr val="black">
                <a:alpha val="50000"/>
              </a:prstClr>
            </a:innerShdw>
          </a:effec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6331BF82-552D-62A4-3C1B-477E4A7D9C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6043" y="70156"/>
            <a:ext cx="9825135" cy="457200"/>
          </a:xfrm>
        </p:spPr>
        <p:txBody>
          <a:bodyPr>
            <a:normAutofit fontScale="90000"/>
          </a:bodyPr>
          <a:lstStyle/>
          <a:p>
            <a:r>
              <a:rPr lang="pt-BR" sz="2800" b="1" i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Gestão Premiada: O uso estratégico do (SAPL) na comunicação da ALPB</a:t>
            </a:r>
            <a:endParaRPr lang="pt-BR" sz="2800" b="1" dirty="0">
              <a:solidFill>
                <a:schemeClr val="bg1"/>
              </a:solidFill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67BE3FFB-BD38-1A67-200E-522CF6D47C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74039" y="936550"/>
            <a:ext cx="4680726" cy="4782041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02DB6CC8-D34E-2A49-8189-0448C3EC305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64510" y="812456"/>
            <a:ext cx="3789476" cy="5233087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7AF3348C-C927-C6E6-69F1-037F6401AF4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1"/>
            <a:ext cx="2150347" cy="573426"/>
          </a:xfrm>
          <a:prstGeom prst="rect">
            <a:avLst/>
          </a:prstGeom>
          <a:effectLst>
            <a:softEdge rad="12700"/>
          </a:effectLst>
        </p:spPr>
      </p:pic>
    </p:spTree>
    <p:extLst>
      <p:ext uri="{BB962C8B-B14F-4D97-AF65-F5344CB8AC3E}">
        <p14:creationId xmlns:p14="http://schemas.microsoft.com/office/powerpoint/2010/main" val="1221029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758BD5C-6D3E-2AA3-A6BA-8C33E21A19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5C2E9E38-98EB-BB79-0373-8E40BE30D2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73427"/>
            <a:ext cx="12192000" cy="5554104"/>
          </a:xfrm>
          <a:prstGeom prst="rect">
            <a:avLst/>
          </a:prstGeom>
          <a:effectLst>
            <a:innerShdw blurRad="63500" dist="50800" dir="2700000">
              <a:prstClr val="black">
                <a:alpha val="50000"/>
              </a:prstClr>
            </a:innerShdw>
          </a:effec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9D2F47DC-3DC8-F6AC-9F5D-5FFAE7E975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71395" y="70156"/>
            <a:ext cx="9825135" cy="457200"/>
          </a:xfrm>
        </p:spPr>
        <p:txBody>
          <a:bodyPr>
            <a:normAutofit fontScale="90000"/>
          </a:bodyPr>
          <a:lstStyle/>
          <a:p>
            <a:r>
              <a:rPr lang="pt-BR" sz="2800" b="1" i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Gestão Premiada: O uso estratégico do (SAPL) na comunicação da ALPB</a:t>
            </a:r>
            <a:endParaRPr lang="pt-BR" sz="2800" b="1" dirty="0">
              <a:solidFill>
                <a:schemeClr val="bg1"/>
              </a:solidFill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C9B11EEC-D448-EF82-F1F3-2C7B4D204D20}"/>
              </a:ext>
            </a:extLst>
          </p:cNvPr>
          <p:cNvSpPr txBox="1"/>
          <p:nvPr/>
        </p:nvSpPr>
        <p:spPr>
          <a:xfrm>
            <a:off x="1110509" y="748448"/>
            <a:ext cx="69138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dirty="0">
                <a:solidFill>
                  <a:schemeClr val="accent5">
                    <a:lumMod val="75000"/>
                  </a:schemeClr>
                </a:solidFill>
              </a:rPr>
              <a:t>2025 – Compilados de Lei TEA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CA8C957B-408C-F790-AFCD-624B6D812DC2}"/>
              </a:ext>
            </a:extLst>
          </p:cNvPr>
          <p:cNvSpPr txBox="1"/>
          <p:nvPr/>
        </p:nvSpPr>
        <p:spPr>
          <a:xfrm>
            <a:off x="1110509" y="1420558"/>
            <a:ext cx="609407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dirty="0"/>
              <a:t>https://www.al.pb.leg.br/leis-estaduais-tea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B6DCFD0D-F036-6DDF-AC26-30161504A2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9747" y="2185001"/>
            <a:ext cx="10979424" cy="2479597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A5187BE8-84AA-EBB9-E0B0-4306AAA9436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"/>
            <a:ext cx="2150347" cy="573426"/>
          </a:xfrm>
          <a:prstGeom prst="rect">
            <a:avLst/>
          </a:prstGeom>
          <a:effectLst>
            <a:softEdge rad="12700"/>
          </a:effectLst>
        </p:spPr>
      </p:pic>
    </p:spTree>
    <p:extLst>
      <p:ext uri="{BB962C8B-B14F-4D97-AF65-F5344CB8AC3E}">
        <p14:creationId xmlns:p14="http://schemas.microsoft.com/office/powerpoint/2010/main" val="2758335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FFFD2F1-CCB2-C399-E96E-BC5A1AF1F9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86B9E8BC-A27D-A4F5-DEBA-5DE0D518A9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73427"/>
            <a:ext cx="12192000" cy="5554104"/>
          </a:xfrm>
          <a:prstGeom prst="rect">
            <a:avLst/>
          </a:prstGeom>
          <a:effectLst>
            <a:innerShdw blurRad="63500" dist="50800" dir="2700000">
              <a:prstClr val="black">
                <a:alpha val="50000"/>
              </a:prstClr>
            </a:innerShdw>
          </a:effec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B295588C-C347-475C-1D21-BD7E21F931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6712" y="70156"/>
            <a:ext cx="9825135" cy="457200"/>
          </a:xfrm>
        </p:spPr>
        <p:txBody>
          <a:bodyPr>
            <a:normAutofit fontScale="90000"/>
          </a:bodyPr>
          <a:lstStyle/>
          <a:p>
            <a:r>
              <a:rPr lang="pt-BR" sz="2800" b="1" i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Gestão Premiada: O uso estratégico do (SAPL) na comunicação da ALPB</a:t>
            </a:r>
            <a:endParaRPr lang="pt-BR" sz="28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D4122CE4-EAB1-F0A6-695C-7CAEBFB0A810}"/>
              </a:ext>
            </a:extLst>
          </p:cNvPr>
          <p:cNvSpPr txBox="1"/>
          <p:nvPr/>
        </p:nvSpPr>
        <p:spPr>
          <a:xfrm>
            <a:off x="563215" y="822566"/>
            <a:ext cx="61686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accent5">
                    <a:lumMod val="75000"/>
                  </a:schemeClr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2025 – Coletânea de leis estaduais sobre o TEA- SAPL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3414D7DF-2B54-EEA3-6DD7-23CD4B7591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32856" y="1237969"/>
            <a:ext cx="3240195" cy="4418448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A6F30E7F-749A-790C-1222-0479FE9186B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31911" y="1219776"/>
            <a:ext cx="4437658" cy="4418448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00C47865-94E5-8F00-01E0-C64681FCBA8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1"/>
            <a:ext cx="2150347" cy="573426"/>
          </a:xfrm>
          <a:prstGeom prst="rect">
            <a:avLst/>
          </a:prstGeom>
          <a:effectLst>
            <a:softEdge rad="12700"/>
          </a:effectLst>
        </p:spPr>
      </p:pic>
    </p:spTree>
    <p:extLst>
      <p:ext uri="{BB962C8B-B14F-4D97-AF65-F5344CB8AC3E}">
        <p14:creationId xmlns:p14="http://schemas.microsoft.com/office/powerpoint/2010/main" val="2973502127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306DF9F0-AEBD-EA6C-8C90-2BC266746C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73427"/>
            <a:ext cx="14013432" cy="5554104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438400" y="70156"/>
            <a:ext cx="9458130" cy="457200"/>
          </a:xfrm>
        </p:spPr>
        <p:txBody>
          <a:bodyPr>
            <a:normAutofit fontScale="90000"/>
          </a:bodyPr>
          <a:lstStyle/>
          <a:p>
            <a:r>
              <a:rPr lang="pt-BR" sz="2800" b="1" i="1">
                <a:solidFill>
                  <a:schemeClr val="accent4">
                    <a:lumMod val="60000"/>
                    <a:lumOff val="40000"/>
                  </a:schemeClr>
                </a:solidFill>
              </a:rPr>
              <a:t>Gestão Premiada: O uso estratégico do (SAPL) na comunicação da ALPB</a:t>
            </a:r>
            <a:endParaRPr lang="pt-BR" sz="28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00C3A8A3-2677-FB98-F166-55AA0A7F9DBB}"/>
              </a:ext>
            </a:extLst>
          </p:cNvPr>
          <p:cNvSpPr txBox="1"/>
          <p:nvPr/>
        </p:nvSpPr>
        <p:spPr>
          <a:xfrm>
            <a:off x="1286189" y="1034979"/>
            <a:ext cx="9825135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solidFill>
                  <a:schemeClr val="accent5">
                    <a:lumMod val="75000"/>
                  </a:schemeClr>
                </a:solidFill>
              </a:rPr>
              <a:t>ALPB – Assembleia Legislativa do Estado da Paraíba </a:t>
            </a:r>
          </a:p>
          <a:p>
            <a:endParaRPr lang="pt-BR" sz="2400" dirty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pt-BR" sz="2400" dirty="0">
                <a:solidFill>
                  <a:schemeClr val="accent5">
                    <a:lumMod val="75000"/>
                  </a:schemeClr>
                </a:solidFill>
              </a:rPr>
              <a:t>Brunno Ugulino – Diretor do Departamento de Informática (2023)</a:t>
            </a:r>
          </a:p>
          <a:p>
            <a:r>
              <a:rPr lang="pt-BR" sz="2400" dirty="0">
                <a:solidFill>
                  <a:schemeClr val="accent5">
                    <a:lumMod val="75000"/>
                  </a:schemeClr>
                </a:solidFill>
              </a:rPr>
              <a:t>Entrou na ALPB em 2003 ( Diretor de Redes)</a:t>
            </a:r>
          </a:p>
          <a:p>
            <a:endParaRPr lang="pt-BR" sz="2400" b="1" dirty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pt-BR" sz="2400" b="1" dirty="0" err="1">
                <a:solidFill>
                  <a:schemeClr val="accent5">
                    <a:lumMod val="75000"/>
                  </a:schemeClr>
                </a:solidFill>
              </a:rPr>
              <a:t>Wellyton</a:t>
            </a:r>
            <a:r>
              <a:rPr lang="pt-BR" sz="2400" b="1" dirty="0">
                <a:solidFill>
                  <a:schemeClr val="accent5">
                    <a:lumMod val="75000"/>
                  </a:schemeClr>
                </a:solidFill>
              </a:rPr>
              <a:t> Queiroz Costa  - </a:t>
            </a:r>
            <a:r>
              <a:rPr lang="pt-BR" sz="2400" dirty="0">
                <a:solidFill>
                  <a:schemeClr val="accent5">
                    <a:lumMod val="75000"/>
                  </a:schemeClr>
                </a:solidFill>
              </a:rPr>
              <a:t>JORNALISTA - COORDENADOR DA TVALPB</a:t>
            </a:r>
            <a:endParaRPr lang="pt-BR" sz="2400" b="1" dirty="0">
              <a:solidFill>
                <a:schemeClr val="accent5">
                  <a:lumMod val="75000"/>
                </a:schemeClr>
              </a:solidFill>
            </a:endParaRPr>
          </a:p>
          <a:p>
            <a:endParaRPr lang="pt-BR" sz="2400" dirty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pt-BR" sz="2400" dirty="0">
                <a:solidFill>
                  <a:schemeClr val="accent5">
                    <a:lumMod val="75000"/>
                  </a:schemeClr>
                </a:solidFill>
              </a:rPr>
              <a:t>Palestra será dividida em duas partes. </a:t>
            </a:r>
          </a:p>
          <a:p>
            <a:endParaRPr lang="pt-BR" sz="2400" dirty="0">
              <a:solidFill>
                <a:schemeClr val="accent5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chemeClr val="accent5">
                    <a:lumMod val="75000"/>
                  </a:schemeClr>
                </a:solidFill>
              </a:rPr>
              <a:t>Primeira Parte – Brunno (SAPL e coletâneas)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chemeClr val="accent5">
                    <a:lumMod val="75000"/>
                  </a:schemeClr>
                </a:solidFill>
              </a:rPr>
              <a:t>Segunda parte – </a:t>
            </a:r>
            <a:r>
              <a:rPr lang="pt-BR" sz="2400" dirty="0" err="1">
                <a:solidFill>
                  <a:schemeClr val="accent5">
                    <a:lumMod val="75000"/>
                  </a:schemeClr>
                </a:solidFill>
              </a:rPr>
              <a:t>Wellyton</a:t>
            </a:r>
            <a:r>
              <a:rPr lang="pt-BR" sz="2400" dirty="0">
                <a:solidFill>
                  <a:schemeClr val="accent5">
                    <a:lumMod val="75000"/>
                  </a:schemeClr>
                </a:solidFill>
              </a:rPr>
              <a:t> (prêmios e comunicação) </a:t>
            </a:r>
          </a:p>
          <a:p>
            <a:endParaRPr lang="pt-BR" dirty="0"/>
          </a:p>
          <a:p>
            <a:endParaRPr lang="pt-BR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023EB4C3-79E6-DB99-1A06-2C8F5EC740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"/>
            <a:ext cx="2150347" cy="573426"/>
          </a:xfrm>
          <a:prstGeom prst="rect">
            <a:avLst/>
          </a:prstGeom>
          <a:effectLst>
            <a:softEdge rad="12700"/>
          </a:effectLst>
        </p:spPr>
      </p:pic>
    </p:spTree>
    <p:extLst>
      <p:ext uri="{BB962C8B-B14F-4D97-AF65-F5344CB8AC3E}">
        <p14:creationId xmlns:p14="http://schemas.microsoft.com/office/powerpoint/2010/main" val="3804558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9A317DE-445E-8058-0DD3-885ACF815D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951F0E3F-66A3-1F09-B548-0DE600F6F2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73427"/>
            <a:ext cx="12192000" cy="5554104"/>
          </a:xfrm>
          <a:prstGeom prst="rect">
            <a:avLst/>
          </a:prstGeom>
          <a:effectLst>
            <a:innerShdw blurRad="63500" dist="50800" dir="2700000">
              <a:prstClr val="black">
                <a:alpha val="50000"/>
              </a:prstClr>
            </a:innerShdw>
          </a:effec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E4ABCC4D-BEAE-D1BB-27F8-1DC1F5C779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6043" y="70156"/>
            <a:ext cx="9825135" cy="457200"/>
          </a:xfrm>
        </p:spPr>
        <p:txBody>
          <a:bodyPr>
            <a:normAutofit fontScale="90000"/>
          </a:bodyPr>
          <a:lstStyle/>
          <a:p>
            <a:r>
              <a:rPr lang="pt-BR" sz="2800" b="1" i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Gestão Premiada: O uso estratégico do (SAPL) na comunicação da ALPB</a:t>
            </a:r>
            <a:endParaRPr lang="pt-BR" sz="28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B382081F-564F-6340-B687-82665A4484D1}"/>
              </a:ext>
            </a:extLst>
          </p:cNvPr>
          <p:cNvSpPr txBox="1"/>
          <p:nvPr/>
        </p:nvSpPr>
        <p:spPr>
          <a:xfrm>
            <a:off x="910456" y="748448"/>
            <a:ext cx="44011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2025 – Compilados de Lei Autismo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DF4029CE-F4AA-B68F-2A19-E0B914B595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7321" y="1117780"/>
            <a:ext cx="5900188" cy="4622440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2759530B-5941-F9E5-E270-EF0BD4F29B98}"/>
              </a:ext>
            </a:extLst>
          </p:cNvPr>
          <p:cNvSpPr txBox="1"/>
          <p:nvPr/>
        </p:nvSpPr>
        <p:spPr>
          <a:xfrm>
            <a:off x="7352818" y="1250595"/>
            <a:ext cx="609407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dirty="0"/>
              <a:t>https://www.al.pb.leg.br/leis-estaduais-tea</a:t>
            </a: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D1B860B8-D309-6FC9-9B66-F3BD622D77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07491" y="1824852"/>
            <a:ext cx="3955618" cy="3920766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ADA4C2F8-7023-6DFA-9B0F-DC0602069C9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1"/>
            <a:ext cx="2150347" cy="573426"/>
          </a:xfrm>
          <a:prstGeom prst="rect">
            <a:avLst/>
          </a:prstGeom>
          <a:effectLst>
            <a:softEdge rad="12700"/>
          </a:effectLst>
        </p:spPr>
      </p:pic>
    </p:spTree>
    <p:extLst>
      <p:ext uri="{BB962C8B-B14F-4D97-AF65-F5344CB8AC3E}">
        <p14:creationId xmlns:p14="http://schemas.microsoft.com/office/powerpoint/2010/main" val="2493766617"/>
      </p:ext>
    </p:extLst>
  </p:cSld>
  <p:clrMapOvr>
    <a:masterClrMapping/>
  </p:clrMapOvr>
  <p:transition spd="slow">
    <p:push dir="u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1E9B3AE-6419-D76A-0547-2122517E9D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m 11">
            <a:extLst>
              <a:ext uri="{FF2B5EF4-FFF2-40B4-BE49-F238E27FC236}">
                <a16:creationId xmlns:a16="http://schemas.microsoft.com/office/drawing/2014/main" id="{BC1567BE-C8D3-A4B8-13B7-B3AC672CDF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73427"/>
            <a:ext cx="12192000" cy="5554104"/>
          </a:xfrm>
          <a:prstGeom prst="rect">
            <a:avLst/>
          </a:prstGeom>
          <a:effectLst>
            <a:innerShdw blurRad="63500" dist="50800" dir="2700000">
              <a:prstClr val="black">
                <a:alpha val="50000"/>
              </a:prstClr>
            </a:innerShdw>
          </a:effectLst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4521D48A-4D08-C125-54E8-5D10CF7DF1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0191" y="1459059"/>
            <a:ext cx="9891617" cy="3939881"/>
          </a:xfrm>
          <a:prstGeom prst="rect">
            <a:avLst/>
          </a:prstGeom>
        </p:spPr>
      </p:pic>
      <p:sp>
        <p:nvSpPr>
          <p:cNvPr id="7" name="Título 1">
            <a:extLst>
              <a:ext uri="{FF2B5EF4-FFF2-40B4-BE49-F238E27FC236}">
                <a16:creationId xmlns:a16="http://schemas.microsoft.com/office/drawing/2014/main" id="{871D53B3-B20B-B960-5C70-8241792E6B56}"/>
              </a:ext>
            </a:extLst>
          </p:cNvPr>
          <p:cNvSpPr txBox="1">
            <a:spLocks/>
          </p:cNvSpPr>
          <p:nvPr/>
        </p:nvSpPr>
        <p:spPr>
          <a:xfrm>
            <a:off x="2317820" y="116227"/>
            <a:ext cx="9458130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800" b="1" i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Gestão Premiada: O uso estratégico do (SAPL) na comunicação da ALPB</a:t>
            </a:r>
            <a:endParaRPr lang="pt-BR" sz="2800" b="1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3C7E7EE7-9221-AE10-09A3-E4A5F2B8335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"/>
            <a:ext cx="2150347" cy="573426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  <a:softEdge rad="12700"/>
          </a:effectLst>
        </p:spPr>
      </p:pic>
    </p:spTree>
    <p:extLst>
      <p:ext uri="{BB962C8B-B14F-4D97-AF65-F5344CB8AC3E}">
        <p14:creationId xmlns:p14="http://schemas.microsoft.com/office/powerpoint/2010/main" val="2440461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FFBB612-C1BD-A8B8-A667-92334032F9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m 10">
            <a:extLst>
              <a:ext uri="{FF2B5EF4-FFF2-40B4-BE49-F238E27FC236}">
                <a16:creationId xmlns:a16="http://schemas.microsoft.com/office/drawing/2014/main" id="{71D73D9C-B8A7-8869-078D-21A4BAE95B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73427"/>
            <a:ext cx="12192000" cy="5554104"/>
          </a:xfrm>
          <a:prstGeom prst="rect">
            <a:avLst/>
          </a:prstGeom>
          <a:effectLst>
            <a:innerShdw blurRad="63500" dist="50800" dir="2700000">
              <a:prstClr val="black">
                <a:alpha val="50000"/>
              </a:prstClr>
            </a:innerShdw>
          </a:effectLst>
        </p:spPr>
      </p:pic>
      <p:sp>
        <p:nvSpPr>
          <p:cNvPr id="4" name="Título 1">
            <a:extLst>
              <a:ext uri="{FF2B5EF4-FFF2-40B4-BE49-F238E27FC236}">
                <a16:creationId xmlns:a16="http://schemas.microsoft.com/office/drawing/2014/main" id="{C291F432-66AA-B90A-4CC1-D7AAA8ACCD36}"/>
              </a:ext>
            </a:extLst>
          </p:cNvPr>
          <p:cNvSpPr txBox="1">
            <a:spLocks/>
          </p:cNvSpPr>
          <p:nvPr/>
        </p:nvSpPr>
        <p:spPr>
          <a:xfrm>
            <a:off x="2417380" y="116227"/>
            <a:ext cx="9458130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800" b="1" i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Gestão Premiada: O uso estratégico do (SAPL) na comunicação da ALPB</a:t>
            </a:r>
            <a:endParaRPr lang="pt-BR" sz="2800" b="1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B8766955-4A60-D1CA-4AB5-F3464722FD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"/>
            <a:ext cx="2150347" cy="573426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  <a:softEdge rad="12700"/>
          </a:effectLst>
        </p:spPr>
      </p:pic>
      <p:sp>
        <p:nvSpPr>
          <p:cNvPr id="9" name="AutoShape 4" descr="Logotipo da EnGITEC">
            <a:extLst>
              <a:ext uri="{FF2B5EF4-FFF2-40B4-BE49-F238E27FC236}">
                <a16:creationId xmlns:a16="http://schemas.microsoft.com/office/drawing/2014/main" id="{E88D704E-6995-E3AB-0FAD-2B0EF3A32CC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993AB7B4-3F87-9814-4C9C-B8D9AA222D2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38816" y="603779"/>
            <a:ext cx="4826838" cy="5308106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12C4FFB3-E3DE-9558-7796-0E8ED30A1B93}"/>
              </a:ext>
            </a:extLst>
          </p:cNvPr>
          <p:cNvSpPr txBox="1"/>
          <p:nvPr/>
        </p:nvSpPr>
        <p:spPr>
          <a:xfrm>
            <a:off x="426346" y="946116"/>
            <a:ext cx="6263703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chemeClr val="accent5">
                    <a:lumMod val="75000"/>
                  </a:schemeClr>
                </a:solidFill>
              </a:rPr>
              <a:t>COLETÂNEA DE LEIS </a:t>
            </a:r>
          </a:p>
          <a:p>
            <a:r>
              <a:rPr lang="pt-BR" dirty="0">
                <a:solidFill>
                  <a:schemeClr val="accent5">
                    <a:lumMod val="75000"/>
                  </a:schemeClr>
                </a:solidFill>
              </a:rPr>
              <a:t>A coletânea de leis reúne, em um único material, diferentes normas relacionadas a um tema específico. Esse formato facilita a consulta e permite que cidadãos e profissionais encontrem rapidamente as principais legislações sem precisar buscar cada lei separadamente.</a:t>
            </a:r>
          </a:p>
          <a:p>
            <a:r>
              <a:rPr lang="pt-BR" dirty="0">
                <a:solidFill>
                  <a:schemeClr val="accent5">
                    <a:lumMod val="75000"/>
                  </a:schemeClr>
                </a:solidFill>
              </a:rPr>
              <a:t>Além de organizar o conteúdo jurídico de forma clara, a coletânea contribui para ampliar o acesso à informação e fortalecer a transparência. Ela também auxilia estudantes, servidores públicos e pesquisadores na compreensão da legislação vigente.</a:t>
            </a:r>
          </a:p>
          <a:p>
            <a:r>
              <a:rPr lang="pt-BR" dirty="0">
                <a:solidFill>
                  <a:schemeClr val="accent5">
                    <a:lumMod val="75000"/>
                  </a:schemeClr>
                </a:solidFill>
              </a:rPr>
              <a:t>Com todas as leis reunidas em um só documento, a consulta se torna mais prática e eficiente. Assim, a coletânea se torna uma ferramenta importante para o estudo, a divulgação e o entendimento das normas legais.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2400" dirty="0">
              <a:solidFill>
                <a:schemeClr val="accent5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accent5">
                    <a:lumMod val="75000"/>
                  </a:schemeClr>
                </a:solidFill>
              </a:rPr>
              <a:t>https://www.al.pb.leg.br/coletanea-de-leis</a:t>
            </a:r>
          </a:p>
        </p:txBody>
      </p:sp>
    </p:spTree>
    <p:extLst>
      <p:ext uri="{BB962C8B-B14F-4D97-AF65-F5344CB8AC3E}">
        <p14:creationId xmlns:p14="http://schemas.microsoft.com/office/powerpoint/2010/main" val="19604437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ACDE392-5147-DA2E-3270-C668286E6C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m 10">
            <a:extLst>
              <a:ext uri="{FF2B5EF4-FFF2-40B4-BE49-F238E27FC236}">
                <a16:creationId xmlns:a16="http://schemas.microsoft.com/office/drawing/2014/main" id="{FE3BA9B5-EB7E-5980-FDFA-E4DCD55AB1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73427"/>
            <a:ext cx="12192000" cy="5554104"/>
          </a:xfrm>
          <a:prstGeom prst="rect">
            <a:avLst/>
          </a:prstGeom>
          <a:effectLst>
            <a:innerShdw blurRad="63500" dist="50800" dir="2700000">
              <a:prstClr val="black">
                <a:alpha val="50000"/>
              </a:prstClr>
            </a:innerShdw>
          </a:effectLst>
        </p:spPr>
      </p:pic>
      <p:sp>
        <p:nvSpPr>
          <p:cNvPr id="4" name="Título 1">
            <a:extLst>
              <a:ext uri="{FF2B5EF4-FFF2-40B4-BE49-F238E27FC236}">
                <a16:creationId xmlns:a16="http://schemas.microsoft.com/office/drawing/2014/main" id="{74984C24-88A7-DAFC-888D-A420D2FB7EE6}"/>
              </a:ext>
            </a:extLst>
          </p:cNvPr>
          <p:cNvSpPr txBox="1">
            <a:spLocks/>
          </p:cNvSpPr>
          <p:nvPr/>
        </p:nvSpPr>
        <p:spPr>
          <a:xfrm>
            <a:off x="2417380" y="116227"/>
            <a:ext cx="9458130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800" b="1" i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Gestão Premiada: O uso estratégico do (SAPL) na comunicação da ALPB</a:t>
            </a:r>
            <a:endParaRPr lang="pt-BR" sz="2800" b="1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81C2B785-A0AD-8E2B-E237-E43291EE01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"/>
            <a:ext cx="2150347" cy="573426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  <a:softEdge rad="12700"/>
          </a:effectLst>
        </p:spPr>
      </p:pic>
      <p:sp>
        <p:nvSpPr>
          <p:cNvPr id="9" name="AutoShape 4" descr="Logotipo da EnGITEC">
            <a:extLst>
              <a:ext uri="{FF2B5EF4-FFF2-40B4-BE49-F238E27FC236}">
                <a16:creationId xmlns:a16="http://schemas.microsoft.com/office/drawing/2014/main" id="{D156BFDF-F831-C9CD-B67A-21BB8B6811F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2B2393F4-5D06-63E9-F724-CF5524761B3C}"/>
              </a:ext>
            </a:extLst>
          </p:cNvPr>
          <p:cNvSpPr txBox="1"/>
          <p:nvPr/>
        </p:nvSpPr>
        <p:spPr>
          <a:xfrm>
            <a:off x="426346" y="946116"/>
            <a:ext cx="6263703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solidFill>
                  <a:schemeClr val="accent5">
                    <a:lumMod val="75000"/>
                  </a:schemeClr>
                </a:solidFill>
              </a:rPr>
              <a:t>COLETÂNEA DE LEIS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2400" dirty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pt-BR" sz="2400" dirty="0">
                <a:solidFill>
                  <a:schemeClr val="accent5">
                    <a:lumMod val="75000"/>
                  </a:schemeClr>
                </a:solidFill>
              </a:rPr>
              <a:t> Hoje temos 7 coletâneas sobre:</a:t>
            </a:r>
          </a:p>
          <a:p>
            <a:endParaRPr lang="pt-BR" sz="2400" dirty="0">
              <a:solidFill>
                <a:schemeClr val="accent5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accent5">
                    <a:lumMod val="75000"/>
                  </a:schemeClr>
                </a:solidFill>
              </a:rPr>
              <a:t>Consumidor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accent5">
                    <a:lumMod val="75000"/>
                  </a:schemeClr>
                </a:solidFill>
              </a:rPr>
              <a:t>Violência contra a mulher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accent5">
                    <a:lumMod val="75000"/>
                  </a:schemeClr>
                </a:solidFill>
              </a:rPr>
              <a:t>Primeira Infância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accent5">
                    <a:lumMod val="75000"/>
                  </a:schemeClr>
                </a:solidFill>
              </a:rPr>
              <a:t>Transtorno do Espectro Autista TEA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accent5">
                    <a:lumMod val="75000"/>
                  </a:schemeClr>
                </a:solidFill>
              </a:rPr>
              <a:t>Igualdade Étnico-racial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accent5">
                    <a:lumMod val="75000"/>
                  </a:schemeClr>
                </a:solidFill>
              </a:rPr>
              <a:t>Meio Ambiente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accent5">
                    <a:lumMod val="75000"/>
                  </a:schemeClr>
                </a:solidFill>
              </a:rPr>
              <a:t>Pessoas com Deficiência – PCD</a:t>
            </a:r>
          </a:p>
          <a:p>
            <a:endParaRPr lang="pt-BR" dirty="0">
              <a:solidFill>
                <a:schemeClr val="accent5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accent5">
                    <a:lumMod val="75000"/>
                  </a:schemeClr>
                </a:solidFill>
              </a:rPr>
              <a:t>https://www.al.pb.leg.br/coletanea-de-leis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CED59A15-B4F3-5F57-5B4A-B857CED0E2E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35618" y="805444"/>
            <a:ext cx="6359987" cy="5121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57124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B78AD65-041B-7E60-54C1-30B29E65F9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m 10">
            <a:extLst>
              <a:ext uri="{FF2B5EF4-FFF2-40B4-BE49-F238E27FC236}">
                <a16:creationId xmlns:a16="http://schemas.microsoft.com/office/drawing/2014/main" id="{7C7025F8-6A5D-325E-60EC-6EF079B294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73427"/>
            <a:ext cx="12192000" cy="5554104"/>
          </a:xfrm>
          <a:prstGeom prst="rect">
            <a:avLst/>
          </a:prstGeom>
          <a:effectLst>
            <a:innerShdw blurRad="63500" dist="50800" dir="2700000">
              <a:prstClr val="black">
                <a:alpha val="50000"/>
              </a:prstClr>
            </a:innerShdw>
          </a:effectLst>
        </p:spPr>
      </p:pic>
      <p:sp>
        <p:nvSpPr>
          <p:cNvPr id="4" name="Título 1">
            <a:extLst>
              <a:ext uri="{FF2B5EF4-FFF2-40B4-BE49-F238E27FC236}">
                <a16:creationId xmlns:a16="http://schemas.microsoft.com/office/drawing/2014/main" id="{F041F633-26EF-9845-5181-26EB6B102DD3}"/>
              </a:ext>
            </a:extLst>
          </p:cNvPr>
          <p:cNvSpPr txBox="1">
            <a:spLocks/>
          </p:cNvSpPr>
          <p:nvPr/>
        </p:nvSpPr>
        <p:spPr>
          <a:xfrm>
            <a:off x="2417380" y="116227"/>
            <a:ext cx="9458130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800" b="1" i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Gestão Premiada: O uso estratégico do (SAPL) na comunicação da ALPB</a:t>
            </a:r>
            <a:endParaRPr lang="pt-BR" sz="2800" b="1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6803D605-10EA-EA3E-93A2-4AA3EB9F84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"/>
            <a:ext cx="2150347" cy="573426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  <a:softEdge rad="12700"/>
          </a:effectLst>
        </p:spPr>
      </p:pic>
      <p:sp>
        <p:nvSpPr>
          <p:cNvPr id="9" name="AutoShape 4" descr="Logotipo da EnGITEC">
            <a:extLst>
              <a:ext uri="{FF2B5EF4-FFF2-40B4-BE49-F238E27FC236}">
                <a16:creationId xmlns:a16="http://schemas.microsoft.com/office/drawing/2014/main" id="{74BC8AF1-8CFA-9B0F-1C32-E88909078A3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B3BCEED3-32AF-1112-B2DD-DA0A2701EB7C}"/>
              </a:ext>
            </a:extLst>
          </p:cNvPr>
          <p:cNvSpPr txBox="1"/>
          <p:nvPr/>
        </p:nvSpPr>
        <p:spPr>
          <a:xfrm>
            <a:off x="426346" y="946116"/>
            <a:ext cx="6263703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solidFill>
                  <a:schemeClr val="accent5">
                    <a:lumMod val="75000"/>
                  </a:schemeClr>
                </a:solidFill>
              </a:rPr>
              <a:t>COLETÂNEA DE LEIS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2400" dirty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pt-BR" sz="2000" b="1" dirty="0">
                <a:solidFill>
                  <a:schemeClr val="accent5">
                    <a:lumMod val="75000"/>
                  </a:schemeClr>
                </a:solidFill>
              </a:rPr>
              <a:t>José Gomes Neto  - </a:t>
            </a:r>
            <a:r>
              <a:rPr lang="pt-BR" sz="2000" dirty="0">
                <a:solidFill>
                  <a:schemeClr val="accent5">
                    <a:lumMod val="75000"/>
                  </a:schemeClr>
                </a:solidFill>
              </a:rPr>
              <a:t>Secretario Legislativa da ALPB</a:t>
            </a:r>
          </a:p>
          <a:p>
            <a:endParaRPr lang="pt-BR" sz="2000" dirty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pt-BR" sz="2000" b="1" dirty="0">
                <a:solidFill>
                  <a:schemeClr val="accent5">
                    <a:lumMod val="75000"/>
                  </a:schemeClr>
                </a:solidFill>
              </a:rPr>
              <a:t>Albano Borba</a:t>
            </a:r>
            <a:r>
              <a:rPr lang="pt-BR" sz="2000" dirty="0">
                <a:solidFill>
                  <a:schemeClr val="accent5">
                    <a:lumMod val="75000"/>
                  </a:schemeClr>
                </a:solidFill>
              </a:rPr>
              <a:t> - Secretario Adjunto </a:t>
            </a:r>
          </a:p>
          <a:p>
            <a:endParaRPr lang="pt-BR" sz="2000" dirty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pt-BR" sz="2000" b="1" dirty="0">
                <a:solidFill>
                  <a:schemeClr val="accent5">
                    <a:lumMod val="75000"/>
                  </a:schemeClr>
                </a:solidFill>
              </a:rPr>
              <a:t>Anna </a:t>
            </a:r>
            <a:r>
              <a:rPr lang="pt-BR" sz="2000" b="1" dirty="0" err="1">
                <a:solidFill>
                  <a:schemeClr val="accent5">
                    <a:lumMod val="75000"/>
                  </a:schemeClr>
                </a:solidFill>
              </a:rPr>
              <a:t>Georgea</a:t>
            </a:r>
            <a:r>
              <a:rPr lang="pt-BR" sz="2000" b="1" dirty="0">
                <a:solidFill>
                  <a:schemeClr val="accent5">
                    <a:lumMod val="75000"/>
                  </a:schemeClr>
                </a:solidFill>
              </a:rPr>
              <a:t> Feitosa </a:t>
            </a:r>
            <a:r>
              <a:rPr lang="pt-BR" sz="2000" dirty="0">
                <a:solidFill>
                  <a:schemeClr val="accent5">
                    <a:lumMod val="75000"/>
                  </a:schemeClr>
                </a:solidFill>
              </a:rPr>
              <a:t>- Diretora do Departamento de Documentação e Registro</a:t>
            </a:r>
          </a:p>
          <a:p>
            <a:endParaRPr lang="pt-BR" sz="2000" dirty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pt-BR" sz="2000" b="1" dirty="0">
                <a:solidFill>
                  <a:schemeClr val="accent5">
                    <a:lumMod val="75000"/>
                  </a:schemeClr>
                </a:solidFill>
              </a:rPr>
              <a:t>Danielle Dantas </a:t>
            </a:r>
            <a:r>
              <a:rPr lang="pt-BR" sz="2000" dirty="0">
                <a:solidFill>
                  <a:schemeClr val="accent5">
                    <a:lumMod val="75000"/>
                  </a:schemeClr>
                </a:solidFill>
              </a:rPr>
              <a:t>- Diretora do Controle da Legislação Estadual</a:t>
            </a:r>
          </a:p>
          <a:p>
            <a:endParaRPr lang="pt-BR" sz="2000" dirty="0">
              <a:solidFill>
                <a:schemeClr val="accent5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chemeClr val="accent5">
                    <a:lumMod val="75000"/>
                  </a:schemeClr>
                </a:solidFill>
              </a:rPr>
              <a:t>https://www.al.pb.leg.br/coletanea-de-leis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FEEC7B6D-25C5-5E38-EB0B-C171E34B974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24056" y="1328648"/>
            <a:ext cx="4586357" cy="3693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546160"/>
      </p:ext>
    </p:extLst>
  </p:cSld>
  <p:clrMapOvr>
    <a:masterClrMapping/>
  </p:clrMapOvr>
  <p:transition spd="slow">
    <p:randomBar dir="vert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22C7249-6612-EA0E-497F-33A00117E0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m 10">
            <a:extLst>
              <a:ext uri="{FF2B5EF4-FFF2-40B4-BE49-F238E27FC236}">
                <a16:creationId xmlns:a16="http://schemas.microsoft.com/office/drawing/2014/main" id="{CDAD7514-5762-8D27-1B4B-7C0B6EE2ED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73427"/>
            <a:ext cx="12192000" cy="5554104"/>
          </a:xfrm>
          <a:prstGeom prst="rect">
            <a:avLst/>
          </a:prstGeom>
          <a:effectLst>
            <a:innerShdw blurRad="63500" dist="50800" dir="2700000">
              <a:prstClr val="black">
                <a:alpha val="50000"/>
              </a:prstClr>
            </a:innerShdw>
          </a:effectLst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29DC02ED-A193-1411-7189-77EB5A3FA266}"/>
              </a:ext>
            </a:extLst>
          </p:cNvPr>
          <p:cNvSpPr txBox="1"/>
          <p:nvPr/>
        </p:nvSpPr>
        <p:spPr>
          <a:xfrm>
            <a:off x="504733" y="811561"/>
            <a:ext cx="597944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400" b="1" dirty="0">
                <a:solidFill>
                  <a:schemeClr val="accent5">
                    <a:lumMod val="75000"/>
                  </a:schemeClr>
                </a:solidFill>
                <a:latin typeface="Bradley Hand ITC" panose="03070402050302030203" pitchFamily="66" charset="0"/>
              </a:rPr>
              <a:t>COLETÂNEA DE LEIS ESTADUAIS SOBRE  PESSOA COM DEFICIÊNCIA – PCD</a:t>
            </a:r>
            <a:endParaRPr lang="pt-BR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400" b="1" dirty="0">
                <a:solidFill>
                  <a:schemeClr val="accent5">
                    <a:lumMod val="75000"/>
                  </a:schemeClr>
                </a:solidFill>
              </a:rPr>
              <a:t>https://www.al.pb.leg.br/wp-content/uploads/2025/11/Coletanea-PCD-com-capa.pdf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dirty="0"/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8B31A1D3-95E5-4E04-21F8-000475173FD8}"/>
              </a:ext>
            </a:extLst>
          </p:cNvPr>
          <p:cNvSpPr txBox="1">
            <a:spLocks/>
          </p:cNvSpPr>
          <p:nvPr/>
        </p:nvSpPr>
        <p:spPr>
          <a:xfrm>
            <a:off x="2417380" y="116227"/>
            <a:ext cx="9458130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800" b="1" i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Gestão Premiada: O uso estratégico do (SAPL) na comunicação da ALPB</a:t>
            </a:r>
            <a:endParaRPr lang="pt-BR" sz="2800" b="1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CD9B9827-9F5D-492C-E8C4-93A4054452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"/>
            <a:ext cx="2150347" cy="573426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  <a:softEdge rad="12700"/>
          </a:effectLst>
        </p:spPr>
      </p:pic>
      <p:sp>
        <p:nvSpPr>
          <p:cNvPr id="9" name="AutoShape 4" descr="Logotipo da EnGITEC">
            <a:extLst>
              <a:ext uri="{FF2B5EF4-FFF2-40B4-BE49-F238E27FC236}">
                <a16:creationId xmlns:a16="http://schemas.microsoft.com/office/drawing/2014/main" id="{D8252194-28F3-EE37-F47A-9BE6CD1C94E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F04ECB8D-4DBF-EE4F-41A5-FDA3885EC34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77878" y="679594"/>
            <a:ext cx="3635197" cy="5156715"/>
          </a:xfrm>
          <a:prstGeom prst="rect">
            <a:avLst/>
          </a:prstGeom>
          <a:effectLst>
            <a:innerShdw blurRad="63500" dist="50800" dir="2700000">
              <a:prstClr val="black">
                <a:alpha val="50000"/>
              </a:prstClr>
            </a:innerShdw>
          </a:effec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ADFF088-03D3-4334-79C4-75F3C9BDAA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A6CE6DFC-F8A9-EE21-5C58-C1288BC981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3DDD4BAB-E818-B99C-9565-B4EFB42DBBC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34490" y="3135086"/>
            <a:ext cx="2856661" cy="2807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4361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14E1CB9-CFF8-6B03-2EB4-7D78AA9F35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2172A0AC-3DCE-4672-BCAF-28FEF91F60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E6F1C77-EDC9-4C5F-8C1C-62DD46BDA3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0763DFDF-17D9-E33F-315F-FE117FD1002C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40000"/>
          </a:blip>
          <a:srcRect l="25882" r="25139"/>
          <a:stretch>
            <a:fillRect/>
          </a:stretch>
        </p:blipFill>
        <p:spPr>
          <a:xfrm>
            <a:off x="19" y="10"/>
            <a:ext cx="11439311" cy="6857990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C67CBCCD-F414-F74E-A36B-B90C70131B03}"/>
              </a:ext>
            </a:extLst>
          </p:cNvPr>
          <p:cNvSpPr txBox="1"/>
          <p:nvPr/>
        </p:nvSpPr>
        <p:spPr>
          <a:xfrm>
            <a:off x="447870" y="1101012"/>
            <a:ext cx="5009952" cy="507595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FFFF"/>
                </a:solidFill>
              </a:rPr>
              <a:t>COLETÂNEA DE LEIS MEIO AMBIENTE E SUSTENTABILIDADE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>
              <a:solidFill>
                <a:srgbClr val="FFFFFF"/>
              </a:solidFill>
            </a:endParaRP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FFFF"/>
                </a:solidFill>
              </a:rPr>
              <a:t>No </a:t>
            </a:r>
            <a:r>
              <a:rPr lang="en-US" sz="2000" dirty="0" err="1">
                <a:solidFill>
                  <a:srgbClr val="FFFFFF"/>
                </a:solidFill>
              </a:rPr>
              <a:t>caso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desta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Coletânea</a:t>
            </a:r>
            <a:r>
              <a:rPr lang="en-US" sz="2000" dirty="0">
                <a:solidFill>
                  <a:srgbClr val="FFFFFF"/>
                </a:solidFill>
              </a:rPr>
              <a:t>, </a:t>
            </a:r>
            <a:r>
              <a:rPr lang="en-US" sz="2000" dirty="0" err="1">
                <a:solidFill>
                  <a:srgbClr val="FFFFFF"/>
                </a:solidFill>
              </a:rPr>
              <a:t>apresenta</a:t>
            </a:r>
            <a:r>
              <a:rPr lang="en-US" sz="2000" dirty="0">
                <a:solidFill>
                  <a:srgbClr val="FFFFFF"/>
                </a:solidFill>
              </a:rPr>
              <a:t>-se a </a:t>
            </a:r>
            <a:r>
              <a:rPr lang="en-US" sz="2000" dirty="0" err="1">
                <a:solidFill>
                  <a:srgbClr val="FFFFFF"/>
                </a:solidFill>
              </a:rPr>
              <a:t>produção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legislativa</a:t>
            </a:r>
            <a:r>
              <a:rPr lang="en-US" sz="2000" dirty="0">
                <a:solidFill>
                  <a:srgbClr val="FFFFFF"/>
                </a:solidFill>
              </a:rPr>
              <a:t> da Assembleia </a:t>
            </a:r>
            <a:r>
              <a:rPr lang="en-US" sz="2000" dirty="0" err="1">
                <a:solidFill>
                  <a:srgbClr val="FFFFFF"/>
                </a:solidFill>
              </a:rPr>
              <a:t>Legislativa</a:t>
            </a:r>
            <a:r>
              <a:rPr lang="en-US" sz="2000" dirty="0">
                <a:solidFill>
                  <a:srgbClr val="FFFFFF"/>
                </a:solidFill>
              </a:rPr>
              <a:t> do Estado da Paraíba </a:t>
            </a:r>
            <a:r>
              <a:rPr lang="en-US" sz="2000" dirty="0" err="1">
                <a:solidFill>
                  <a:srgbClr val="FFFFFF"/>
                </a:solidFill>
              </a:rPr>
              <a:t>relacionada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ao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meio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ambiente</a:t>
            </a:r>
            <a:r>
              <a:rPr lang="en-US" sz="2000" dirty="0">
                <a:solidFill>
                  <a:srgbClr val="FFFFFF"/>
                </a:solidFill>
              </a:rPr>
              <a:t> e à </a:t>
            </a:r>
            <a:r>
              <a:rPr lang="en-US" sz="2000" dirty="0" err="1">
                <a:solidFill>
                  <a:srgbClr val="FFFFFF"/>
                </a:solidFill>
              </a:rPr>
              <a:t>sustentabilidade</a:t>
            </a:r>
            <a:r>
              <a:rPr lang="en-US" sz="2000" dirty="0">
                <a:solidFill>
                  <a:srgbClr val="FFFFFF"/>
                </a:solidFill>
              </a:rPr>
              <a:t>, com o </a:t>
            </a:r>
            <a:r>
              <a:rPr lang="en-US" sz="2000" dirty="0" err="1">
                <a:solidFill>
                  <a:srgbClr val="FFFFFF"/>
                </a:solidFill>
              </a:rPr>
              <a:t>objetivo</a:t>
            </a:r>
            <a:r>
              <a:rPr lang="en-US" sz="2000" dirty="0">
                <a:solidFill>
                  <a:srgbClr val="FFFFFF"/>
                </a:solidFill>
              </a:rPr>
              <a:t> de </a:t>
            </a:r>
            <a:r>
              <a:rPr lang="en-US" sz="2000" dirty="0" err="1">
                <a:solidFill>
                  <a:srgbClr val="FFFFFF"/>
                </a:solidFill>
              </a:rPr>
              <a:t>oferecer</a:t>
            </a:r>
            <a:r>
              <a:rPr lang="en-US" sz="2000" dirty="0">
                <a:solidFill>
                  <a:srgbClr val="FFFFFF"/>
                </a:solidFill>
              </a:rPr>
              <a:t> à </a:t>
            </a:r>
            <a:r>
              <a:rPr lang="en-US" sz="2000" dirty="0" err="1">
                <a:solidFill>
                  <a:srgbClr val="FFFFFF"/>
                </a:solidFill>
              </a:rPr>
              <a:t>população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oportunidades</a:t>
            </a:r>
            <a:r>
              <a:rPr lang="en-US" sz="2000" dirty="0">
                <a:solidFill>
                  <a:srgbClr val="FFFFFF"/>
                </a:solidFill>
              </a:rPr>
              <a:t> de </a:t>
            </a:r>
            <a:r>
              <a:rPr lang="en-US" sz="2000" dirty="0" err="1">
                <a:solidFill>
                  <a:srgbClr val="FFFFFF"/>
                </a:solidFill>
              </a:rPr>
              <a:t>conscientização</a:t>
            </a:r>
            <a:r>
              <a:rPr lang="en-US" sz="2000" dirty="0">
                <a:solidFill>
                  <a:srgbClr val="FFFFFF"/>
                </a:solidFill>
              </a:rPr>
              <a:t>, </a:t>
            </a:r>
            <a:r>
              <a:rPr lang="en-US" sz="2000" dirty="0" err="1">
                <a:solidFill>
                  <a:srgbClr val="FFFFFF"/>
                </a:solidFill>
              </a:rPr>
              <a:t>participação</a:t>
            </a:r>
            <a:r>
              <a:rPr lang="en-US" sz="2000" dirty="0">
                <a:solidFill>
                  <a:srgbClr val="FFFFFF"/>
                </a:solidFill>
              </a:rPr>
              <a:t> social e </a:t>
            </a:r>
            <a:r>
              <a:rPr lang="en-US" sz="2000" dirty="0" err="1">
                <a:solidFill>
                  <a:srgbClr val="FFFFFF"/>
                </a:solidFill>
              </a:rPr>
              <a:t>promoção</a:t>
            </a:r>
            <a:r>
              <a:rPr lang="en-US" sz="2000" dirty="0">
                <a:solidFill>
                  <a:srgbClr val="FFFFFF"/>
                </a:solidFill>
              </a:rPr>
              <a:t> do </a:t>
            </a:r>
            <a:r>
              <a:rPr lang="en-US" sz="2000" dirty="0" err="1">
                <a:solidFill>
                  <a:srgbClr val="FFFFFF"/>
                </a:solidFill>
              </a:rPr>
              <a:t>desenvolvimento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sustentável</a:t>
            </a:r>
            <a:r>
              <a:rPr lang="en-US" sz="2000" dirty="0">
                <a:solidFill>
                  <a:srgbClr val="FFFFFF"/>
                </a:solidFill>
              </a:rPr>
              <a:t>, </a:t>
            </a:r>
            <a:r>
              <a:rPr lang="en-US" sz="2000" dirty="0" err="1">
                <a:solidFill>
                  <a:srgbClr val="FFFFFF"/>
                </a:solidFill>
              </a:rPr>
              <a:t>por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meio</a:t>
            </a:r>
            <a:r>
              <a:rPr lang="en-US" sz="2000" dirty="0">
                <a:solidFill>
                  <a:srgbClr val="FFFFFF"/>
                </a:solidFill>
              </a:rPr>
              <a:t> do </a:t>
            </a:r>
            <a:r>
              <a:rPr lang="en-US" sz="2000" dirty="0" err="1">
                <a:solidFill>
                  <a:srgbClr val="FFFFFF"/>
                </a:solidFill>
              </a:rPr>
              <a:t>acesso</a:t>
            </a:r>
            <a:r>
              <a:rPr lang="en-US" sz="2000" dirty="0">
                <a:solidFill>
                  <a:srgbClr val="FFFFFF"/>
                </a:solidFill>
              </a:rPr>
              <a:t> a </a:t>
            </a:r>
            <a:r>
              <a:rPr lang="en-US" sz="2000" dirty="0" err="1">
                <a:solidFill>
                  <a:srgbClr val="FFFFFF"/>
                </a:solidFill>
              </a:rPr>
              <a:t>políticas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públicas</a:t>
            </a:r>
            <a:r>
              <a:rPr lang="en-US" sz="2000" dirty="0">
                <a:solidFill>
                  <a:srgbClr val="FFFFFF"/>
                </a:solidFill>
              </a:rPr>
              <a:t> de </a:t>
            </a:r>
            <a:r>
              <a:rPr lang="en-US" sz="2000" dirty="0" err="1">
                <a:solidFill>
                  <a:srgbClr val="FFFFFF"/>
                </a:solidFill>
              </a:rPr>
              <a:t>proteção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ambiental</a:t>
            </a:r>
            <a:r>
              <a:rPr lang="en-US" sz="2000" dirty="0">
                <a:solidFill>
                  <a:srgbClr val="FFFFFF"/>
                </a:solidFill>
              </a:rPr>
              <a:t>, </a:t>
            </a:r>
            <a:r>
              <a:rPr lang="en-US" sz="2000" dirty="0" err="1">
                <a:solidFill>
                  <a:srgbClr val="FFFFFF"/>
                </a:solidFill>
              </a:rPr>
              <a:t>educação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ecológica</a:t>
            </a:r>
            <a:r>
              <a:rPr lang="en-US" sz="2000" dirty="0">
                <a:solidFill>
                  <a:srgbClr val="FFFFFF"/>
                </a:solidFill>
              </a:rPr>
              <a:t> e </a:t>
            </a:r>
            <a:r>
              <a:rPr lang="en-US" sz="2000" dirty="0" err="1">
                <a:solidFill>
                  <a:srgbClr val="FFFFFF"/>
                </a:solidFill>
              </a:rPr>
              <a:t>incentivo</a:t>
            </a:r>
            <a:r>
              <a:rPr lang="en-US" sz="2000" dirty="0">
                <a:solidFill>
                  <a:srgbClr val="FFFFFF"/>
                </a:solidFill>
              </a:rPr>
              <a:t> a </a:t>
            </a:r>
            <a:r>
              <a:rPr lang="en-US" sz="2000" dirty="0" err="1">
                <a:solidFill>
                  <a:srgbClr val="FFFFFF"/>
                </a:solidFill>
              </a:rPr>
              <a:t>práticas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responsáveis</a:t>
            </a:r>
            <a:r>
              <a:rPr lang="en-US" sz="2000" dirty="0">
                <a:solidFill>
                  <a:srgbClr val="FFFFFF"/>
                </a:solidFill>
              </a:rPr>
              <a:t>. O </a:t>
            </a:r>
            <a:r>
              <a:rPr lang="en-US" sz="2000" dirty="0" err="1">
                <a:solidFill>
                  <a:srgbClr val="FFFFFF"/>
                </a:solidFill>
              </a:rPr>
              <a:t>projeto</a:t>
            </a:r>
            <a:r>
              <a:rPr lang="en-US" sz="2000" dirty="0">
                <a:solidFill>
                  <a:srgbClr val="FFFFFF"/>
                </a:solidFill>
              </a:rPr>
              <a:t> visa </a:t>
            </a:r>
            <a:r>
              <a:rPr lang="en-US" sz="2000" dirty="0" err="1">
                <a:solidFill>
                  <a:srgbClr val="FFFFFF"/>
                </a:solidFill>
              </a:rPr>
              <a:t>disseminar</a:t>
            </a:r>
            <a:r>
              <a:rPr lang="en-US" sz="2000" dirty="0">
                <a:solidFill>
                  <a:srgbClr val="FFFFFF"/>
                </a:solidFill>
              </a:rPr>
              <a:t> o </a:t>
            </a:r>
            <a:r>
              <a:rPr lang="en-US" sz="2000" dirty="0" err="1">
                <a:solidFill>
                  <a:srgbClr val="FFFFFF"/>
                </a:solidFill>
              </a:rPr>
              <a:t>conhecimento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sobre</a:t>
            </a:r>
            <a:r>
              <a:rPr lang="en-US" sz="2000" dirty="0">
                <a:solidFill>
                  <a:srgbClr val="FFFFFF"/>
                </a:solidFill>
              </a:rPr>
              <a:t> as leis </a:t>
            </a:r>
            <a:r>
              <a:rPr lang="en-US" sz="2000" dirty="0" err="1">
                <a:solidFill>
                  <a:srgbClr val="FFFFFF"/>
                </a:solidFill>
              </a:rPr>
              <a:t>estaduais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ambientais</a:t>
            </a:r>
            <a:r>
              <a:rPr lang="en-US" sz="2000" dirty="0">
                <a:solidFill>
                  <a:srgbClr val="FFFFFF"/>
                </a:solidFill>
              </a:rPr>
              <a:t>, </a:t>
            </a:r>
            <a:r>
              <a:rPr lang="en-US" sz="2000" dirty="0" err="1">
                <a:solidFill>
                  <a:srgbClr val="FFFFFF"/>
                </a:solidFill>
              </a:rPr>
              <a:t>fortalecendo</a:t>
            </a:r>
            <a:r>
              <a:rPr lang="en-US" sz="2000" dirty="0">
                <a:solidFill>
                  <a:srgbClr val="FFFFFF"/>
                </a:solidFill>
              </a:rPr>
              <a:t> a </a:t>
            </a:r>
            <a:r>
              <a:rPr lang="en-US" sz="2000" dirty="0" err="1">
                <a:solidFill>
                  <a:srgbClr val="FFFFFF"/>
                </a:solidFill>
              </a:rPr>
              <a:t>consciência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coletiva</a:t>
            </a:r>
            <a:r>
              <a:rPr lang="en-US" sz="2000" dirty="0">
                <a:solidFill>
                  <a:srgbClr val="FFFFFF"/>
                </a:solidFill>
              </a:rPr>
              <a:t> e o </a:t>
            </a:r>
            <a:r>
              <a:rPr lang="en-US" sz="2000" dirty="0" err="1">
                <a:solidFill>
                  <a:srgbClr val="FFFFFF"/>
                </a:solidFill>
              </a:rPr>
              <a:t>respeito</a:t>
            </a:r>
            <a:r>
              <a:rPr lang="en-US" sz="2000" dirty="0">
                <a:solidFill>
                  <a:srgbClr val="FFFFFF"/>
                </a:solidFill>
              </a:rPr>
              <a:t> à </a:t>
            </a:r>
            <a:r>
              <a:rPr lang="en-US" sz="2000" dirty="0" err="1">
                <a:solidFill>
                  <a:srgbClr val="FFFFFF"/>
                </a:solidFill>
              </a:rPr>
              <a:t>natureza</a:t>
            </a:r>
            <a:r>
              <a:rPr lang="en-US" sz="2000" dirty="0">
                <a:solidFill>
                  <a:srgbClr val="FFFFFF"/>
                </a:solidFill>
              </a:rPr>
              <a:t>, e </a:t>
            </a:r>
            <a:r>
              <a:rPr lang="en-US" sz="2000" dirty="0" err="1">
                <a:solidFill>
                  <a:srgbClr val="FFFFFF"/>
                </a:solidFill>
              </a:rPr>
              <a:t>estimulando</a:t>
            </a:r>
            <a:r>
              <a:rPr lang="en-US" sz="2000" dirty="0">
                <a:solidFill>
                  <a:srgbClr val="FFFFFF"/>
                </a:solidFill>
              </a:rPr>
              <a:t> o </a:t>
            </a:r>
            <a:r>
              <a:rPr lang="en-US" sz="2000" dirty="0" err="1">
                <a:solidFill>
                  <a:srgbClr val="FFFFFF"/>
                </a:solidFill>
              </a:rPr>
              <a:t>engajamento</a:t>
            </a:r>
            <a:r>
              <a:rPr lang="en-US" sz="2000" dirty="0">
                <a:solidFill>
                  <a:srgbClr val="FFFFFF"/>
                </a:solidFill>
              </a:rPr>
              <a:t> de </a:t>
            </a:r>
            <a:r>
              <a:rPr lang="en-US" sz="2000" dirty="0" err="1">
                <a:solidFill>
                  <a:srgbClr val="FFFFFF"/>
                </a:solidFill>
              </a:rPr>
              <a:t>todos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na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construção</a:t>
            </a:r>
            <a:r>
              <a:rPr lang="en-US" sz="2000" dirty="0">
                <a:solidFill>
                  <a:srgbClr val="FFFFFF"/>
                </a:solidFill>
              </a:rPr>
              <a:t> de um </a:t>
            </a:r>
            <a:r>
              <a:rPr lang="en-US" sz="2000" dirty="0" err="1">
                <a:solidFill>
                  <a:srgbClr val="FFFFFF"/>
                </a:solidFill>
              </a:rPr>
              <a:t>futuro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equilibrado</a:t>
            </a:r>
            <a:r>
              <a:rPr lang="en-US" sz="2000" dirty="0">
                <a:solidFill>
                  <a:srgbClr val="FFFFFF"/>
                </a:solidFill>
              </a:rPr>
              <a:t> e </a:t>
            </a:r>
            <a:r>
              <a:rPr lang="en-US" sz="2000" dirty="0" err="1">
                <a:solidFill>
                  <a:srgbClr val="FFFFFF"/>
                </a:solidFill>
              </a:rPr>
              <a:t>sustentável</a:t>
            </a:r>
            <a:r>
              <a:rPr lang="en-US" sz="2000" dirty="0">
                <a:solidFill>
                  <a:srgbClr val="FFFFFF"/>
                </a:solidFill>
              </a:rPr>
              <a:t>. 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706DC1BF-19EE-323C-CF0E-17DF8DE1FEC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-1" b="17190"/>
          <a:stretch>
            <a:fillRect/>
          </a:stretch>
        </p:blipFill>
        <p:spPr>
          <a:xfrm>
            <a:off x="5533053" y="10"/>
            <a:ext cx="6730378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CCA67E65-D8B6-78A1-3615-66BA9C700D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"/>
            <a:ext cx="2150347" cy="573426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  <a:softEdge rad="12700"/>
          </a:effectLst>
        </p:spPr>
      </p:pic>
      <p:sp>
        <p:nvSpPr>
          <p:cNvPr id="9" name="AutoShape 4" descr="Logotipo da EnGITEC">
            <a:extLst>
              <a:ext uri="{FF2B5EF4-FFF2-40B4-BE49-F238E27FC236}">
                <a16:creationId xmlns:a16="http://schemas.microsoft.com/office/drawing/2014/main" id="{1F4BB018-BFE4-46B0-FC09-E0F3143360A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0D8156CB-242E-F581-BBBA-B8322D642CE6}"/>
              </a:ext>
            </a:extLst>
          </p:cNvPr>
          <p:cNvSpPr txBox="1">
            <a:spLocks/>
          </p:cNvSpPr>
          <p:nvPr/>
        </p:nvSpPr>
        <p:spPr>
          <a:xfrm>
            <a:off x="2150347" y="-200968"/>
            <a:ext cx="9914135" cy="11769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sz="2400" b="1" i="1" kern="1200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Gestão</a:t>
            </a:r>
            <a:r>
              <a:rPr lang="en-US" sz="2400" b="1" i="1" kern="1200" dirty="0">
                <a:solidFill>
                  <a:schemeClr val="accent4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400" b="1" i="1" kern="1200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Premiada</a:t>
            </a:r>
            <a:r>
              <a:rPr lang="en-US" sz="2400" b="1" i="1" kern="1200" dirty="0">
                <a:solidFill>
                  <a:schemeClr val="accent4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: O </a:t>
            </a:r>
            <a:r>
              <a:rPr lang="en-US" sz="2400" b="1" i="1" kern="1200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uso</a:t>
            </a:r>
            <a:r>
              <a:rPr lang="en-US" sz="2400" b="1" i="1" kern="1200" dirty="0">
                <a:solidFill>
                  <a:schemeClr val="accent4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400" b="1" i="1" kern="1200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estratégico</a:t>
            </a:r>
            <a:r>
              <a:rPr lang="en-US" sz="2400" b="1" i="1" kern="1200" dirty="0">
                <a:solidFill>
                  <a:schemeClr val="accent4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 do (SAPL) </a:t>
            </a:r>
            <a:r>
              <a:rPr lang="en-US" sz="2400" b="1" i="1" kern="1200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na</a:t>
            </a:r>
            <a:r>
              <a:rPr lang="en-US" sz="2400" b="1" i="1" kern="1200" dirty="0">
                <a:solidFill>
                  <a:schemeClr val="accent4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400" b="1" i="1" kern="1200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comunicação</a:t>
            </a:r>
            <a:r>
              <a:rPr lang="en-US" sz="2400" b="1" i="1" kern="1200" dirty="0">
                <a:solidFill>
                  <a:schemeClr val="accent4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 da ALPB</a:t>
            </a:r>
            <a:endParaRPr lang="en-US" sz="2400" b="1" kern="1200" dirty="0">
              <a:solidFill>
                <a:schemeClr val="accent4">
                  <a:lumMod val="60000"/>
                  <a:lumOff val="40000"/>
                </a:schemeClr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510579194"/>
      </p:ext>
    </p:extLst>
  </p:cSld>
  <p:clrMapOvr>
    <a:masterClrMapping/>
  </p:clrMapOvr>
  <p:transition spd="slow">
    <p:wip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96FE709-76F7-51E2-174B-03344E9049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m 10">
            <a:extLst>
              <a:ext uri="{FF2B5EF4-FFF2-40B4-BE49-F238E27FC236}">
                <a16:creationId xmlns:a16="http://schemas.microsoft.com/office/drawing/2014/main" id="{C987716F-1362-06A0-8EEC-E9B0BF13CA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73427"/>
            <a:ext cx="12192000" cy="5554104"/>
          </a:xfrm>
          <a:prstGeom prst="rect">
            <a:avLst/>
          </a:prstGeom>
          <a:effectLst>
            <a:innerShdw blurRad="63500" dist="50800" dir="2700000">
              <a:prstClr val="black">
                <a:alpha val="50000"/>
              </a:prstClr>
            </a:innerShdw>
          </a:effectLst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071BDE88-E41C-5BAE-8E82-7BC98B1F6C1F}"/>
              </a:ext>
            </a:extLst>
          </p:cNvPr>
          <p:cNvSpPr txBox="1"/>
          <p:nvPr/>
        </p:nvSpPr>
        <p:spPr>
          <a:xfrm>
            <a:off x="494522" y="1203452"/>
            <a:ext cx="683000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chemeClr val="accent5">
                    <a:lumMod val="75000"/>
                  </a:schemeClr>
                </a:solidFill>
              </a:rPr>
              <a:t>COLETÂNEA DE LEIS MEIO AMBIENTE E SUSTENTABILIDADE</a:t>
            </a:r>
            <a:endParaRPr lang="pt-BR" dirty="0">
              <a:solidFill>
                <a:schemeClr val="accent5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accent5">
                    <a:lumMod val="75000"/>
                  </a:schemeClr>
                </a:solidFill>
              </a:rPr>
              <a:t>https://www.al.pb.leg.br/wp-content/uploads/2025/11/coletanea-meio-ambiente-e-sustentabilidade-com-capa-3</a:t>
            </a:r>
            <a:r>
              <a:rPr lang="pt-BR" dirty="0"/>
              <a:t>.pdf</a:t>
            </a: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695CCEFC-DBD8-3E2E-2747-6DAD8C16809B}"/>
              </a:ext>
            </a:extLst>
          </p:cNvPr>
          <p:cNvSpPr txBox="1">
            <a:spLocks/>
          </p:cNvSpPr>
          <p:nvPr/>
        </p:nvSpPr>
        <p:spPr>
          <a:xfrm>
            <a:off x="2417380" y="116227"/>
            <a:ext cx="9458130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800" b="1" i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Gestão Premiada: O uso estratégico do (SAPL) na comunicação da ALPB</a:t>
            </a:r>
            <a:endParaRPr lang="pt-BR" sz="2800" b="1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4CAC5F52-7FC2-E439-11B1-B20AC0B0A2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"/>
            <a:ext cx="2150347" cy="573426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  <a:softEdge rad="12700"/>
          </a:effectLst>
        </p:spPr>
      </p:pic>
      <p:sp>
        <p:nvSpPr>
          <p:cNvPr id="9" name="AutoShape 4" descr="Logotipo da EnGITEC">
            <a:extLst>
              <a:ext uri="{FF2B5EF4-FFF2-40B4-BE49-F238E27FC236}">
                <a16:creationId xmlns:a16="http://schemas.microsoft.com/office/drawing/2014/main" id="{98C66276-0A42-B78F-2C19-4C80BB5F388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650864C5-F25D-5C9E-E854-61B74236E7B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12232" y="942870"/>
            <a:ext cx="3355498" cy="4667459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96B24489-D5D6-73E4-B616-200499D8EA5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82993" y="2865445"/>
            <a:ext cx="3046247" cy="304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528593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92BFC7A-FC25-C56A-CE3E-77D21376B9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6F4F1B31-EF14-308B-A922-70A8B085B8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73427"/>
            <a:ext cx="12192000" cy="5554104"/>
          </a:xfrm>
          <a:prstGeom prst="rect">
            <a:avLst/>
          </a:prstGeom>
          <a:effectLst>
            <a:innerShdw blurRad="63500" dist="50800" dir="2700000">
              <a:prstClr val="black">
                <a:alpha val="50000"/>
              </a:prstClr>
            </a:innerShdw>
          </a:effec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8C2182C3-40A5-70F0-D39B-DDB75BAF91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83367" y="70156"/>
            <a:ext cx="9825135" cy="457200"/>
          </a:xfrm>
        </p:spPr>
        <p:txBody>
          <a:bodyPr>
            <a:normAutofit fontScale="90000"/>
          </a:bodyPr>
          <a:lstStyle/>
          <a:p>
            <a:r>
              <a:rPr lang="pt-BR" sz="2800" b="1" i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Gestão Premiada: O uso estratégico do (SAPL) na comunicação da ALPB</a:t>
            </a:r>
            <a:endParaRPr lang="pt-BR" sz="28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86421259-E992-D522-5BA0-4CF9CF0980F8}"/>
              </a:ext>
            </a:extLst>
          </p:cNvPr>
          <p:cNvSpPr txBox="1"/>
          <p:nvPr/>
        </p:nvSpPr>
        <p:spPr>
          <a:xfrm>
            <a:off x="443611" y="1658591"/>
            <a:ext cx="6908911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>
                <a:solidFill>
                  <a:schemeClr val="accent2">
                    <a:lumMod val="75000"/>
                  </a:schemeClr>
                </a:solidFill>
              </a:rPr>
              <a:t>Migração dos sistemas da ALPB para Datacenter HOST DIME 2025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pt-BR" sz="3200" dirty="0">
              <a:solidFill>
                <a:schemeClr val="accent2">
                  <a:lumMod val="7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pt-BR" sz="3200" dirty="0">
                <a:solidFill>
                  <a:schemeClr val="accent2">
                    <a:lumMod val="75000"/>
                  </a:schemeClr>
                </a:solidFill>
              </a:rPr>
              <a:t>Economia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pt-BR" sz="3200" dirty="0">
                <a:solidFill>
                  <a:schemeClr val="accent2">
                    <a:lumMod val="75000"/>
                  </a:schemeClr>
                </a:solidFill>
              </a:rPr>
              <a:t>Segurança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pt-BR" sz="3200" dirty="0">
                <a:solidFill>
                  <a:schemeClr val="accent2">
                    <a:lumMod val="75000"/>
                  </a:schemeClr>
                </a:solidFill>
              </a:rPr>
              <a:t>Backup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pt-BR" sz="3200" dirty="0">
                <a:solidFill>
                  <a:schemeClr val="accent2">
                    <a:lumMod val="75000"/>
                  </a:schemeClr>
                </a:solidFill>
              </a:rPr>
              <a:t>Estrutura</a:t>
            </a:r>
          </a:p>
          <a:p>
            <a:endParaRPr lang="pt-BR" dirty="0"/>
          </a:p>
          <a:p>
            <a:endParaRPr lang="pt-BR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E0A46B37-589C-DF48-E2E2-EDD58C529D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8888" y="840426"/>
            <a:ext cx="4297593" cy="628738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A07C910D-2204-4151-7B9F-E7CA324886F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"/>
            <a:ext cx="2150347" cy="573426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  <a:softEdge rad="12700"/>
          </a:effectLst>
        </p:spPr>
      </p:pic>
      <p:pic>
        <p:nvPicPr>
          <p:cNvPr id="8" name="Imagem 7" descr="Homem em pé na frente de uma cerca&#10;&#10;O conteúdo gerado por IA pode estar incorreto.">
            <a:extLst>
              <a:ext uri="{FF2B5EF4-FFF2-40B4-BE49-F238E27FC236}">
                <a16:creationId xmlns:a16="http://schemas.microsoft.com/office/drawing/2014/main" id="{02BA2FBA-AAF3-BF3C-F42C-587633046DD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740"/>
          <a:stretch>
            <a:fillRect/>
          </a:stretch>
        </p:blipFill>
        <p:spPr>
          <a:xfrm>
            <a:off x="7127499" y="527356"/>
            <a:ext cx="5064501" cy="5600175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90403262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9A14AAC-DEDF-C2AC-A18D-2A65F8E237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0377E93-A666-FBB3-92A4-9D674DD95F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1410" y="1967266"/>
            <a:ext cx="2824843" cy="2547257"/>
          </a:xfrm>
          <a:noFill/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pt-BR" sz="3200" dirty="0">
                <a:solidFill>
                  <a:schemeClr val="accent2">
                    <a:lumMod val="75000"/>
                  </a:schemeClr>
                </a:solidFill>
              </a:rPr>
              <a:t>Conheça nossas premiações e os nossos certificados de abrangência internacional </a:t>
            </a:r>
            <a:endParaRPr lang="en-US" sz="3200" b="1" kern="1200" dirty="0">
              <a:solidFill>
                <a:schemeClr val="accent2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8554FB88-58A9-3E09-54D8-1E783D5E15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5554" y="643466"/>
            <a:ext cx="5304224" cy="5568739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94BC03E5-99BE-FE20-5161-BA4C52E60EF6}"/>
              </a:ext>
            </a:extLst>
          </p:cNvPr>
          <p:cNvSpPr txBox="1"/>
          <p:nvPr/>
        </p:nvSpPr>
        <p:spPr>
          <a:xfrm>
            <a:off x="707572" y="2534962"/>
            <a:ext cx="5814526" cy="39571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FFFFFF"/>
              </a:solidFill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FFFFFF"/>
              </a:solidFill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3DA8E12D-B8D5-A7B4-633F-13B36C3D0A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"/>
            <a:ext cx="2150347" cy="573426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  <a:softEdge rad="12700"/>
          </a:effectLst>
        </p:spPr>
      </p:pic>
    </p:spTree>
    <p:extLst>
      <p:ext uri="{BB962C8B-B14F-4D97-AF65-F5344CB8AC3E}">
        <p14:creationId xmlns:p14="http://schemas.microsoft.com/office/powerpoint/2010/main" val="83412972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4D278ED-C43C-6B1C-1622-79DD61580B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m 10">
            <a:extLst>
              <a:ext uri="{FF2B5EF4-FFF2-40B4-BE49-F238E27FC236}">
                <a16:creationId xmlns:a16="http://schemas.microsoft.com/office/drawing/2014/main" id="{95EE0892-EDDC-685C-EC90-16743303DF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73427"/>
            <a:ext cx="14013432" cy="5554104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E7A262CF-4E58-BE1E-7E31-466D343A1905}"/>
              </a:ext>
            </a:extLst>
          </p:cNvPr>
          <p:cNvSpPr txBox="1"/>
          <p:nvPr/>
        </p:nvSpPr>
        <p:spPr>
          <a:xfrm>
            <a:off x="1266439" y="1116713"/>
            <a:ext cx="98251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Historia de cooperação do Programa Interlegis com a Assembleia Legislativa do Estado da </a:t>
            </a:r>
            <a:r>
              <a:rPr lang="pt-BR" dirty="0" err="1"/>
              <a:t>Paraiba</a:t>
            </a:r>
            <a:endParaRPr lang="pt-BR" dirty="0"/>
          </a:p>
        </p:txBody>
      </p:sp>
      <p:pic>
        <p:nvPicPr>
          <p:cNvPr id="4" name="Imagem 3" descr="Interface gráfica do usuário, Aplicativo&#10;&#10;O conteúdo gerado por IA pode estar incorreto.">
            <a:extLst>
              <a:ext uri="{FF2B5EF4-FFF2-40B4-BE49-F238E27FC236}">
                <a16:creationId xmlns:a16="http://schemas.microsoft.com/office/drawing/2014/main" id="{4609D0D5-491A-49C2-9671-5A760F8EED5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283" y="1786303"/>
            <a:ext cx="11699445" cy="3285393"/>
          </a:xfrm>
          <a:prstGeom prst="rect">
            <a:avLst/>
          </a:prstGeom>
        </p:spPr>
      </p:pic>
      <p:sp>
        <p:nvSpPr>
          <p:cNvPr id="9" name="Título 1">
            <a:extLst>
              <a:ext uri="{FF2B5EF4-FFF2-40B4-BE49-F238E27FC236}">
                <a16:creationId xmlns:a16="http://schemas.microsoft.com/office/drawing/2014/main" id="{B9E2E262-90C8-E35B-7D8F-8D1AE6A3A949}"/>
              </a:ext>
            </a:extLst>
          </p:cNvPr>
          <p:cNvSpPr txBox="1">
            <a:spLocks/>
          </p:cNvSpPr>
          <p:nvPr/>
        </p:nvSpPr>
        <p:spPr>
          <a:xfrm>
            <a:off x="2438400" y="70156"/>
            <a:ext cx="9458130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800" b="1" i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Gestão Premiada: O uso estratégico do (SAPL) na comunicação da ALPB</a:t>
            </a:r>
            <a:endParaRPr lang="pt-BR" sz="2800" b="1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A19900EE-43D8-0DD3-BDD9-A0243AEF59F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"/>
            <a:ext cx="2150347" cy="573426"/>
          </a:xfrm>
          <a:prstGeom prst="rect">
            <a:avLst/>
          </a:prstGeom>
          <a:effectLst>
            <a:softEdge rad="12700"/>
          </a:effectLst>
        </p:spPr>
      </p:pic>
    </p:spTree>
    <p:extLst>
      <p:ext uri="{BB962C8B-B14F-4D97-AF65-F5344CB8AC3E}">
        <p14:creationId xmlns:p14="http://schemas.microsoft.com/office/powerpoint/2010/main" val="1305530890"/>
      </p:ext>
    </p:extLst>
  </p:cSld>
  <p:clrMapOvr>
    <a:masterClrMapping/>
  </p:clrMapOvr>
  <p:transition spd="slow">
    <p:randomBar dir="vert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F69B427-EA97-FB80-D9C9-3C6D412433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98" name="Rectangle 3089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FB5907C-99FC-EB52-0F32-A6A01782F8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16811" y="681134"/>
            <a:ext cx="5393093" cy="868867"/>
          </a:xfrm>
        </p:spPr>
        <p:txBody>
          <a:bodyPr vert="horz" lIns="91440" tIns="45720" rIns="91440" bIns="45720" rtlCol="0" anchor="b">
            <a:normAutofit/>
          </a:bodyPr>
          <a:lstStyle/>
          <a:p>
            <a:endParaRPr lang="en-US" sz="2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099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sX0" fmla="*/ 0 w 3474720"/>
              <a:gd name="csY0" fmla="*/ 0 h 18288"/>
              <a:gd name="csX1" fmla="*/ 694944 w 3474720"/>
              <a:gd name="csY1" fmla="*/ 0 h 18288"/>
              <a:gd name="csX2" fmla="*/ 1355141 w 3474720"/>
              <a:gd name="csY2" fmla="*/ 0 h 18288"/>
              <a:gd name="csX3" fmla="*/ 2015338 w 3474720"/>
              <a:gd name="csY3" fmla="*/ 0 h 18288"/>
              <a:gd name="csX4" fmla="*/ 2779776 w 3474720"/>
              <a:gd name="csY4" fmla="*/ 0 h 18288"/>
              <a:gd name="csX5" fmla="*/ 3474720 w 3474720"/>
              <a:gd name="csY5" fmla="*/ 0 h 18288"/>
              <a:gd name="csX6" fmla="*/ 3474720 w 3474720"/>
              <a:gd name="csY6" fmla="*/ 18288 h 18288"/>
              <a:gd name="csX7" fmla="*/ 2779776 w 3474720"/>
              <a:gd name="csY7" fmla="*/ 18288 h 18288"/>
              <a:gd name="csX8" fmla="*/ 2189074 w 3474720"/>
              <a:gd name="csY8" fmla="*/ 18288 h 18288"/>
              <a:gd name="csX9" fmla="*/ 1528877 w 3474720"/>
              <a:gd name="csY9" fmla="*/ 18288 h 18288"/>
              <a:gd name="csX10" fmla="*/ 868680 w 3474720"/>
              <a:gd name="csY10" fmla="*/ 18288 h 18288"/>
              <a:gd name="csX11" fmla="*/ 0 w 3474720"/>
              <a:gd name="csY11" fmla="*/ 18288 h 18288"/>
              <a:gd name="csX12" fmla="*/ 0 w 3474720"/>
              <a:gd name="csY12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4D743AEF-781F-094D-79E1-B47ECE9FE871}"/>
              </a:ext>
            </a:extLst>
          </p:cNvPr>
          <p:cNvSpPr txBox="1"/>
          <p:nvPr/>
        </p:nvSpPr>
        <p:spPr>
          <a:xfrm>
            <a:off x="428105" y="787493"/>
            <a:ext cx="4670097" cy="19521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571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400" dirty="0"/>
              <a:t>A </a:t>
            </a:r>
            <a:r>
              <a:rPr lang="pt-BR" sz="2400" dirty="0" err="1"/>
              <a:t>HostDime</a:t>
            </a:r>
            <a:r>
              <a:rPr lang="pt-BR" sz="2400" dirty="0"/>
              <a:t> nasceu nos EUA e possui operação forte no Brasil, inclusive com datacenter próprio em João Pessoa — um dos maiores datacenters do Nordeste.</a:t>
            </a:r>
            <a:endParaRPr lang="en-US" sz="2200" dirty="0"/>
          </a:p>
        </p:txBody>
      </p:sp>
      <p:pic>
        <p:nvPicPr>
          <p:cNvPr id="3074" name="Picture 2" descr="963acf08797fd2e60fcff941b490f1d6">
            <a:extLst>
              <a:ext uri="{FF2B5EF4-FFF2-40B4-BE49-F238E27FC236}">
                <a16:creationId xmlns:a16="http://schemas.microsoft.com/office/drawing/2014/main" id="{153FDB2E-598A-F635-7A0D-25E0DE4DAB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57" r="17241"/>
          <a:stretch>
            <a:fillRect/>
          </a:stretch>
        </p:blipFill>
        <p:spPr bwMode="auto"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F4AEF194-03DA-1A99-D212-3E75ACEA90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"/>
            <a:ext cx="2150347" cy="573426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  <a:softEdge rad="12700"/>
          </a:effectLst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83CD51F3-1114-184E-6BED-1EE623018223}"/>
              </a:ext>
            </a:extLst>
          </p:cNvPr>
          <p:cNvSpPr txBox="1"/>
          <p:nvPr/>
        </p:nvSpPr>
        <p:spPr>
          <a:xfrm>
            <a:off x="428105" y="3188338"/>
            <a:ext cx="4670097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pt-BR" dirty="0">
                <a:solidFill>
                  <a:schemeClr val="accent2">
                    <a:lumMod val="50000"/>
                  </a:schemeClr>
                </a:solidFill>
              </a:rPr>
              <a:t>Alguns diferenciais normalmente associados à empresa:</a:t>
            </a:r>
          </a:p>
          <a:p>
            <a:pPr>
              <a:buNone/>
            </a:pPr>
            <a:endParaRPr lang="pt-BR" dirty="0">
              <a:solidFill>
                <a:schemeClr val="accent2">
                  <a:lumMod val="50000"/>
                </a:schemeClr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accent2">
                    <a:lumMod val="50000"/>
                  </a:schemeClr>
                </a:solidFill>
              </a:rPr>
              <a:t>datacenter </a:t>
            </a:r>
            <a:r>
              <a:rPr lang="pt-BR" dirty="0" err="1">
                <a:solidFill>
                  <a:schemeClr val="accent2">
                    <a:lumMod val="50000"/>
                  </a:schemeClr>
                </a:solidFill>
              </a:rPr>
              <a:t>Tier</a:t>
            </a:r>
            <a:r>
              <a:rPr lang="pt-BR" dirty="0">
                <a:solidFill>
                  <a:schemeClr val="accent2">
                    <a:lumMod val="50000"/>
                  </a:schemeClr>
                </a:solidFill>
              </a:rPr>
              <a:t> III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accent2">
                    <a:lumMod val="50000"/>
                  </a:schemeClr>
                </a:solidFill>
              </a:rPr>
              <a:t>suporte 24/7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accent2">
                    <a:lumMod val="50000"/>
                  </a:schemeClr>
                </a:solidFill>
              </a:rPr>
              <a:t>infraestrutura própria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accent2">
                    <a:lumMod val="50000"/>
                  </a:schemeClr>
                </a:solidFill>
              </a:rPr>
              <a:t>serviços gerenciados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accent2">
                    <a:lumMod val="50000"/>
                  </a:schemeClr>
                </a:solidFill>
              </a:rPr>
              <a:t>proteção contra ataques </a:t>
            </a:r>
            <a:r>
              <a:rPr lang="pt-BR" dirty="0" err="1">
                <a:solidFill>
                  <a:schemeClr val="accent2">
                    <a:lumMod val="50000"/>
                  </a:schemeClr>
                </a:solidFill>
              </a:rPr>
              <a:t>DDoS</a:t>
            </a:r>
            <a:r>
              <a:rPr lang="pt-BR" dirty="0">
                <a:solidFill>
                  <a:schemeClr val="accent2">
                    <a:lumMod val="50000"/>
                  </a:schemeClr>
                </a:solidFill>
              </a:rPr>
              <a:t>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accent2">
                    <a:lumMod val="50000"/>
                  </a:schemeClr>
                </a:solidFill>
              </a:rPr>
              <a:t>conectividade de alta capacidade</a:t>
            </a:r>
          </a:p>
        </p:txBody>
      </p:sp>
    </p:spTree>
    <p:extLst>
      <p:ext uri="{BB962C8B-B14F-4D97-AF65-F5344CB8AC3E}">
        <p14:creationId xmlns:p14="http://schemas.microsoft.com/office/powerpoint/2010/main" val="643125062"/>
      </p:ext>
    </p:extLst>
  </p:cSld>
  <p:clrMapOvr>
    <a:masterClrMapping/>
  </p:clrMapOvr>
  <p:transition spd="slow">
    <p:wip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7AC2AF9-9A4D-BEE6-CB7A-5746552D43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" name="Rectangle 31">
            <a:extLst>
              <a:ext uri="{FF2B5EF4-FFF2-40B4-BE49-F238E27FC236}">
                <a16:creationId xmlns:a16="http://schemas.microsoft.com/office/drawing/2014/main" id="{AAB8EDC3-1C0D-4505-A2C7-839A5161FB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2069E294-3813-4588-9E9C-AEA08F9C4D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5C44FF50-188E-5C1E-8D94-2FFB022D0B08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40000"/>
          </a:blip>
          <a:srcRect l="15038" r="14295"/>
          <a:stretch>
            <a:fillRect/>
          </a:stretch>
        </p:blipFill>
        <p:spPr>
          <a:xfrm>
            <a:off x="20" y="10"/>
            <a:ext cx="12191981" cy="685799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F77D97A4-1476-6868-39CA-2BFB1E36DA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343" y="365125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i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Gestão Premiada: O uso estratégico do (SAPL) na comunicação da ALPB</a:t>
            </a:r>
            <a:endParaRPr lang="en-US" b="1" kern="120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F6D8FD24-77B2-9B87-D18F-AF386C944809}"/>
              </a:ext>
            </a:extLst>
          </p:cNvPr>
          <p:cNvSpPr txBox="1"/>
          <p:nvPr/>
        </p:nvSpPr>
        <p:spPr>
          <a:xfrm>
            <a:off x="838344" y="2013625"/>
            <a:ext cx="4614759" cy="4163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rgbClr val="FFFFFF"/>
                </a:solidFill>
              </a:rPr>
              <a:t>Agradecimentos</a:t>
            </a:r>
            <a:r>
              <a:rPr lang="en-US" sz="2000" dirty="0">
                <a:solidFill>
                  <a:srgbClr val="FFFFFF"/>
                </a:solidFill>
              </a:rPr>
              <a:t> e </a:t>
            </a:r>
            <a:r>
              <a:rPr lang="en-US" sz="2000" dirty="0" err="1">
                <a:solidFill>
                  <a:srgbClr val="FFFFFF"/>
                </a:solidFill>
              </a:rPr>
              <a:t>contatos</a:t>
            </a:r>
            <a:endParaRPr lang="en-US" sz="2000" dirty="0">
              <a:solidFill>
                <a:srgbClr val="FFFFFF"/>
              </a:solidFill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FFFFFF"/>
              </a:solidFill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FFFF"/>
                </a:solidFill>
              </a:rPr>
              <a:t>Brunno Ugulino de Araujo Maranhão (</a:t>
            </a:r>
            <a:r>
              <a:rPr lang="en-US" sz="2000" dirty="0" err="1">
                <a:solidFill>
                  <a:srgbClr val="FFFFFF"/>
                </a:solidFill>
              </a:rPr>
              <a:t>Diretor</a:t>
            </a:r>
            <a:r>
              <a:rPr lang="en-US" sz="2000" dirty="0">
                <a:solidFill>
                  <a:srgbClr val="FFFFFF"/>
                </a:solidFill>
              </a:rPr>
              <a:t> do DEINFO)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pt-BR" sz="2000" b="1" dirty="0">
              <a:solidFill>
                <a:schemeClr val="bg1"/>
              </a:solidFill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000" b="1" dirty="0" err="1">
                <a:solidFill>
                  <a:schemeClr val="bg1"/>
                </a:solidFill>
              </a:rPr>
              <a:t>Wellyton</a:t>
            </a:r>
            <a:r>
              <a:rPr lang="pt-BR" sz="2000" b="1" dirty="0">
                <a:solidFill>
                  <a:schemeClr val="bg1"/>
                </a:solidFill>
              </a:rPr>
              <a:t> Queiroz Costa  - </a:t>
            </a:r>
            <a:r>
              <a:rPr lang="pt-BR" sz="2000" dirty="0">
                <a:solidFill>
                  <a:schemeClr val="bg1"/>
                </a:solidFill>
              </a:rPr>
              <a:t>JORNALISTA - COORDENADOR DA TVALPB</a:t>
            </a:r>
            <a:endParaRPr lang="pt-BR" sz="2000" b="1" dirty="0">
              <a:solidFill>
                <a:schemeClr val="bg1"/>
              </a:solidFill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FFFFFF"/>
              </a:solidFill>
            </a:endParaRPr>
          </a:p>
        </p:txBody>
      </p:sp>
      <p:pic>
        <p:nvPicPr>
          <p:cNvPr id="16" name="Imagem 15">
            <a:extLst>
              <a:ext uri="{FF2B5EF4-FFF2-40B4-BE49-F238E27FC236}">
                <a16:creationId xmlns:a16="http://schemas.microsoft.com/office/drawing/2014/main" id="{E8C7A357-4CAC-5AD0-5DC7-AB17D62E87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54" r="8976" b="-3"/>
          <a:stretch>
            <a:fillRect/>
          </a:stretch>
        </p:blipFill>
        <p:spPr>
          <a:xfrm>
            <a:off x="5468067" y="1165873"/>
            <a:ext cx="7801910" cy="6216942"/>
          </a:xfrm>
          <a:custGeom>
            <a:avLst/>
            <a:gdLst/>
            <a:ahLst/>
            <a:cxnLst/>
            <a:rect l="l" t="t" r="r" b="b"/>
            <a:pathLst>
              <a:path w="5283866" h="4210442">
                <a:moveTo>
                  <a:pt x="839883" y="18"/>
                </a:moveTo>
                <a:cubicBezTo>
                  <a:pt x="851945" y="328"/>
                  <a:pt x="864423" y="4671"/>
                  <a:pt x="875727" y="6050"/>
                </a:cubicBezTo>
                <a:cubicBezTo>
                  <a:pt x="1125267" y="36932"/>
                  <a:pt x="1374804" y="70296"/>
                  <a:pt x="1624617" y="99799"/>
                </a:cubicBezTo>
                <a:cubicBezTo>
                  <a:pt x="1858164" y="127373"/>
                  <a:pt x="2093363" y="133714"/>
                  <a:pt x="2328012" y="148051"/>
                </a:cubicBezTo>
                <a:cubicBezTo>
                  <a:pt x="2612016" y="165424"/>
                  <a:pt x="2895470" y="189965"/>
                  <a:pt x="3177820" y="228566"/>
                </a:cubicBezTo>
                <a:cubicBezTo>
                  <a:pt x="3373866" y="255590"/>
                  <a:pt x="3571843" y="274338"/>
                  <a:pt x="3770646" y="252831"/>
                </a:cubicBezTo>
                <a:cubicBezTo>
                  <a:pt x="3780572" y="251727"/>
                  <a:pt x="3791878" y="248144"/>
                  <a:pt x="3800149" y="251727"/>
                </a:cubicBezTo>
                <a:cubicBezTo>
                  <a:pt x="3896658" y="291986"/>
                  <a:pt x="4001986" y="263033"/>
                  <a:pt x="4102076" y="288400"/>
                </a:cubicBezTo>
                <a:cubicBezTo>
                  <a:pt x="4076434" y="386286"/>
                  <a:pt x="3966416" y="378289"/>
                  <a:pt x="3904377" y="446120"/>
                </a:cubicBezTo>
                <a:cubicBezTo>
                  <a:pt x="4005570" y="473141"/>
                  <a:pt x="4096562" y="500439"/>
                  <a:pt x="4188933" y="520843"/>
                </a:cubicBezTo>
                <a:cubicBezTo>
                  <a:pt x="4286818" y="542350"/>
                  <a:pt x="4369813" y="600531"/>
                  <a:pt x="4465492" y="626449"/>
                </a:cubicBezTo>
                <a:cubicBezTo>
                  <a:pt x="4485897" y="631964"/>
                  <a:pt x="4510437" y="651264"/>
                  <a:pt x="4517606" y="670015"/>
                </a:cubicBezTo>
                <a:cubicBezTo>
                  <a:pt x="4540768" y="730677"/>
                  <a:pt x="5003171" y="900804"/>
                  <a:pt x="4948576" y="954847"/>
                </a:cubicBezTo>
                <a:cubicBezTo>
                  <a:pt x="4925966" y="977182"/>
                  <a:pt x="4896738" y="993174"/>
                  <a:pt x="4866132" y="1015233"/>
                </a:cubicBezTo>
                <a:cubicBezTo>
                  <a:pt x="4912180" y="1056869"/>
                  <a:pt x="4964017" y="1075067"/>
                  <a:pt x="5019164" y="1087474"/>
                </a:cubicBezTo>
                <a:cubicBezTo>
                  <a:pt x="5035708" y="1091335"/>
                  <a:pt x="5051977" y="1099055"/>
                  <a:pt x="5053630" y="1117806"/>
                </a:cubicBezTo>
                <a:cubicBezTo>
                  <a:pt x="5055284" y="1137382"/>
                  <a:pt x="5038464" y="1145101"/>
                  <a:pt x="5024404" y="1154202"/>
                </a:cubicBezTo>
                <a:cubicBezTo>
                  <a:pt x="5004826" y="1166885"/>
                  <a:pt x="4985800" y="1177916"/>
                  <a:pt x="4960984" y="1179569"/>
                </a:cubicBezTo>
                <a:cubicBezTo>
                  <a:pt x="4920176" y="1182051"/>
                  <a:pt x="4900600" y="1217344"/>
                  <a:pt x="4876887" y="1243814"/>
                </a:cubicBezTo>
                <a:cubicBezTo>
                  <a:pt x="4863652" y="1258705"/>
                  <a:pt x="4857034" y="1288759"/>
                  <a:pt x="4880195" y="1293998"/>
                </a:cubicBezTo>
                <a:cubicBezTo>
                  <a:pt x="4935892" y="1306682"/>
                  <a:pt x="4931480" y="1343355"/>
                  <a:pt x="4930104" y="1384991"/>
                </a:cubicBezTo>
                <a:cubicBezTo>
                  <a:pt x="4928173" y="1436553"/>
                  <a:pt x="4895360" y="1460265"/>
                  <a:pt x="4855103" y="1480119"/>
                </a:cubicBezTo>
                <a:cubicBezTo>
                  <a:pt x="4841316" y="1487011"/>
                  <a:pt x="4821740" y="1486735"/>
                  <a:pt x="4816500" y="1508242"/>
                </a:cubicBezTo>
                <a:cubicBezTo>
                  <a:pt x="4839110" y="1528648"/>
                  <a:pt x="4866684" y="1512103"/>
                  <a:pt x="4890949" y="1517893"/>
                </a:cubicBezTo>
                <a:cubicBezTo>
                  <a:pt x="4911077" y="1522581"/>
                  <a:pt x="4944441" y="1520100"/>
                  <a:pt x="4916868" y="1557599"/>
                </a:cubicBezTo>
                <a:cubicBezTo>
                  <a:pt x="4908870" y="1568352"/>
                  <a:pt x="4918245" y="1576625"/>
                  <a:pt x="4928448" y="1577453"/>
                </a:cubicBezTo>
                <a:cubicBezTo>
                  <a:pt x="5010066" y="1586000"/>
                  <a:pt x="4972566" y="1661827"/>
                  <a:pt x="4998760" y="1701809"/>
                </a:cubicBezTo>
                <a:cubicBezTo>
                  <a:pt x="5005928" y="1712836"/>
                  <a:pt x="4998208" y="1731862"/>
                  <a:pt x="4986903" y="1736550"/>
                </a:cubicBezTo>
                <a:cubicBezTo>
                  <a:pt x="4914660" y="1767432"/>
                  <a:pt x="4904735" y="1841053"/>
                  <a:pt x="4869716" y="1904472"/>
                </a:cubicBezTo>
                <a:cubicBezTo>
                  <a:pt x="4907768" y="1929562"/>
                  <a:pt x="4953264" y="1935077"/>
                  <a:pt x="4994348" y="1951346"/>
                </a:cubicBezTo>
                <a:cubicBezTo>
                  <a:pt x="5037087" y="1968441"/>
                  <a:pt x="5037087" y="1981125"/>
                  <a:pt x="5001792" y="2030756"/>
                </a:cubicBezTo>
                <a:cubicBezTo>
                  <a:pt x="5093611" y="2041511"/>
                  <a:pt x="5093611" y="2041511"/>
                  <a:pt x="5065212" y="2119543"/>
                </a:cubicBezTo>
                <a:cubicBezTo>
                  <a:pt x="5142142" y="2126712"/>
                  <a:pt x="5192876" y="2163660"/>
                  <a:pt x="5204732" y="2244450"/>
                </a:cubicBezTo>
                <a:cubicBezTo>
                  <a:pt x="5210523" y="2283604"/>
                  <a:pt x="5245265" y="2302077"/>
                  <a:pt x="5283866" y="2328272"/>
                </a:cubicBezTo>
                <a:cubicBezTo>
                  <a:pt x="5235890" y="2353641"/>
                  <a:pt x="5203354" y="2406580"/>
                  <a:pt x="5147380" y="2350606"/>
                </a:cubicBezTo>
                <a:cubicBezTo>
                  <a:pt x="5126976" y="2330203"/>
                  <a:pt x="5128904" y="2356121"/>
                  <a:pt x="5126148" y="2363566"/>
                </a:cubicBezTo>
                <a:cubicBezTo>
                  <a:pt x="5119532" y="2381764"/>
                  <a:pt x="5133316" y="2393897"/>
                  <a:pt x="5142417" y="2407682"/>
                </a:cubicBezTo>
                <a:cubicBezTo>
                  <a:pt x="5151240" y="2421470"/>
                  <a:pt x="5161718" y="2436083"/>
                  <a:pt x="5164200" y="2451526"/>
                </a:cubicBezTo>
                <a:cubicBezTo>
                  <a:pt x="5165852" y="2462279"/>
                  <a:pt x="5157858" y="2477994"/>
                  <a:pt x="5149034" y="2485992"/>
                </a:cubicBezTo>
                <a:cubicBezTo>
                  <a:pt x="5102710" y="2528178"/>
                  <a:pt x="5130284" y="2623031"/>
                  <a:pt x="5042601" y="2635164"/>
                </a:cubicBezTo>
                <a:cubicBezTo>
                  <a:pt x="5003171" y="2640677"/>
                  <a:pt x="4984146" y="2675420"/>
                  <a:pt x="4955194" y="2694445"/>
                </a:cubicBezTo>
                <a:cubicBezTo>
                  <a:pt x="4854552" y="2760897"/>
                  <a:pt x="4787272" y="2846375"/>
                  <a:pt x="4756116" y="2963836"/>
                </a:cubicBezTo>
                <a:cubicBezTo>
                  <a:pt x="4747568" y="2996372"/>
                  <a:pt x="4714754" y="3022569"/>
                  <a:pt x="4693523" y="3051244"/>
                </a:cubicBezTo>
                <a:cubicBezTo>
                  <a:pt x="4703726" y="3072199"/>
                  <a:pt x="4759424" y="3026979"/>
                  <a:pt x="4739848" y="3082125"/>
                </a:cubicBezTo>
                <a:cubicBezTo>
                  <a:pt x="4724958" y="3123486"/>
                  <a:pt x="4686906" y="3149129"/>
                  <a:pt x="4651060" y="3173670"/>
                </a:cubicBezTo>
                <a:cubicBezTo>
                  <a:pt x="4610252" y="3201518"/>
                  <a:pt x="4565032" y="3223852"/>
                  <a:pt x="4546556" y="3275413"/>
                </a:cubicBezTo>
                <a:cubicBezTo>
                  <a:pt x="4542697" y="3286444"/>
                  <a:pt x="4530288" y="3298024"/>
                  <a:pt x="4519261" y="3302437"/>
                </a:cubicBezTo>
                <a:cubicBezTo>
                  <a:pt x="3944081" y="4209875"/>
                  <a:pt x="2528194" y="4215939"/>
                  <a:pt x="2364961" y="4209597"/>
                </a:cubicBezTo>
                <a:cubicBezTo>
                  <a:pt x="2167260" y="4201602"/>
                  <a:pt x="1980313" y="4145627"/>
                  <a:pt x="1796951" y="4075867"/>
                </a:cubicBezTo>
                <a:cubicBezTo>
                  <a:pt x="1719469" y="4046365"/>
                  <a:pt x="1647505" y="4004453"/>
                  <a:pt x="1572227" y="3971917"/>
                </a:cubicBezTo>
                <a:cubicBezTo>
                  <a:pt x="1468277" y="3926971"/>
                  <a:pt x="1388040" y="3841219"/>
                  <a:pt x="1284364" y="3805097"/>
                </a:cubicBezTo>
                <a:cubicBezTo>
                  <a:pt x="1177655" y="3767873"/>
                  <a:pt x="1086388" y="3699767"/>
                  <a:pt x="976645" y="3670815"/>
                </a:cubicBezTo>
                <a:cubicBezTo>
                  <a:pt x="918742" y="3655375"/>
                  <a:pt x="862768" y="3627527"/>
                  <a:pt x="871866" y="3547839"/>
                </a:cubicBezTo>
                <a:cubicBezTo>
                  <a:pt x="874349" y="3525228"/>
                  <a:pt x="859184" y="3506755"/>
                  <a:pt x="835195" y="3513373"/>
                </a:cubicBezTo>
                <a:cubicBezTo>
                  <a:pt x="789424" y="3525780"/>
                  <a:pt x="768744" y="3492967"/>
                  <a:pt x="743375" y="3468427"/>
                </a:cubicBezTo>
                <a:cubicBezTo>
                  <a:pt x="698156" y="3424863"/>
                  <a:pt x="655142" y="3378540"/>
                  <a:pt x="583175" y="3371370"/>
                </a:cubicBezTo>
                <a:cubicBezTo>
                  <a:pt x="596961" y="3337178"/>
                  <a:pt x="620399" y="3342142"/>
                  <a:pt x="641906" y="3349311"/>
                </a:cubicBezTo>
                <a:cubicBezTo>
                  <a:pt x="698432" y="3368062"/>
                  <a:pt x="754405" y="3389293"/>
                  <a:pt x="810930" y="3408042"/>
                </a:cubicBezTo>
                <a:cubicBezTo>
                  <a:pt x="847878" y="3420175"/>
                  <a:pt x="884551" y="3437271"/>
                  <a:pt x="933908" y="3423758"/>
                </a:cubicBezTo>
                <a:cubicBezTo>
                  <a:pt x="891445" y="3354826"/>
                  <a:pt x="819202" y="3342418"/>
                  <a:pt x="760747" y="3321187"/>
                </a:cubicBezTo>
                <a:cubicBezTo>
                  <a:pt x="687678" y="3294441"/>
                  <a:pt x="644664" y="3243980"/>
                  <a:pt x="593101" y="3187731"/>
                </a:cubicBezTo>
                <a:cubicBezTo>
                  <a:pt x="646869" y="3174220"/>
                  <a:pt x="680233" y="3215581"/>
                  <a:pt x="722419" y="3213374"/>
                </a:cubicBezTo>
                <a:cubicBezTo>
                  <a:pt x="724627" y="3206207"/>
                  <a:pt x="728486" y="3195729"/>
                  <a:pt x="727934" y="3195451"/>
                </a:cubicBezTo>
                <a:cubicBezTo>
                  <a:pt x="659002" y="3164570"/>
                  <a:pt x="626741" y="3106666"/>
                  <a:pt x="615987" y="3036630"/>
                </a:cubicBezTo>
                <a:cubicBezTo>
                  <a:pt x="610473" y="3000510"/>
                  <a:pt x="585381" y="2989205"/>
                  <a:pt x="560564" y="2972660"/>
                </a:cubicBezTo>
                <a:cubicBezTo>
                  <a:pt x="473984" y="2913930"/>
                  <a:pt x="382441" y="2860713"/>
                  <a:pt x="311302" y="2779924"/>
                </a:cubicBezTo>
                <a:cubicBezTo>
                  <a:pt x="393471" y="2790677"/>
                  <a:pt x="459371" y="2843341"/>
                  <a:pt x="547882" y="2865952"/>
                </a:cubicBezTo>
                <a:cubicBezTo>
                  <a:pt x="477570" y="2777166"/>
                  <a:pt x="386577" y="2732222"/>
                  <a:pt x="303582" y="2678453"/>
                </a:cubicBezTo>
                <a:cubicBezTo>
                  <a:pt x="265806" y="2653913"/>
                  <a:pt x="230790" y="2622479"/>
                  <a:pt x="185016" y="2609244"/>
                </a:cubicBezTo>
                <a:cubicBezTo>
                  <a:pt x="168748" y="2604556"/>
                  <a:pt x="142002" y="2594630"/>
                  <a:pt x="154963" y="2568435"/>
                </a:cubicBezTo>
                <a:cubicBezTo>
                  <a:pt x="165990" y="2546654"/>
                  <a:pt x="187773" y="2553269"/>
                  <a:pt x="207627" y="2559612"/>
                </a:cubicBezTo>
                <a:cubicBezTo>
                  <a:pt x="255328" y="2575330"/>
                  <a:pt x="304685" y="2575604"/>
                  <a:pt x="369207" y="2575330"/>
                </a:cubicBezTo>
                <a:cubicBezTo>
                  <a:pt x="315163" y="2503363"/>
                  <a:pt x="216174" y="2524871"/>
                  <a:pt x="169852" y="2449319"/>
                </a:cubicBezTo>
                <a:cubicBezTo>
                  <a:pt x="227755" y="2436083"/>
                  <a:pt x="272424" y="2463381"/>
                  <a:pt x="319299" y="2468619"/>
                </a:cubicBezTo>
                <a:cubicBezTo>
                  <a:pt x="361761" y="2473307"/>
                  <a:pt x="372239" y="2460624"/>
                  <a:pt x="362313" y="2418988"/>
                </a:cubicBezTo>
                <a:cubicBezTo>
                  <a:pt x="346873" y="2354190"/>
                  <a:pt x="370034" y="2321102"/>
                  <a:pt x="431798" y="2338750"/>
                </a:cubicBezTo>
                <a:cubicBezTo>
                  <a:pt x="489149" y="2355293"/>
                  <a:pt x="495215" y="2331030"/>
                  <a:pt x="479775" y="2294082"/>
                </a:cubicBezTo>
                <a:cubicBezTo>
                  <a:pt x="457716" y="2240315"/>
                  <a:pt x="482807" y="2198678"/>
                  <a:pt x="499903" y="2153458"/>
                </a:cubicBezTo>
                <a:cubicBezTo>
                  <a:pt x="526099" y="2084525"/>
                  <a:pt x="515069" y="2050885"/>
                  <a:pt x="458544" y="1999599"/>
                </a:cubicBezTo>
                <a:cubicBezTo>
                  <a:pt x="426835" y="1970921"/>
                  <a:pt x="392645" y="1946658"/>
                  <a:pt x="346596" y="1921843"/>
                </a:cubicBezTo>
                <a:cubicBezTo>
                  <a:pt x="452753" y="1908331"/>
                  <a:pt x="341358" y="1862836"/>
                  <a:pt x="378857" y="1834435"/>
                </a:cubicBezTo>
                <a:cubicBezTo>
                  <a:pt x="453856" y="1822854"/>
                  <a:pt x="515069" y="1913294"/>
                  <a:pt x="617091" y="1887376"/>
                </a:cubicBezTo>
                <a:cubicBezTo>
                  <a:pt x="491080" y="1809066"/>
                  <a:pt x="351835" y="1783423"/>
                  <a:pt x="260568" y="1679198"/>
                </a:cubicBezTo>
                <a:cubicBezTo>
                  <a:pt x="281523" y="1655484"/>
                  <a:pt x="302479" y="1677543"/>
                  <a:pt x="320402" y="1668720"/>
                </a:cubicBezTo>
                <a:cubicBezTo>
                  <a:pt x="319850" y="1663205"/>
                  <a:pt x="321230" y="1654932"/>
                  <a:pt x="317920" y="1652452"/>
                </a:cubicBezTo>
                <a:cubicBezTo>
                  <a:pt x="249815" y="1595650"/>
                  <a:pt x="248711" y="1594273"/>
                  <a:pt x="321779" y="1552359"/>
                </a:cubicBezTo>
                <a:cubicBezTo>
                  <a:pt x="347424" y="1537746"/>
                  <a:pt x="345218" y="1524786"/>
                  <a:pt x="331707" y="1506313"/>
                </a:cubicBezTo>
                <a:cubicBezTo>
                  <a:pt x="322055" y="1493353"/>
                  <a:pt x="310475" y="1481772"/>
                  <a:pt x="315990" y="1453371"/>
                </a:cubicBezTo>
                <a:cubicBezTo>
                  <a:pt x="355971" y="1489769"/>
                  <a:pt x="549259" y="1477912"/>
                  <a:pt x="583450" y="1474052"/>
                </a:cubicBezTo>
                <a:cubicBezTo>
                  <a:pt x="621777" y="1469917"/>
                  <a:pt x="659553" y="1452269"/>
                  <a:pt x="699809" y="1461919"/>
                </a:cubicBezTo>
                <a:cubicBezTo>
                  <a:pt x="732070" y="1469641"/>
                  <a:pt x="881516" y="1544364"/>
                  <a:pt x="902750" y="1458612"/>
                </a:cubicBezTo>
                <a:cubicBezTo>
                  <a:pt x="903853" y="1454475"/>
                  <a:pt x="964237" y="1464127"/>
                  <a:pt x="996774" y="1468814"/>
                </a:cubicBezTo>
                <a:cubicBezTo>
                  <a:pt x="1025451" y="1472674"/>
                  <a:pt x="1057712" y="1489769"/>
                  <a:pt x="1077012" y="1455578"/>
                </a:cubicBezTo>
                <a:cubicBezTo>
                  <a:pt x="1088317" y="1435450"/>
                  <a:pt x="1041719" y="1396571"/>
                  <a:pt x="1000083" y="1393262"/>
                </a:cubicBezTo>
                <a:cubicBezTo>
                  <a:pt x="963961" y="1390229"/>
                  <a:pt x="926186" y="1385817"/>
                  <a:pt x="891720" y="1394089"/>
                </a:cubicBezTo>
                <a:cubicBezTo>
                  <a:pt x="849258" y="1404017"/>
                  <a:pt x="826372" y="1388024"/>
                  <a:pt x="814515" y="1353557"/>
                </a:cubicBezTo>
                <a:cubicBezTo>
                  <a:pt x="801280" y="1315506"/>
                  <a:pt x="775911" y="1297858"/>
                  <a:pt x="740895" y="1280211"/>
                </a:cubicBezTo>
                <a:cubicBezTo>
                  <a:pt x="655967" y="1237474"/>
                  <a:pt x="574352" y="1188118"/>
                  <a:pt x="481154" y="1163301"/>
                </a:cubicBezTo>
                <a:cubicBezTo>
                  <a:pt x="462679" y="1158337"/>
                  <a:pt x="442276" y="1151719"/>
                  <a:pt x="433728" y="1118909"/>
                </a:cubicBezTo>
                <a:cubicBezTo>
                  <a:pt x="686023" y="1167987"/>
                  <a:pt x="915984" y="1295929"/>
                  <a:pt x="1176276" y="1288484"/>
                </a:cubicBezTo>
                <a:cubicBezTo>
                  <a:pt x="1105137" y="1247950"/>
                  <a:pt x="1022694" y="1245745"/>
                  <a:pt x="946867" y="1217344"/>
                </a:cubicBezTo>
                <a:cubicBezTo>
                  <a:pt x="1000635" y="1196113"/>
                  <a:pt x="1051094" y="1218172"/>
                  <a:pt x="1102104" y="1230304"/>
                </a:cubicBezTo>
                <a:cubicBezTo>
                  <a:pt x="1144843" y="1240230"/>
                  <a:pt x="1183446" y="1241885"/>
                  <a:pt x="1188133" y="1182603"/>
                </a:cubicBezTo>
                <a:cubicBezTo>
                  <a:pt x="1186478" y="1178742"/>
                  <a:pt x="1186754" y="1173780"/>
                  <a:pt x="1187030" y="1169092"/>
                </a:cubicBezTo>
                <a:cubicBezTo>
                  <a:pt x="1172690" y="1144552"/>
                  <a:pt x="1150358" y="1131868"/>
                  <a:pt x="1123887" y="1124698"/>
                </a:cubicBezTo>
                <a:cubicBezTo>
                  <a:pt x="1107894" y="1120286"/>
                  <a:pt x="1086663" y="1113668"/>
                  <a:pt x="1086938" y="1096023"/>
                </a:cubicBezTo>
                <a:cubicBezTo>
                  <a:pt x="1087765" y="1030674"/>
                  <a:pt x="1036756" y="1011647"/>
                  <a:pt x="985744" y="992622"/>
                </a:cubicBezTo>
                <a:cubicBezTo>
                  <a:pt x="1014145" y="960086"/>
                  <a:pt x="1036479" y="984074"/>
                  <a:pt x="1057987" y="981594"/>
                </a:cubicBezTo>
                <a:cubicBezTo>
                  <a:pt x="1072049" y="979939"/>
                  <a:pt x="1084733" y="976906"/>
                  <a:pt x="1084733" y="960086"/>
                </a:cubicBezTo>
                <a:cubicBezTo>
                  <a:pt x="1085008" y="946023"/>
                  <a:pt x="1078390" y="930030"/>
                  <a:pt x="1064605" y="929756"/>
                </a:cubicBezTo>
                <a:cubicBezTo>
                  <a:pt x="978300" y="927273"/>
                  <a:pt x="930599" y="836833"/>
                  <a:pt x="840985" y="836558"/>
                </a:cubicBezTo>
                <a:cubicBezTo>
                  <a:pt x="787493" y="836558"/>
                  <a:pt x="868834" y="785547"/>
                  <a:pt x="823615" y="764315"/>
                </a:cubicBezTo>
                <a:cubicBezTo>
                  <a:pt x="813687" y="759628"/>
                  <a:pt x="849533" y="752460"/>
                  <a:pt x="865526" y="753562"/>
                </a:cubicBezTo>
                <a:cubicBezTo>
                  <a:pt x="881242" y="754665"/>
                  <a:pt x="895304" y="768175"/>
                  <a:pt x="914331" y="758525"/>
                </a:cubicBezTo>
                <a:cubicBezTo>
                  <a:pt x="924808" y="724059"/>
                  <a:pt x="897787" y="711375"/>
                  <a:pt x="875452" y="701724"/>
                </a:cubicBezTo>
                <a:cubicBezTo>
                  <a:pt x="823889" y="679390"/>
                  <a:pt x="773706" y="652369"/>
                  <a:pt x="717181" y="644371"/>
                </a:cubicBezTo>
                <a:cubicBezTo>
                  <a:pt x="697053" y="641614"/>
                  <a:pt x="746133" y="604666"/>
                  <a:pt x="755783" y="591707"/>
                </a:cubicBezTo>
                <a:cubicBezTo>
                  <a:pt x="528304" y="455496"/>
                  <a:pt x="254778" y="462388"/>
                  <a:pt x="0" y="352370"/>
                </a:cubicBezTo>
                <a:cubicBezTo>
                  <a:pt x="56250" y="330864"/>
                  <a:pt x="97610" y="346580"/>
                  <a:pt x="135937" y="349889"/>
                </a:cubicBezTo>
                <a:cubicBezTo>
                  <a:pt x="231615" y="358160"/>
                  <a:pt x="326193" y="375256"/>
                  <a:pt x="421595" y="385458"/>
                </a:cubicBezTo>
                <a:cubicBezTo>
                  <a:pt x="468469" y="390421"/>
                  <a:pt x="512035" y="409172"/>
                  <a:pt x="564424" y="379393"/>
                </a:cubicBezTo>
                <a:cubicBezTo>
                  <a:pt x="599443" y="359540"/>
                  <a:pt x="655418" y="381046"/>
                  <a:pt x="698432" y="398694"/>
                </a:cubicBezTo>
                <a:cubicBezTo>
                  <a:pt x="734000" y="413307"/>
                  <a:pt x="767916" y="417167"/>
                  <a:pt x="815067" y="398694"/>
                </a:cubicBezTo>
                <a:cubicBezTo>
                  <a:pt x="772328" y="387389"/>
                  <a:pt x="739515" y="377463"/>
                  <a:pt x="705876" y="370568"/>
                </a:cubicBezTo>
                <a:cubicBezTo>
                  <a:pt x="679130" y="365055"/>
                  <a:pt x="742825" y="342719"/>
                  <a:pt x="775360" y="345477"/>
                </a:cubicBezTo>
                <a:cubicBezTo>
                  <a:pt x="820857" y="349337"/>
                  <a:pt x="795214" y="335000"/>
                  <a:pt x="787493" y="315146"/>
                </a:cubicBezTo>
                <a:cubicBezTo>
                  <a:pt x="779221" y="293915"/>
                  <a:pt x="803761" y="287298"/>
                  <a:pt x="819202" y="291709"/>
                </a:cubicBezTo>
                <a:cubicBezTo>
                  <a:pt x="878484" y="309081"/>
                  <a:pt x="937491" y="278474"/>
                  <a:pt x="998705" y="303291"/>
                </a:cubicBezTo>
                <a:cubicBezTo>
                  <a:pt x="983263" y="242077"/>
                  <a:pt x="949899" y="215331"/>
                  <a:pt x="880139" y="206783"/>
                </a:cubicBezTo>
                <a:cubicBezTo>
                  <a:pt x="853944" y="203475"/>
                  <a:pt x="826647" y="208438"/>
                  <a:pt x="804037" y="190790"/>
                </a:cubicBezTo>
                <a:cubicBezTo>
                  <a:pt x="791076" y="180590"/>
                  <a:pt x="776463" y="168457"/>
                  <a:pt x="786666" y="149707"/>
                </a:cubicBezTo>
                <a:cubicBezTo>
                  <a:pt x="793834" y="136471"/>
                  <a:pt x="809276" y="136471"/>
                  <a:pt x="821960" y="140884"/>
                </a:cubicBezTo>
                <a:cubicBezTo>
                  <a:pt x="878761" y="160461"/>
                  <a:pt x="938043" y="167630"/>
                  <a:pt x="997325" y="174800"/>
                </a:cubicBezTo>
                <a:cubicBezTo>
                  <a:pt x="1006426" y="175902"/>
                  <a:pt x="1016626" y="179487"/>
                  <a:pt x="1026829" y="161287"/>
                </a:cubicBezTo>
                <a:cubicBezTo>
                  <a:pt x="915984" y="131783"/>
                  <a:pt x="810655" y="89872"/>
                  <a:pt x="696777" y="73604"/>
                </a:cubicBezTo>
                <a:cubicBezTo>
                  <a:pt x="698432" y="65884"/>
                  <a:pt x="700086" y="58164"/>
                  <a:pt x="701741" y="50444"/>
                </a:cubicBezTo>
                <a:cubicBezTo>
                  <a:pt x="790801" y="61471"/>
                  <a:pt x="879864" y="72501"/>
                  <a:pt x="992362" y="86289"/>
                </a:cubicBezTo>
                <a:cubicBezTo>
                  <a:pt x="923153" y="42446"/>
                  <a:pt x="857805" y="57060"/>
                  <a:pt x="806519" y="18183"/>
                </a:cubicBezTo>
                <a:cubicBezTo>
                  <a:pt x="816170" y="3431"/>
                  <a:pt x="827820" y="-292"/>
                  <a:pt x="839883" y="18"/>
                </a:cubicBezTo>
                <a:close/>
              </a:path>
            </a:pathLst>
          </a:cu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8EA3473F-6133-4B46-E2FB-83BA56507B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645" y="6182530"/>
            <a:ext cx="2150347" cy="573426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  <a:softEdge rad="12700"/>
          </a:effectLst>
        </p:spPr>
      </p:pic>
      <p:sp>
        <p:nvSpPr>
          <p:cNvPr id="6" name="AutoShape 2">
            <a:extLst>
              <a:ext uri="{FF2B5EF4-FFF2-40B4-BE49-F238E27FC236}">
                <a16:creationId xmlns:a16="http://schemas.microsoft.com/office/drawing/2014/main" id="{4352AEE7-A6EF-D6E9-568D-B3A88ACDC76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9" name="AutoShape 4">
            <a:extLst>
              <a:ext uri="{FF2B5EF4-FFF2-40B4-BE49-F238E27FC236}">
                <a16:creationId xmlns:a16="http://schemas.microsoft.com/office/drawing/2014/main" id="{2AC1FF8B-C68D-D523-93CC-E7F33117E62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748DB64A-3CC2-469C-5060-721F5C66B7E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46212" y="4498216"/>
            <a:ext cx="2400635" cy="2257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62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5F59A2D-7523-C6C8-D3DA-E035A721AA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" name="Rectangle 31">
            <a:extLst>
              <a:ext uri="{FF2B5EF4-FFF2-40B4-BE49-F238E27FC236}">
                <a16:creationId xmlns:a16="http://schemas.microsoft.com/office/drawing/2014/main" id="{387DA409-B580-CF93-66BD-AAA1DA11F1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6B9A452F-8B87-0C9D-FB4B-7B4471AFC7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6794B758-B96D-4DCB-8505-503241EDEF7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40000"/>
          </a:blip>
          <a:srcRect l="15038" r="14295"/>
          <a:stretch>
            <a:fillRect/>
          </a:stretch>
        </p:blipFill>
        <p:spPr>
          <a:xfrm>
            <a:off x="20" y="10"/>
            <a:ext cx="12191981" cy="685799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46D0D3E2-F4AC-52A8-D45B-71D3A71C88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343" y="365125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i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Gestão Premiada: O uso estratégico do (SAPL) na comunicação da ALPB</a:t>
            </a:r>
            <a:endParaRPr lang="en-US" b="1" kern="120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D11DEB25-B9E0-4CD5-4AFC-92E1B0B9A0C6}"/>
              </a:ext>
            </a:extLst>
          </p:cNvPr>
          <p:cNvSpPr txBox="1"/>
          <p:nvPr/>
        </p:nvSpPr>
        <p:spPr>
          <a:xfrm>
            <a:off x="838344" y="2013625"/>
            <a:ext cx="4614759" cy="4163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000" dirty="0">
              <a:solidFill>
                <a:srgbClr val="FFFFFF"/>
              </a:solidFill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489B7C62-ADB1-C68E-F8A4-822436CB60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45" y="6182530"/>
            <a:ext cx="2150347" cy="573426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  <a:softEdge rad="12700"/>
          </a:effectLst>
        </p:spPr>
      </p:pic>
      <p:sp>
        <p:nvSpPr>
          <p:cNvPr id="6" name="AutoShape 2">
            <a:extLst>
              <a:ext uri="{FF2B5EF4-FFF2-40B4-BE49-F238E27FC236}">
                <a16:creationId xmlns:a16="http://schemas.microsoft.com/office/drawing/2014/main" id="{3A3FA21D-5565-AE46-ABBF-B3B1AE83B44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9" name="AutoShape 4">
            <a:extLst>
              <a:ext uri="{FF2B5EF4-FFF2-40B4-BE49-F238E27FC236}">
                <a16:creationId xmlns:a16="http://schemas.microsoft.com/office/drawing/2014/main" id="{7CD3B235-8F0B-AA50-5476-9D16DDE6113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78265F83-235A-F2AF-BFDF-7284968A40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52478" y="1863964"/>
            <a:ext cx="7328647" cy="4462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3582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E831DB8-0E8E-0975-FB84-DB132340CB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:a16="http://schemas.microsoft.com/office/drawing/2014/main" id="{C3B0197D-B59E-E262-FA73-583E95D0DE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73427"/>
            <a:ext cx="14013432" cy="5554104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C0AE5157-2F67-C735-573F-7179DBF04B4A}"/>
              </a:ext>
            </a:extLst>
          </p:cNvPr>
          <p:cNvSpPr txBox="1"/>
          <p:nvPr/>
        </p:nvSpPr>
        <p:spPr>
          <a:xfrm>
            <a:off x="307910" y="1146853"/>
            <a:ext cx="1324947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>
                <a:solidFill>
                  <a:schemeClr val="accent5">
                    <a:lumMod val="75000"/>
                  </a:schemeClr>
                </a:solidFill>
              </a:rPr>
              <a:t>Historia de cooperação do Programa Interlegis com a Assembleia Legislativa do Estado da Paraíba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D0CF3181-4059-12BB-ED0A-EBF591B4CC5C}"/>
              </a:ext>
            </a:extLst>
          </p:cNvPr>
          <p:cNvSpPr txBox="1"/>
          <p:nvPr/>
        </p:nvSpPr>
        <p:spPr>
          <a:xfrm>
            <a:off x="1768510" y="2321169"/>
            <a:ext cx="63103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3200" dirty="0">
                <a:solidFill>
                  <a:schemeClr val="accent5">
                    <a:lumMod val="75000"/>
                  </a:schemeClr>
                </a:solidFill>
              </a:rPr>
              <a:t>ACT em 2005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3200" dirty="0">
                <a:solidFill>
                  <a:schemeClr val="accent5">
                    <a:lumMod val="75000"/>
                  </a:schemeClr>
                </a:solidFill>
              </a:rPr>
              <a:t>Entrega de equipamentos em 2001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3200" dirty="0">
                <a:solidFill>
                  <a:schemeClr val="accent5">
                    <a:lumMod val="75000"/>
                  </a:schemeClr>
                </a:solidFill>
              </a:rPr>
              <a:t>Portal Modelo em 2010</a:t>
            </a:r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BC0C46EA-F023-A362-158C-A874C1377890}"/>
              </a:ext>
            </a:extLst>
          </p:cNvPr>
          <p:cNvSpPr txBox="1">
            <a:spLocks/>
          </p:cNvSpPr>
          <p:nvPr/>
        </p:nvSpPr>
        <p:spPr>
          <a:xfrm>
            <a:off x="2438400" y="70156"/>
            <a:ext cx="9458130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800" b="1" i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Gestão Premiada: O uso estratégico do (SAPL) na comunicação da ALPB</a:t>
            </a:r>
            <a:endParaRPr lang="pt-BR" sz="2800" b="1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4E0AFE74-B21C-1AF7-EE5E-0A2CBE6CC0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"/>
            <a:ext cx="2150347" cy="573426"/>
          </a:xfrm>
          <a:prstGeom prst="rect">
            <a:avLst/>
          </a:prstGeom>
          <a:effectLst>
            <a:softEdge rad="12700"/>
          </a:effectLst>
        </p:spPr>
      </p:pic>
    </p:spTree>
    <p:extLst>
      <p:ext uri="{BB962C8B-B14F-4D97-AF65-F5344CB8AC3E}">
        <p14:creationId xmlns:p14="http://schemas.microsoft.com/office/powerpoint/2010/main" val="531544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BEEFD56-7280-DF84-90D3-00FF48A237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2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m 4" descr="Homem em pé em frente a computador&#10;&#10;O conteúdo gerado por IA pode estar incorreto.">
            <a:extLst>
              <a:ext uri="{FF2B5EF4-FFF2-40B4-BE49-F238E27FC236}">
                <a16:creationId xmlns:a16="http://schemas.microsoft.com/office/drawing/2014/main" id="{0EC25324-5A8F-FB70-63E4-A8ED77E9B5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99" b="-1"/>
          <a:stretch>
            <a:fillRect/>
          </a:stretch>
        </p:blipFill>
        <p:spPr>
          <a:xfrm>
            <a:off x="-3047" y="10"/>
            <a:ext cx="12191999" cy="6857990"/>
          </a:xfrm>
          <a:prstGeom prst="rect">
            <a:avLst/>
          </a:prstGeom>
        </p:spPr>
      </p:pic>
      <p:sp>
        <p:nvSpPr>
          <p:cNvPr id="17" name="Rectangle 14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B50AABE6-A2F7-41A5-4B21-5E03F981E7E3}"/>
              </a:ext>
            </a:extLst>
          </p:cNvPr>
          <p:cNvSpPr txBox="1">
            <a:spLocks/>
          </p:cNvSpPr>
          <p:nvPr/>
        </p:nvSpPr>
        <p:spPr>
          <a:xfrm>
            <a:off x="1548269" y="4029497"/>
            <a:ext cx="8201025" cy="208437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Aft>
                <a:spcPts val="600"/>
              </a:spcAft>
            </a:pPr>
            <a:r>
              <a:rPr lang="en-US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2013 –&gt; </a:t>
            </a:r>
            <a:r>
              <a:rPr lang="en-US" b="1" dirty="0" err="1">
                <a:solidFill>
                  <a:schemeClr val="accent5">
                    <a:lumMod val="20000"/>
                    <a:lumOff val="80000"/>
                  </a:schemeClr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Implantação</a:t>
            </a:r>
            <a:r>
              <a:rPr lang="en-US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 SAPL 2.4 – Humberto Marques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CF7EE606-10B5-307E-7E9C-25A54EB52303}"/>
              </a:ext>
            </a:extLst>
          </p:cNvPr>
          <p:cNvSpPr txBox="1"/>
          <p:nvPr/>
        </p:nvSpPr>
        <p:spPr>
          <a:xfrm>
            <a:off x="1100051" y="4072043"/>
            <a:ext cx="10058400" cy="128270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</a:pPr>
            <a:endParaRPr lang="en-US" sz="2400" dirty="0">
              <a:solidFill>
                <a:srgbClr val="FFFFFF"/>
              </a:solidFill>
            </a:endParaRP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94B76976-DD75-01EA-FD35-223A87FBF3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"/>
            <a:ext cx="2150347" cy="573426"/>
          </a:xfrm>
          <a:prstGeom prst="rect">
            <a:avLst/>
          </a:prstGeom>
          <a:effectLst>
            <a:softEdge rad="12700"/>
          </a:effectLst>
        </p:spPr>
      </p:pic>
      <p:sp>
        <p:nvSpPr>
          <p:cNvPr id="9" name="Título 1">
            <a:extLst>
              <a:ext uri="{FF2B5EF4-FFF2-40B4-BE49-F238E27FC236}">
                <a16:creationId xmlns:a16="http://schemas.microsoft.com/office/drawing/2014/main" id="{43600BEF-F85E-1DAF-889D-B579DFF471CD}"/>
              </a:ext>
            </a:extLst>
          </p:cNvPr>
          <p:cNvSpPr txBox="1">
            <a:spLocks/>
          </p:cNvSpPr>
          <p:nvPr/>
        </p:nvSpPr>
        <p:spPr>
          <a:xfrm>
            <a:off x="2438400" y="70156"/>
            <a:ext cx="9458130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800" b="1" i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Gestão Premiada: O uso estratégico do (SAPL) na comunicação da ALPB</a:t>
            </a:r>
            <a:endParaRPr lang="pt-BR" sz="2800" b="1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48322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BF9B740-B1BA-0619-7C07-F637472CCA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m 10">
            <a:extLst>
              <a:ext uri="{FF2B5EF4-FFF2-40B4-BE49-F238E27FC236}">
                <a16:creationId xmlns:a16="http://schemas.microsoft.com/office/drawing/2014/main" id="{CB7B867C-D183-9A02-FA57-1889D59993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73427"/>
            <a:ext cx="14013432" cy="5554104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128C988E-A657-5AFD-D593-EDE52D6C4B5B}"/>
              </a:ext>
            </a:extLst>
          </p:cNvPr>
          <p:cNvSpPr txBox="1"/>
          <p:nvPr/>
        </p:nvSpPr>
        <p:spPr>
          <a:xfrm>
            <a:off x="1962390" y="1502022"/>
            <a:ext cx="8267219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800" dirty="0">
                <a:solidFill>
                  <a:schemeClr val="accent5">
                    <a:lumMod val="75000"/>
                  </a:schemeClr>
                </a:solidFill>
              </a:rPr>
              <a:t>2013 e 2014 – implantação SAPL 2.4 – Humberto Marques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800" dirty="0">
                <a:solidFill>
                  <a:schemeClr val="accent5">
                    <a:lumMod val="75000"/>
                  </a:schemeClr>
                </a:solidFill>
              </a:rPr>
              <a:t>2015 SAPL 2.5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800" dirty="0">
                <a:solidFill>
                  <a:schemeClr val="accent5">
                    <a:lumMod val="75000"/>
                  </a:schemeClr>
                </a:solidFill>
              </a:rPr>
              <a:t>SAPL 2.6 e SAPL 3.0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800" dirty="0">
                <a:solidFill>
                  <a:schemeClr val="accent5">
                    <a:lumMod val="75000"/>
                  </a:schemeClr>
                </a:solidFill>
              </a:rPr>
              <a:t>Em 2015 – implantamos SAPL3.0 (responsividade)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800" dirty="0">
                <a:solidFill>
                  <a:schemeClr val="accent5">
                    <a:lumMod val="75000"/>
                  </a:schemeClr>
                </a:solidFill>
              </a:rPr>
              <a:t>Não oficial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800" dirty="0">
                <a:solidFill>
                  <a:schemeClr val="accent5">
                    <a:lumMod val="75000"/>
                  </a:schemeClr>
                </a:solidFill>
              </a:rPr>
              <a:t>2024 – Migração SAPL 3.1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sz="2800" dirty="0">
                <a:solidFill>
                  <a:schemeClr val="accent5">
                    <a:lumMod val="75000"/>
                  </a:schemeClr>
                </a:solidFill>
              </a:rPr>
              <a:t>Dificuldades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sz="2800" dirty="0">
                <a:solidFill>
                  <a:schemeClr val="accent5">
                    <a:lumMod val="75000"/>
                  </a:schemeClr>
                </a:solidFill>
              </a:rPr>
              <a:t>Vários Sistemas Rodando em cima do SAPL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dirty="0"/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91B616AB-D396-9DB5-0F67-886337C6A78E}"/>
              </a:ext>
            </a:extLst>
          </p:cNvPr>
          <p:cNvSpPr txBox="1">
            <a:spLocks/>
          </p:cNvSpPr>
          <p:nvPr/>
        </p:nvSpPr>
        <p:spPr>
          <a:xfrm>
            <a:off x="2417380" y="116227"/>
            <a:ext cx="9458130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800" b="1" i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Gestão Premiada: O uso estratégico do (SAPL) na comunicação da ALPB</a:t>
            </a:r>
            <a:endParaRPr lang="pt-BR" sz="2800" b="1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56F7D6A1-9F05-38AC-8773-F107B8DEDA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"/>
            <a:ext cx="2150347" cy="573426"/>
          </a:xfrm>
          <a:prstGeom prst="rect">
            <a:avLst/>
          </a:prstGeom>
          <a:effectLst>
            <a:softEdge rad="12700"/>
          </a:effectLst>
        </p:spPr>
      </p:pic>
      <p:sp>
        <p:nvSpPr>
          <p:cNvPr id="9" name="AutoShape 4" descr="Logotipo da EnGITEC">
            <a:extLst>
              <a:ext uri="{FF2B5EF4-FFF2-40B4-BE49-F238E27FC236}">
                <a16:creationId xmlns:a16="http://schemas.microsoft.com/office/drawing/2014/main" id="{3DB9C07F-DF6C-768F-5FAE-6044E4A16D9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36774708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3016722-B675-DDA6-3E40-067AED3A14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CEE706F1-BF48-EA37-850A-B9511B308E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02089" y="1"/>
            <a:ext cx="12370727" cy="6968972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92E1E9F8-BE67-3A0D-60CF-67156B68D9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0347" y="55487"/>
            <a:ext cx="9984347" cy="57342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700" b="1" i="1" kern="1200" dirty="0" err="1">
                <a:solidFill>
                  <a:schemeClr val="accent5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Gestão</a:t>
            </a:r>
            <a:r>
              <a:rPr lang="en-US" sz="2700" b="1" i="1" kern="1200" dirty="0">
                <a:solidFill>
                  <a:schemeClr val="accent5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700" b="1" i="1" kern="1200" dirty="0" err="1">
                <a:solidFill>
                  <a:schemeClr val="accent5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Premiada</a:t>
            </a:r>
            <a:r>
              <a:rPr lang="en-US" sz="2700" b="1" i="1" kern="1200" dirty="0">
                <a:solidFill>
                  <a:schemeClr val="accent5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: O </a:t>
            </a:r>
            <a:r>
              <a:rPr lang="en-US" sz="2700" b="1" i="1" kern="1200" dirty="0" err="1">
                <a:solidFill>
                  <a:schemeClr val="accent5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uso</a:t>
            </a:r>
            <a:r>
              <a:rPr lang="en-US" sz="2700" b="1" i="1" kern="1200" dirty="0">
                <a:solidFill>
                  <a:schemeClr val="accent5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700" b="1" i="1" kern="1200" dirty="0" err="1">
                <a:solidFill>
                  <a:schemeClr val="accent5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estratégico</a:t>
            </a:r>
            <a:r>
              <a:rPr lang="en-US" sz="2700" b="1" i="1" kern="1200" dirty="0">
                <a:solidFill>
                  <a:schemeClr val="accent5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 do (SAPL) </a:t>
            </a:r>
            <a:r>
              <a:rPr lang="en-US" sz="2700" b="1" i="1" kern="1200" dirty="0" err="1">
                <a:solidFill>
                  <a:schemeClr val="accent5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na</a:t>
            </a:r>
            <a:r>
              <a:rPr lang="en-US" sz="2700" b="1" i="1" kern="1200" dirty="0">
                <a:solidFill>
                  <a:schemeClr val="accent5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700" b="1" i="1" kern="1200" dirty="0" err="1">
                <a:solidFill>
                  <a:schemeClr val="accent5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comunicação</a:t>
            </a:r>
            <a:r>
              <a:rPr lang="en-US" sz="2700" b="1" i="1" kern="1200" dirty="0">
                <a:solidFill>
                  <a:schemeClr val="accent5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 da ALPB</a:t>
            </a:r>
            <a:endParaRPr lang="en-US" sz="2700" b="1" kern="1200" dirty="0">
              <a:solidFill>
                <a:schemeClr val="accent5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ECF3CE6B-A394-CD49-A860-3AFA46484176}"/>
              </a:ext>
            </a:extLst>
          </p:cNvPr>
          <p:cNvSpPr txBox="1"/>
          <p:nvPr/>
        </p:nvSpPr>
        <p:spPr>
          <a:xfrm>
            <a:off x="726777" y="1964054"/>
            <a:ext cx="4255144" cy="34478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dirty="0" err="1">
                <a:solidFill>
                  <a:schemeClr val="accent5">
                    <a:lumMod val="50000"/>
                  </a:schemeClr>
                </a:solidFill>
                <a:latin typeface="Bradley Hand ITC" panose="03070402050302030203" pitchFamily="66" charset="0"/>
                <a:cs typeface="Aharoni" panose="020F0502020204030204" pitchFamily="2" charset="-79"/>
              </a:rPr>
              <a:t>Selos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  <a:latin typeface="Bradley Hand ITC" panose="03070402050302030203" pitchFamily="66" charset="0"/>
                <a:cs typeface="Aharoni" panose="020F0502020204030204" pitchFamily="2" charset="-79"/>
              </a:rPr>
              <a:t> ODS (ONU)  no SAPL 3.0 </a:t>
            </a:r>
            <a:r>
              <a:rPr lang="en-US" sz="2000" b="1" dirty="0" err="1">
                <a:solidFill>
                  <a:schemeClr val="accent5">
                    <a:lumMod val="50000"/>
                  </a:schemeClr>
                </a:solidFill>
                <a:latin typeface="Bradley Hand ITC" panose="03070402050302030203" pitchFamily="66" charset="0"/>
                <a:cs typeface="Aharoni" panose="020F0502020204030204" pitchFamily="2" charset="-79"/>
              </a:rPr>
              <a:t>em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  <a:latin typeface="Bradley Hand ITC" panose="03070402050302030203" pitchFamily="66" charset="0"/>
                <a:cs typeface="Aharoni" panose="020F0502020204030204" pitchFamily="2" charset="-79"/>
              </a:rPr>
              <a:t> 2023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b="1" dirty="0">
              <a:solidFill>
                <a:schemeClr val="accent5">
                  <a:lumMod val="50000"/>
                </a:schemeClr>
              </a:solidFill>
              <a:latin typeface="Bradley Hand ITC" panose="03070402050302030203" pitchFamily="66" charset="0"/>
              <a:cs typeface="Aharoni" panose="020F0502020204030204" pitchFamily="2" charset="-79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dirty="0" err="1">
                <a:solidFill>
                  <a:schemeClr val="accent5">
                    <a:lumMod val="50000"/>
                  </a:schemeClr>
                </a:solidFill>
                <a:latin typeface="Bradley Hand ITC" panose="03070402050302030203" pitchFamily="66" charset="0"/>
                <a:cs typeface="Aharoni" panose="020F0502020204030204" pitchFamily="2" charset="-79"/>
              </a:rPr>
              <a:t>Classificar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  <a:latin typeface="Bradley Hand ITC" panose="03070402050302030203" pitchFamily="66" charset="0"/>
                <a:cs typeface="Aharoni" panose="020F0502020204030204" pitchFamily="2" charset="-79"/>
              </a:rPr>
              <a:t> as leis de </a:t>
            </a:r>
            <a:r>
              <a:rPr lang="en-US" sz="2000" b="1" dirty="0" err="1">
                <a:solidFill>
                  <a:schemeClr val="accent5">
                    <a:lumMod val="50000"/>
                  </a:schemeClr>
                </a:solidFill>
                <a:latin typeface="Bradley Hand ITC" panose="03070402050302030203" pitchFamily="66" charset="0"/>
                <a:cs typeface="Aharoni" panose="020F0502020204030204" pitchFamily="2" charset="-79"/>
              </a:rPr>
              <a:t>acordo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  <a:latin typeface="Bradley Hand ITC" panose="03070402050302030203" pitchFamily="66" charset="0"/>
                <a:cs typeface="Aharoni" panose="020F0502020204030204" pitchFamily="2" charset="-79"/>
              </a:rPr>
              <a:t> com </a:t>
            </a:r>
            <a:r>
              <a:rPr lang="en-US" sz="2000" b="1" dirty="0" err="1">
                <a:solidFill>
                  <a:schemeClr val="accent5">
                    <a:lumMod val="50000"/>
                  </a:schemeClr>
                </a:solidFill>
                <a:latin typeface="Bradley Hand ITC" panose="03070402050302030203" pitchFamily="66" charset="0"/>
                <a:cs typeface="Aharoni" panose="020F0502020204030204" pitchFamily="2" charset="-79"/>
              </a:rPr>
              <a:t>os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  <a:latin typeface="Bradley Hand ITC" panose="03070402050302030203" pitchFamily="66" charset="0"/>
                <a:cs typeface="Aharoni" panose="020F0502020204030204" pitchFamily="2" charset="-79"/>
              </a:rPr>
              <a:t> 17 </a:t>
            </a:r>
            <a:r>
              <a:rPr lang="en-US" sz="2000" b="1" dirty="0" err="1">
                <a:solidFill>
                  <a:schemeClr val="accent5">
                    <a:lumMod val="50000"/>
                  </a:schemeClr>
                </a:solidFill>
                <a:latin typeface="Bradley Hand ITC" panose="03070402050302030203" pitchFamily="66" charset="0"/>
                <a:cs typeface="Aharoni" panose="020F0502020204030204" pitchFamily="2" charset="-79"/>
              </a:rPr>
              <a:t>selos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  <a:latin typeface="Bradley Hand ITC" panose="03070402050302030203" pitchFamily="66" charset="0"/>
                <a:cs typeface="Aharoni" panose="020F0502020204030204" pitchFamily="2" charset="-79"/>
              </a:rPr>
              <a:t> da ODS  </a:t>
            </a:r>
            <a:r>
              <a:rPr lang="en-US" sz="2000" b="1" dirty="0" err="1">
                <a:solidFill>
                  <a:schemeClr val="accent5">
                    <a:lumMod val="50000"/>
                  </a:schemeClr>
                </a:solidFill>
                <a:latin typeface="Bradley Hand ITC" panose="03070402050302030203" pitchFamily="66" charset="0"/>
                <a:cs typeface="Aharoni" panose="020F0502020204030204" pitchFamily="2" charset="-79"/>
              </a:rPr>
              <a:t>Objetivos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  <a:latin typeface="Bradley Hand ITC" panose="03070402050302030203" pitchFamily="66" charset="0"/>
                <a:cs typeface="Aharoni" panose="020F0502020204030204" pitchFamily="2" charset="-79"/>
              </a:rPr>
              <a:t> de </a:t>
            </a:r>
            <a:r>
              <a:rPr lang="en-US" sz="2000" b="1" dirty="0" err="1">
                <a:solidFill>
                  <a:schemeClr val="accent5">
                    <a:lumMod val="50000"/>
                  </a:schemeClr>
                </a:solidFill>
                <a:latin typeface="Bradley Hand ITC" panose="03070402050302030203" pitchFamily="66" charset="0"/>
                <a:cs typeface="Aharoni" panose="020F0502020204030204" pitchFamily="2" charset="-79"/>
              </a:rPr>
              <a:t>Desenvolvimento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  <a:latin typeface="Bradley Hand ITC" panose="03070402050302030203" pitchFamily="66" charset="0"/>
                <a:cs typeface="Aharoni" panose="020F0502020204030204" pitchFamily="2" charset="-79"/>
              </a:rPr>
              <a:t> </a:t>
            </a:r>
            <a:r>
              <a:rPr lang="en-US" sz="2000" b="1" dirty="0" err="1">
                <a:solidFill>
                  <a:schemeClr val="accent5">
                    <a:lumMod val="50000"/>
                  </a:schemeClr>
                </a:solidFill>
                <a:latin typeface="Bradley Hand ITC" panose="03070402050302030203" pitchFamily="66" charset="0"/>
                <a:cs typeface="Aharoni" panose="020F0502020204030204" pitchFamily="2" charset="-79"/>
              </a:rPr>
              <a:t>Sustentável</a:t>
            </a:r>
            <a:endParaRPr lang="en-US" sz="2000" b="1" dirty="0">
              <a:solidFill>
                <a:schemeClr val="accent5">
                  <a:lumMod val="50000"/>
                </a:schemeClr>
              </a:solidFill>
              <a:latin typeface="Bradley Hand ITC" panose="03070402050302030203" pitchFamily="66" charset="0"/>
              <a:cs typeface="Aharoni" panose="020F0502020204030204" pitchFamily="2" charset="-79"/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CAF8686C-B4B0-0AF0-4C5D-0CE4CA98C3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7672" y="1932159"/>
            <a:ext cx="6389346" cy="3002992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6258F736-B256-8039-9DC6-F4E49A5C5A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12068638" y="0"/>
            <a:ext cx="123362" cy="6858000"/>
            <a:chOff x="12068638" y="0"/>
            <a:chExt cx="123362" cy="685800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10B4520A-996E-330C-99DA-69CA4D89E9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068638" y="0"/>
              <a:ext cx="123362" cy="68580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5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C8FA945-E356-695F-18D6-CAD4EF34FE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068638" y="3527553"/>
              <a:ext cx="123362" cy="3330447"/>
            </a:xfrm>
            <a:prstGeom prst="rect">
              <a:avLst/>
            </a:prstGeom>
            <a:gradFill>
              <a:gsLst>
                <a:gs pos="19000">
                  <a:schemeClr val="accent5">
                    <a:lumMod val="60000"/>
                    <a:lumOff val="40000"/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" name="Imagem 2">
            <a:extLst>
              <a:ext uri="{FF2B5EF4-FFF2-40B4-BE49-F238E27FC236}">
                <a16:creationId xmlns:a16="http://schemas.microsoft.com/office/drawing/2014/main" id="{73F3CBF0-DADE-AE30-0531-69EBCC1AFC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"/>
            <a:ext cx="2150347" cy="573426"/>
          </a:xfrm>
          <a:prstGeom prst="rect">
            <a:avLst/>
          </a:prstGeom>
          <a:effectLst>
            <a:softEdge rad="12700"/>
          </a:effectLst>
        </p:spPr>
      </p:pic>
    </p:spTree>
    <p:extLst>
      <p:ext uri="{BB962C8B-B14F-4D97-AF65-F5344CB8AC3E}">
        <p14:creationId xmlns:p14="http://schemas.microsoft.com/office/powerpoint/2010/main" val="3967626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656DD03-E8F5-7F7F-776A-28A20B66C6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804A4886-A71B-2636-C043-5B614FAD87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73427"/>
            <a:ext cx="12192000" cy="5554104"/>
          </a:xfrm>
          <a:prstGeom prst="rect">
            <a:avLst/>
          </a:prstGeom>
          <a:effectLst>
            <a:innerShdw blurRad="63500" dist="50800" dir="2700000">
              <a:prstClr val="black">
                <a:alpha val="50000"/>
              </a:prstClr>
            </a:innerShdw>
          </a:effectLst>
        </p:spPr>
      </p:pic>
      <p:sp useBgFill="1">
        <p:nvSpPr>
          <p:cNvPr id="7" name="Rectangle 9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ectangle 11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13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5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7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Freeform: Shape 19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7" name="Rectangle 21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3E21E605-DA58-7AE4-8CD3-5EA18FFDBE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7826" y="10138"/>
            <a:ext cx="8306574" cy="6837724"/>
          </a:xfrm>
          <a:prstGeom prst="rect">
            <a:avLst/>
          </a:prstGeom>
          <a:effectLst>
            <a:innerShdw blurRad="63500" dist="50800" dir="2700000">
              <a:prstClr val="black">
                <a:alpha val="50000"/>
              </a:prstClr>
            </a:innerShdw>
          </a:effec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8FD1320B-B7DD-49AB-BBE0-206959CFEA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454" y="586855"/>
            <a:ext cx="3568056" cy="338749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3700" b="1" i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Gestão</a:t>
            </a:r>
            <a:r>
              <a:rPr lang="en-US" sz="3700" b="1" i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700" b="1" i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Premiada</a:t>
            </a:r>
            <a:r>
              <a:rPr lang="en-US" sz="3700" b="1" i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: O </a:t>
            </a:r>
            <a:r>
              <a:rPr lang="en-US" sz="3700" b="1" i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uso</a:t>
            </a:r>
            <a:r>
              <a:rPr lang="en-US" sz="3700" b="1" i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700" b="1" i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estratégico</a:t>
            </a:r>
            <a:r>
              <a:rPr lang="en-US" sz="3700" b="1" i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do (SAPL) </a:t>
            </a:r>
            <a:r>
              <a:rPr lang="en-US" sz="3700" b="1" i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na</a:t>
            </a:r>
            <a:r>
              <a:rPr lang="en-US" sz="3700" b="1" i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700" b="1" i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comunicação</a:t>
            </a:r>
            <a:r>
              <a:rPr lang="en-US" sz="3700" b="1" i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da ALPB</a:t>
            </a:r>
            <a:endParaRPr lang="en-US" sz="3700" b="1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E9E8400F-B801-F235-19A3-F1E4A67BFCD4}"/>
              </a:ext>
            </a:extLst>
          </p:cNvPr>
          <p:cNvSpPr txBox="1"/>
          <p:nvPr/>
        </p:nvSpPr>
        <p:spPr>
          <a:xfrm>
            <a:off x="4810259" y="649480"/>
            <a:ext cx="6555347" cy="55460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err="1"/>
              <a:t>Selos</a:t>
            </a:r>
            <a:r>
              <a:rPr lang="en-US" sz="2000" dirty="0"/>
              <a:t> ODS no SAPL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O </a:t>
            </a:r>
            <a:r>
              <a:rPr lang="en-US" sz="2000" dirty="0" err="1"/>
              <a:t>que</a:t>
            </a:r>
            <a:r>
              <a:rPr lang="en-US" sz="2000" dirty="0"/>
              <a:t> é?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A sigla ODS </a:t>
            </a:r>
            <a:r>
              <a:rPr lang="en-US" sz="2000" dirty="0" err="1"/>
              <a:t>significa</a:t>
            </a:r>
            <a:r>
              <a:rPr lang="en-US" sz="2000" dirty="0"/>
              <a:t> "</a:t>
            </a:r>
            <a:r>
              <a:rPr lang="en-US" sz="2000" dirty="0" err="1"/>
              <a:t>Objetivos</a:t>
            </a:r>
            <a:r>
              <a:rPr lang="en-US" sz="2000" dirty="0"/>
              <a:t> de </a:t>
            </a:r>
            <a:r>
              <a:rPr lang="en-US" sz="2000" dirty="0" err="1"/>
              <a:t>Desenvolvimento</a:t>
            </a:r>
            <a:r>
              <a:rPr lang="en-US" sz="2000" dirty="0"/>
              <a:t> </a:t>
            </a:r>
            <a:r>
              <a:rPr lang="en-US" sz="2000" dirty="0" err="1"/>
              <a:t>Sustentável</a:t>
            </a:r>
            <a:r>
              <a:rPr lang="en-US" sz="2000" dirty="0"/>
              <a:t>". São 17 </a:t>
            </a:r>
            <a:r>
              <a:rPr lang="en-US" sz="2000" dirty="0" err="1"/>
              <a:t>objetivos</a:t>
            </a:r>
            <a:r>
              <a:rPr lang="en-US" sz="2000" dirty="0"/>
              <a:t> </a:t>
            </a:r>
            <a:r>
              <a:rPr lang="en-US" sz="2000" dirty="0" err="1"/>
              <a:t>globais</a:t>
            </a:r>
            <a:r>
              <a:rPr lang="en-US" sz="2000" dirty="0"/>
              <a:t> </a:t>
            </a:r>
            <a:r>
              <a:rPr lang="en-US" sz="2000" dirty="0" err="1"/>
              <a:t>estabelecidos</a:t>
            </a:r>
            <a:r>
              <a:rPr lang="en-US" sz="2000" dirty="0"/>
              <a:t> pela </a:t>
            </a:r>
            <a:r>
              <a:rPr lang="en-US" sz="2000" dirty="0" err="1"/>
              <a:t>Organização</a:t>
            </a:r>
            <a:r>
              <a:rPr lang="en-US" sz="2000" dirty="0"/>
              <a:t> das </a:t>
            </a:r>
            <a:r>
              <a:rPr lang="en-US" sz="2000" dirty="0" err="1"/>
              <a:t>Nações</a:t>
            </a:r>
            <a:r>
              <a:rPr lang="en-US" sz="2000" dirty="0"/>
              <a:t> Unidas (ONU) para </a:t>
            </a:r>
            <a:r>
              <a:rPr lang="en-US" sz="2000" dirty="0" err="1"/>
              <a:t>guiar</a:t>
            </a:r>
            <a:r>
              <a:rPr lang="en-US" sz="2000" dirty="0"/>
              <a:t> as </a:t>
            </a:r>
            <a:r>
              <a:rPr lang="en-US" sz="2000" dirty="0" err="1"/>
              <a:t>ações</a:t>
            </a:r>
            <a:r>
              <a:rPr lang="en-US" sz="2000" dirty="0"/>
              <a:t> dos </a:t>
            </a:r>
            <a:r>
              <a:rPr lang="en-US" sz="2000" dirty="0" err="1"/>
              <a:t>países</a:t>
            </a:r>
            <a:r>
              <a:rPr lang="en-US" sz="2000" dirty="0"/>
              <a:t> </a:t>
            </a:r>
            <a:r>
              <a:rPr lang="en-US" sz="2000" dirty="0" err="1"/>
              <a:t>até</a:t>
            </a:r>
            <a:r>
              <a:rPr lang="en-US" sz="2000" dirty="0"/>
              <a:t> 2030, com o </a:t>
            </a:r>
            <a:r>
              <a:rPr lang="en-US" sz="2000" dirty="0" err="1"/>
              <a:t>objetivo</a:t>
            </a:r>
            <a:r>
              <a:rPr lang="en-US" sz="2000" dirty="0"/>
              <a:t> de </a:t>
            </a:r>
            <a:r>
              <a:rPr lang="en-US" sz="2000" dirty="0" err="1"/>
              <a:t>alcançar</a:t>
            </a:r>
            <a:r>
              <a:rPr lang="en-US" sz="2000" dirty="0"/>
              <a:t> um </a:t>
            </a:r>
            <a:r>
              <a:rPr lang="en-US" sz="2000" dirty="0" err="1"/>
              <a:t>desenvolvimento</a:t>
            </a:r>
            <a:r>
              <a:rPr lang="en-US" sz="2000" dirty="0"/>
              <a:t> </a:t>
            </a:r>
            <a:r>
              <a:rPr lang="en-US" sz="2000" dirty="0" err="1"/>
              <a:t>sustentável</a:t>
            </a:r>
            <a:r>
              <a:rPr lang="en-US" sz="2000" dirty="0"/>
              <a:t> e </a:t>
            </a:r>
            <a:r>
              <a:rPr lang="en-US" sz="2000" dirty="0" err="1"/>
              <a:t>transformar</a:t>
            </a:r>
            <a:r>
              <a:rPr lang="en-US" sz="2000" dirty="0"/>
              <a:t> o </a:t>
            </a:r>
            <a:r>
              <a:rPr lang="en-US" sz="2000" dirty="0" err="1"/>
              <a:t>mundo</a:t>
            </a:r>
            <a:r>
              <a:rPr lang="en-US" sz="2000" dirty="0"/>
              <a:t>. 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A Agenda 2030, </a:t>
            </a:r>
            <a:r>
              <a:rPr lang="en-US" sz="2000" dirty="0" err="1"/>
              <a:t>que</a:t>
            </a:r>
            <a:r>
              <a:rPr lang="en-US" sz="2000" dirty="0"/>
              <a:t> </a:t>
            </a:r>
            <a:r>
              <a:rPr lang="en-US" sz="2000" dirty="0" err="1"/>
              <a:t>estabelece</a:t>
            </a:r>
            <a:r>
              <a:rPr lang="en-US" sz="2000" dirty="0"/>
              <a:t> </a:t>
            </a:r>
            <a:r>
              <a:rPr lang="en-US" sz="2000" dirty="0" err="1"/>
              <a:t>os</a:t>
            </a:r>
            <a:r>
              <a:rPr lang="en-US" sz="2000" dirty="0"/>
              <a:t> ODS, é um plano de </a:t>
            </a:r>
            <a:r>
              <a:rPr lang="en-US" sz="2000" dirty="0" err="1"/>
              <a:t>ação</a:t>
            </a:r>
            <a:r>
              <a:rPr lang="en-US" sz="2000" dirty="0"/>
              <a:t> global para </a:t>
            </a:r>
            <a:r>
              <a:rPr lang="en-US" sz="2000" dirty="0" err="1"/>
              <a:t>acabar</a:t>
            </a:r>
            <a:r>
              <a:rPr lang="en-US" sz="2000" dirty="0"/>
              <a:t> com a </a:t>
            </a:r>
            <a:r>
              <a:rPr lang="en-US" sz="2000" dirty="0" err="1"/>
              <a:t>pobreza</a:t>
            </a:r>
            <a:r>
              <a:rPr lang="en-US" sz="2000" dirty="0"/>
              <a:t> extrema, </a:t>
            </a:r>
            <a:r>
              <a:rPr lang="en-US" sz="2000" dirty="0" err="1"/>
              <a:t>garantir</a:t>
            </a:r>
            <a:r>
              <a:rPr lang="en-US" sz="2000" dirty="0"/>
              <a:t> </a:t>
            </a:r>
            <a:r>
              <a:rPr lang="en-US" sz="2000" dirty="0" err="1"/>
              <a:t>que</a:t>
            </a:r>
            <a:r>
              <a:rPr lang="en-US" sz="2000" dirty="0"/>
              <a:t> as </a:t>
            </a:r>
            <a:r>
              <a:rPr lang="en-US" sz="2000" dirty="0" err="1"/>
              <a:t>pessoas</a:t>
            </a:r>
            <a:r>
              <a:rPr lang="en-US" sz="2000" dirty="0"/>
              <a:t> </a:t>
            </a:r>
            <a:r>
              <a:rPr lang="en-US" sz="2000" dirty="0" err="1"/>
              <a:t>tenham</a:t>
            </a:r>
            <a:r>
              <a:rPr lang="en-US" sz="2000" dirty="0"/>
              <a:t> </a:t>
            </a:r>
            <a:r>
              <a:rPr lang="en-US" sz="2000" dirty="0" err="1"/>
              <a:t>acesso</a:t>
            </a:r>
            <a:r>
              <a:rPr lang="en-US" sz="2000" dirty="0"/>
              <a:t> a </a:t>
            </a:r>
            <a:r>
              <a:rPr lang="en-US" sz="2000" dirty="0" err="1"/>
              <a:t>educação</a:t>
            </a:r>
            <a:r>
              <a:rPr lang="en-US" sz="2000" dirty="0"/>
              <a:t> de </a:t>
            </a:r>
            <a:r>
              <a:rPr lang="en-US" sz="2000" dirty="0" err="1"/>
              <a:t>qualidade</a:t>
            </a:r>
            <a:r>
              <a:rPr lang="en-US" sz="2000" dirty="0"/>
              <a:t> e </a:t>
            </a:r>
            <a:r>
              <a:rPr lang="en-US" sz="2000" dirty="0" err="1"/>
              <a:t>saúde</a:t>
            </a:r>
            <a:r>
              <a:rPr lang="en-US" sz="2000" dirty="0"/>
              <a:t>, </a:t>
            </a:r>
            <a:r>
              <a:rPr lang="en-US" sz="2000" dirty="0" err="1"/>
              <a:t>proteger</a:t>
            </a:r>
            <a:r>
              <a:rPr lang="en-US" sz="2000" dirty="0"/>
              <a:t> o </a:t>
            </a:r>
            <a:r>
              <a:rPr lang="en-US" sz="2000" dirty="0" err="1"/>
              <a:t>meio</a:t>
            </a:r>
            <a:r>
              <a:rPr lang="en-US" sz="2000" dirty="0"/>
              <a:t> </a:t>
            </a:r>
            <a:r>
              <a:rPr lang="en-US" sz="2000" dirty="0" err="1"/>
              <a:t>ambiente</a:t>
            </a:r>
            <a:r>
              <a:rPr lang="en-US" sz="2000" dirty="0"/>
              <a:t> e </a:t>
            </a:r>
            <a:r>
              <a:rPr lang="en-US" sz="2000" dirty="0" err="1"/>
              <a:t>promover</a:t>
            </a:r>
            <a:r>
              <a:rPr lang="en-US" sz="2000" dirty="0"/>
              <a:t> </a:t>
            </a:r>
            <a:r>
              <a:rPr lang="en-US" sz="2000" dirty="0" err="1"/>
              <a:t>sociedades</a:t>
            </a:r>
            <a:r>
              <a:rPr lang="en-US" sz="2000" dirty="0"/>
              <a:t> </a:t>
            </a:r>
            <a:r>
              <a:rPr lang="en-US" sz="2000" dirty="0" err="1"/>
              <a:t>pacíficas</a:t>
            </a:r>
            <a:r>
              <a:rPr lang="en-US" sz="2000" dirty="0"/>
              <a:t> e </a:t>
            </a:r>
            <a:r>
              <a:rPr lang="en-US" sz="2000" dirty="0" err="1"/>
              <a:t>inclusivas</a:t>
            </a:r>
            <a:r>
              <a:rPr lang="en-US" sz="2000" dirty="0"/>
              <a:t>. 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31ACBBDD-0E63-2C54-963C-01FB71C78E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"/>
            <a:ext cx="2150347" cy="573426"/>
          </a:xfrm>
          <a:prstGeom prst="rect">
            <a:avLst/>
          </a:prstGeom>
          <a:effectLst>
            <a:softEdge rad="12700"/>
          </a:effectLst>
        </p:spPr>
      </p:pic>
    </p:spTree>
    <p:extLst>
      <p:ext uri="{BB962C8B-B14F-4D97-AF65-F5344CB8AC3E}">
        <p14:creationId xmlns:p14="http://schemas.microsoft.com/office/powerpoint/2010/main" val="2523412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8F959AE-45E6-8EE0-169C-93D15727E3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5C0D7065-BEA9-4D6A-5119-07C31530DB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73427"/>
            <a:ext cx="12192000" cy="5554104"/>
          </a:xfrm>
          <a:prstGeom prst="rect">
            <a:avLst/>
          </a:prstGeom>
          <a:effectLst>
            <a:innerShdw blurRad="63500" dist="50800" dir="2700000">
              <a:prstClr val="black">
                <a:alpha val="50000"/>
              </a:prstClr>
            </a:innerShdw>
          </a:effec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5CA4F145-A93E-3255-84FD-599E256225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71395" y="70156"/>
            <a:ext cx="9825135" cy="457200"/>
          </a:xfrm>
        </p:spPr>
        <p:txBody>
          <a:bodyPr>
            <a:normAutofit fontScale="90000"/>
          </a:bodyPr>
          <a:lstStyle/>
          <a:p>
            <a:r>
              <a:rPr lang="pt-BR" sz="2800" b="1" dirty="0">
                <a:solidFill>
                  <a:schemeClr val="bg1"/>
                </a:solidFill>
                <a:latin typeface="+mn-lt"/>
              </a:rPr>
              <a:t>.</a:t>
            </a:r>
          </a:p>
        </p:txBody>
      </p:sp>
      <p:pic>
        <p:nvPicPr>
          <p:cNvPr id="4" name="Imagem 3" descr="Interface gráfica do usuário, Aplicativo, Teams&#10;&#10;O conteúdo gerado por IA pode estar incorreto.">
            <a:extLst>
              <a:ext uri="{FF2B5EF4-FFF2-40B4-BE49-F238E27FC236}">
                <a16:creationId xmlns:a16="http://schemas.microsoft.com/office/drawing/2014/main" id="{18422283-AEBE-1AC0-69A5-C0E98AA6973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4706" y="610571"/>
            <a:ext cx="8417294" cy="5355503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02C51994-2C8D-702E-BD85-B934243742C1}"/>
              </a:ext>
            </a:extLst>
          </p:cNvPr>
          <p:cNvSpPr txBox="1"/>
          <p:nvPr/>
        </p:nvSpPr>
        <p:spPr>
          <a:xfrm>
            <a:off x="435667" y="829706"/>
            <a:ext cx="310583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Selo ODS no SAPL</a:t>
            </a:r>
          </a:p>
          <a:p>
            <a:endParaRPr lang="pt-BR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b="1" dirty="0">
                <a:solidFill>
                  <a:schemeClr val="accent5">
                    <a:lumMod val="75000"/>
                  </a:schemeClr>
                </a:solidFill>
                <a:latin typeface="Bradley Hand ITC" panose="03070402050302030203" pitchFamily="66" charset="0"/>
              </a:rPr>
              <a:t>Classificar as leis de acordo com os selos da ODS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pt-BR" b="1" dirty="0">
              <a:solidFill>
                <a:schemeClr val="accent5">
                  <a:lumMod val="75000"/>
                </a:schemeClr>
              </a:solidFill>
              <a:latin typeface="Bradley Hand ITC" panose="03070402050302030203" pitchFamily="66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b="1" dirty="0">
                <a:solidFill>
                  <a:schemeClr val="accent5">
                    <a:lumMod val="75000"/>
                  </a:schemeClr>
                </a:solidFill>
                <a:latin typeface="Bradley Hand ITC" panose="03070402050302030203" pitchFamily="66" charset="0"/>
              </a:rPr>
              <a:t>Implantado dentro do SAPL 3.1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pt-BR" b="1" dirty="0">
              <a:solidFill>
                <a:schemeClr val="accent5">
                  <a:lumMod val="75000"/>
                </a:schemeClr>
              </a:solidFill>
              <a:latin typeface="Bradley Hand ITC" panose="03070402050302030203" pitchFamily="66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b="1" dirty="0">
                <a:solidFill>
                  <a:schemeClr val="accent5">
                    <a:lumMod val="75000"/>
                  </a:schemeClr>
                </a:solidFill>
                <a:latin typeface="Bradley Hand ITC" panose="03070402050302030203" pitchFamily="66" charset="0"/>
              </a:rPr>
              <a:t>Quando Entra com a matéria no SAPL o usuário escolhe os selos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pt-BR" b="1" dirty="0">
              <a:solidFill>
                <a:schemeClr val="accent5">
                  <a:lumMod val="75000"/>
                </a:schemeClr>
              </a:solidFill>
              <a:latin typeface="Bradley Hand ITC" panose="03070402050302030203" pitchFamily="66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b="1" dirty="0">
                <a:solidFill>
                  <a:schemeClr val="accent5">
                    <a:lumMod val="75000"/>
                  </a:schemeClr>
                </a:solidFill>
                <a:latin typeface="Bradley Hand ITC" panose="03070402050302030203" pitchFamily="66" charset="0"/>
              </a:rPr>
              <a:t>Implantar uma IA  para classificar automaticamente na momento da entrada</a:t>
            </a:r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FC1B7CFE-A083-0A28-1282-5A5973DEFD28}"/>
              </a:ext>
            </a:extLst>
          </p:cNvPr>
          <p:cNvSpPr txBox="1">
            <a:spLocks/>
          </p:cNvSpPr>
          <p:nvPr/>
        </p:nvSpPr>
        <p:spPr>
          <a:xfrm>
            <a:off x="2438161" y="58114"/>
            <a:ext cx="9458130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800" b="1" i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Gestão Premiada: O uso estratégico do (SAPL) na comunicação da ALPB</a:t>
            </a:r>
            <a:endParaRPr lang="pt-BR" sz="2800" b="1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73FD5EBC-6750-B318-F58B-C1294B09FB3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"/>
            <a:ext cx="2150347" cy="573426"/>
          </a:xfrm>
          <a:prstGeom prst="rect">
            <a:avLst/>
          </a:prstGeom>
          <a:effectLst>
            <a:softEdge rad="12700"/>
          </a:effectLst>
        </p:spPr>
      </p:pic>
    </p:spTree>
    <p:extLst>
      <p:ext uri="{BB962C8B-B14F-4D97-AF65-F5344CB8AC3E}">
        <p14:creationId xmlns:p14="http://schemas.microsoft.com/office/powerpoint/2010/main" val="363326815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db7bb155-2cbb-4ff4-81e2-8b0fbe3c60aa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C5B7F3F26BF4BC418606B4A6E24A63F4" ma:contentTypeVersion="13" ma:contentTypeDescription="Crie um novo documento." ma:contentTypeScope="" ma:versionID="f62526eb7e232113de9fd693c797d762">
  <xsd:schema xmlns:xsd="http://www.w3.org/2001/XMLSchema" xmlns:xs="http://www.w3.org/2001/XMLSchema" xmlns:p="http://schemas.microsoft.com/office/2006/metadata/properties" xmlns:ns3="db7bb155-2cbb-4ff4-81e2-8b0fbe3c60aa" targetNamespace="http://schemas.microsoft.com/office/2006/metadata/properties" ma:root="true" ma:fieldsID="7e9d37d48b634f0a9ae848aa76e8b9cc" ns3:_="">
    <xsd:import namespace="db7bb155-2cbb-4ff4-81e2-8b0fbe3c60aa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ObjectDetectorVersions" minOccurs="0"/>
                <xsd:element ref="ns3:MediaServiceAutoTags" minOccurs="0"/>
                <xsd:element ref="ns3:MediaLengthInSecond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SearchProperties" minOccurs="0"/>
                <xsd:element ref="ns3:MediaServiceSystemTags" minOccurs="0"/>
                <xsd:element ref="ns3:MediaServiceBillingMetadata" minOccurs="0"/>
                <xsd:element ref="ns3:_activit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b7bb155-2cbb-4ff4-81e2-8b0fbe3c60a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SearchProperties" ma:index="17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SystemTags" ma:index="18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BillingMetadata" ma:index="19" nillable="true" ma:displayName="MediaServiceBillingMetadata" ma:hidden="true" ma:internalName="MediaServiceBillingMetadata" ma:readOnly="true">
      <xsd:simpleType>
        <xsd:restriction base="dms:Note"/>
      </xsd:simpleType>
    </xsd:element>
    <xsd:element name="_activity" ma:index="20" nillable="true" ma:displayName="_activity" ma:hidden="true" ma:internalName="_activity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5417F63-5F13-4CFD-A518-D0221E7A9306}">
  <ds:schemaRefs>
    <ds:schemaRef ds:uri="http://purl.org/dc/terms/"/>
    <ds:schemaRef ds:uri="http://purl.org/dc/dcmitype/"/>
    <ds:schemaRef ds:uri="http://schemas.microsoft.com/office/2006/metadata/properties"/>
    <ds:schemaRef ds:uri="http://purl.org/dc/elements/1.1/"/>
    <ds:schemaRef ds:uri="http://schemas.microsoft.com/office/infopath/2007/PartnerControls"/>
    <ds:schemaRef ds:uri="http://schemas.microsoft.com/office/2006/documentManagement/types"/>
    <ds:schemaRef ds:uri="http://schemas.openxmlformats.org/package/2006/metadata/core-properties"/>
    <ds:schemaRef ds:uri="db7bb155-2cbb-4ff4-81e2-8b0fbe3c60aa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5F6810EE-6A79-4750-A503-5B246CAA7C0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b7bb155-2cbb-4ff4-81e2-8b0fbe3c60a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FB20713-C379-4281-AB8F-ACFB2BE71FB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9454</TotalTime>
  <Words>1333</Words>
  <Application>Microsoft Office PowerPoint</Application>
  <PresentationFormat>Widescreen</PresentationFormat>
  <Paragraphs>149</Paragraphs>
  <Slides>32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32</vt:i4>
      </vt:variant>
    </vt:vector>
  </HeadingPairs>
  <TitlesOfParts>
    <vt:vector size="39" baseType="lpstr">
      <vt:lpstr>ADLaM Display</vt:lpstr>
      <vt:lpstr>Arial</vt:lpstr>
      <vt:lpstr>Bradley Hand ITC</vt:lpstr>
      <vt:lpstr>Calibri</vt:lpstr>
      <vt:lpstr>Calibri Light</vt:lpstr>
      <vt:lpstr>Wingdings</vt:lpstr>
      <vt:lpstr>Tema do Office</vt:lpstr>
      <vt:lpstr>Gestão Premiada: O uso estratégico do (SAPL) na comunicação da ALPB </vt:lpstr>
      <vt:lpstr>Gestão Premiada: O uso estratégico do (SAPL) na comunicação da ALPB</vt:lpstr>
      <vt:lpstr>Apresentação do PowerPoint</vt:lpstr>
      <vt:lpstr>Apresentação do PowerPoint</vt:lpstr>
      <vt:lpstr>Apresentação do PowerPoint</vt:lpstr>
      <vt:lpstr>Apresentação do PowerPoint</vt:lpstr>
      <vt:lpstr>Gestão Premiada: O uso estratégico do (SAPL) na comunicação da ALPB</vt:lpstr>
      <vt:lpstr>Gestão Premiada: O uso estratégico do (SAPL) na comunicação da ALPB</vt:lpstr>
      <vt:lpstr>.</vt:lpstr>
      <vt:lpstr>Apresentação do PowerPoint</vt:lpstr>
      <vt:lpstr>Apresentação do PowerPoint</vt:lpstr>
      <vt:lpstr>Gestão Premiada: O uso estratégico do (SAPL) na comunicação da ALPB</vt:lpstr>
      <vt:lpstr>Gestão Premiada: O uso estratégico do (SAPL) na comunicação da ALPB</vt:lpstr>
      <vt:lpstr>Gestão Premiada: O uso estratégico do (SAPL) na comunicação da ALPB</vt:lpstr>
      <vt:lpstr>Gestão Premiada: O uso estratégico do (SAPL) na comunicação da ALPB</vt:lpstr>
      <vt:lpstr>Gestão Premiada: O uso estratégico do (SAPL) na comunicação da ALPB</vt:lpstr>
      <vt:lpstr>Gestão Premiada: O uso estratégico do (SAPL) na comunicação da ALPB</vt:lpstr>
      <vt:lpstr>Gestão Premiada: O uso estratégico do (SAPL) na comunicação da ALPB</vt:lpstr>
      <vt:lpstr>Gestão Premiada: O uso estratégico do (SAPL) na comunicação da ALPB</vt:lpstr>
      <vt:lpstr>Gestão Premiada: O uso estratégico do (SAPL) na comunicação da ALPB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Gestão Premiada: O uso estratégico do (SAPL) na comunicação da ALPB</vt:lpstr>
      <vt:lpstr>Conheça nossas premiações e os nossos certificados de abrangência internacional </vt:lpstr>
      <vt:lpstr>Apresentação do PowerPoint</vt:lpstr>
      <vt:lpstr>Gestão Premiada: O uso estratégico do (SAPL) na comunicação da ALPB</vt:lpstr>
      <vt:lpstr>Gestão Premiada: O uso estratégico do (SAPL) na comunicação da ALPB</vt:lpstr>
    </vt:vector>
  </TitlesOfParts>
  <Company>Senado Federal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TÍTULO DA PALESTRA</dc:title>
  <dc:creator>Mauricy Lopes Mansur</dc:creator>
  <cp:lastModifiedBy>Brunno Ugulino</cp:lastModifiedBy>
  <cp:revision>33</cp:revision>
  <dcterms:created xsi:type="dcterms:W3CDTF">2023-06-07T17:11:12Z</dcterms:created>
  <dcterms:modified xsi:type="dcterms:W3CDTF">2026-05-22T02:36:49Z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0x010100C5B7F3F26BF4BC418606B4A6E24A63F4</vt:lpwstr>
  </property>
</Properties>
</file>