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6.jpg" ContentType="image/p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8" r:id="rId17"/>
    <p:sldId id="287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9" r:id="rId27"/>
    <p:sldId id="290" r:id="rId28"/>
    <p:sldId id="291" r:id="rId29"/>
    <p:sldId id="294" r:id="rId30"/>
    <p:sldId id="295" r:id="rId31"/>
    <p:sldId id="296" r:id="rId32"/>
    <p:sldId id="298" r:id="rId33"/>
    <p:sldId id="286" r:id="rId3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52" d="100"/>
          <a:sy n="152" d="100"/>
        </p:scale>
        <p:origin x="44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42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6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89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654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626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932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55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460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626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029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58000" y="182880"/>
            <a:ext cx="2103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0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16° EnGITEC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548640" y="182880"/>
            <a:ext cx="5943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Instituto Serzedello Corrêa  |  Brasília, 22 de maio de 2026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548640" y="1188720"/>
            <a:ext cx="804672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kern="0" spc="300" dirty="0">
                <a:solidFill>
                  <a:srgbClr val="E07B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SIMBOLOGIA À INFRAESTRUTURA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548640" y="1783080"/>
            <a:ext cx="804672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15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Dados, transparência e comportamento</a:t>
            </a:r>
            <a:endParaRPr lang="en-US" sz="3200" dirty="0"/>
          </a:p>
          <a:p>
            <a:pPr marL="0" indent="0">
              <a:lnSpc>
                <a:spcPct val="115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político nos plenários legislativos</a:t>
            </a:r>
            <a:endParaRPr lang="en-US" sz="3200" dirty="0"/>
          </a:p>
        </p:txBody>
      </p:sp>
      <p:sp>
        <p:nvSpPr>
          <p:cNvPr id="6" name="Shape 4"/>
          <p:cNvSpPr/>
          <p:nvPr/>
        </p:nvSpPr>
        <p:spPr>
          <a:xfrm>
            <a:off x="548640" y="3291840"/>
            <a:ext cx="2286000" cy="45720"/>
          </a:xfrm>
          <a:prstGeom prst="rect">
            <a:avLst/>
          </a:prstGeom>
          <a:solidFill>
            <a:srgbClr val="E07B00"/>
          </a:solidFill>
          <a:ln w="12700">
            <a:solidFill>
              <a:srgbClr val="E07B0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8640" y="3474720"/>
            <a:ext cx="80467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Gabriel Lucas Scardini Barros</a:t>
            </a:r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548640" y="3840480"/>
            <a:ext cx="8046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chemeClr val="tx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Consultor Legislativo — Assembleia Legislativa de Mato Grosso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Text 7"/>
          <p:cNvSpPr/>
          <p:nvPr/>
        </p:nvSpPr>
        <p:spPr>
          <a:xfrm>
            <a:off x="548640" y="4160520"/>
            <a:ext cx="80467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E07B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Newsletter Quinze por Dia  |  quinzepordia.substack.com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1F5FAD"/>
          </a:solidFill>
          <a:ln w="12700">
            <a:solidFill>
              <a:srgbClr val="1F5FAD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228600" y="228600"/>
            <a:ext cx="8686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193 parlamentos. 5 formatos.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228600" y="100584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228600" y="1005840"/>
            <a:ext cx="64008" cy="1463040"/>
          </a:xfrm>
          <a:prstGeom prst="rect">
            <a:avLst/>
          </a:prstGeom>
          <a:solidFill>
            <a:srgbClr val="1F5FAD"/>
          </a:solidFill>
          <a:ln w="12700">
            <a:solidFill>
              <a:srgbClr val="1F5FAD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93192" y="1115568"/>
            <a:ext cx="24231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F5F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Semicírculo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393192" y="1508760"/>
            <a:ext cx="24231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Consenso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Teatro grego e romano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3108960" y="100584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3108960" y="1005840"/>
            <a:ext cx="64008" cy="1463040"/>
          </a:xfrm>
          <a:prstGeom prst="rect">
            <a:avLst/>
          </a:prstGeom>
          <a:solidFill>
            <a:srgbClr val="8B1A1A"/>
          </a:solidFill>
          <a:ln w="12700">
            <a:solidFill>
              <a:srgbClr val="8B1A1A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273552" y="1115568"/>
            <a:ext cx="24231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8B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Bancadas opostas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3273552" y="1508760"/>
            <a:ext cx="24231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Embate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Modelo britânico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5989320" y="100584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5989320" y="1005840"/>
            <a:ext cx="64008" cy="1463040"/>
          </a:xfrm>
          <a:prstGeom prst="rect">
            <a:avLst/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153912" y="1115568"/>
            <a:ext cx="24231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Ferradura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6153912" y="1508760"/>
            <a:ext cx="24231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Híbrido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Commonwealth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228600" y="269748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228600" y="2697480"/>
            <a:ext cx="64008" cy="1463040"/>
          </a:xfrm>
          <a:prstGeom prst="rect">
            <a:avLst/>
          </a:prstGeom>
          <a:solidFill>
            <a:srgbClr val="E07B00"/>
          </a:solidFill>
          <a:ln w="12700">
            <a:solidFill>
              <a:srgbClr val="E07B0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393192" y="2807208"/>
            <a:ext cx="24231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07B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Sala de aula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393192" y="3200400"/>
            <a:ext cx="24231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Hierarquia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Menos comum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3108960" y="2697480"/>
            <a:ext cx="2651760" cy="146304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3108960" y="2697480"/>
            <a:ext cx="64008" cy="1463040"/>
          </a:xfrm>
          <a:prstGeom prst="rect">
            <a:avLst/>
          </a:prstGeom>
          <a:solidFill>
            <a:srgbClr val="5B2D8E"/>
          </a:solidFill>
          <a:ln w="12700">
            <a:solidFill>
              <a:srgbClr val="5B2D8E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3273552" y="2807208"/>
            <a:ext cx="24231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5B2D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Círculo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3273552" y="3200400"/>
            <a:ext cx="24231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Igualdade plena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Mais raro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228600" y="4315968"/>
            <a:ext cx="86868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escolha do formato é uma declaração de valores políticos.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228600" y="4892040"/>
            <a:ext cx="8686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Simbologia à Infraestrutura  |  Gabriel Lucas Scardini Barros  |  16° EnGITEC 2026</a:t>
            </a:r>
            <a:endParaRPr lang="en-US" sz="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1F5FAD"/>
          </a:solidFill>
          <a:ln w="12700">
            <a:solidFill>
              <a:srgbClr val="1F5FAD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228600" y="228600"/>
            <a:ext cx="49377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que se omite comunica tanto quanto o que se diz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228600" y="1005840"/>
            <a:ext cx="4937760" cy="3749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ALMT escolheu não chamar sua sede de palácio.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Edifício Governador Dante de Oliveira</a:t>
            </a:r>
            <a:endParaRPr lang="en-US" sz="1500" dirty="0"/>
          </a:p>
          <a:p>
            <a:pPr>
              <a:spcAft>
                <a:spcPts val="800"/>
              </a:spcAft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 Depois: </a:t>
            </a:r>
            <a:r>
              <a:rPr lang="en-US" sz="1500" dirty="0" err="1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apenas</a:t>
            </a:r>
            <a:r>
              <a:rPr lang="en-US" sz="15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500" dirty="0" err="1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Edifício</a:t>
            </a: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Dante de Oliveira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"Palácio" carrega séculos de distância e inacessibilidade.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 err="1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Retirar</a:t>
            </a:r>
            <a:r>
              <a:rPr lang="en-US" sz="15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cargo transforma o nome em símbolo de pessoa, não de função.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228600" y="4892040"/>
            <a:ext cx="8686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Simbologia à Infraestrutura  |  Gabriel Lucas Scardini Barros  |  16° EnGITEC 2026</a:t>
            </a:r>
            <a:endParaRPr lang="en-US" sz="75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80" y="1733813"/>
            <a:ext cx="3509920" cy="22930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1F5FAD"/>
          </a:solidFill>
          <a:ln w="12700">
            <a:solidFill>
              <a:srgbClr val="1F5FAD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228600" y="228600"/>
            <a:ext cx="8686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espaço diz uma coisa. O comportamento diz outra.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228600" y="960120"/>
            <a:ext cx="4114800" cy="3474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411480" y="1097280"/>
            <a:ext cx="3749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F5F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que foi planejado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411480" y="1554480"/>
            <a:ext cx="374904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Mesa elevada.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Poucos ocupantes.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Hierarquia clara.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Autoridade visual incontestável.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4617720" y="960120"/>
            <a:ext cx="4114800" cy="3474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800600" y="1097280"/>
            <a:ext cx="3749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07B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que acontece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4800600" y="1554480"/>
            <a:ext cx="374904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Espaço congestionado.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Parlamentares que não são da mesa, ali parados.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Negociações em público.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espaço contrariado pelo comportamento.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228600" y="4892040"/>
            <a:ext cx="8686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Simbologia à Infraestrutura  |  Gabriel Lucas Scardini Barros  |  16° EnGITEC 2026</a:t>
            </a:r>
            <a:endParaRPr lang="en-US" sz="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1F5FAD"/>
          </a:solidFill>
          <a:ln w="12700">
            <a:solidFill>
              <a:srgbClr val="1F5FAD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228600" y="228600"/>
            <a:ext cx="8686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galeria: povo </a:t>
            </a:r>
            <a:r>
              <a:rPr lang="en-US" sz="2200" b="1" dirty="0" err="1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</a:t>
            </a:r>
            <a:r>
              <a:rPr lang="en-US" sz="22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200" b="1" dirty="0" err="1" smtClean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cima</a:t>
            </a:r>
            <a:r>
              <a:rPr lang="en-US" sz="22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</a:t>
            </a:r>
            <a:r>
              <a:rPr lang="en-US" sz="2200" b="1" dirty="0" smtClean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22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mas com voz?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228600" y="960120"/>
            <a:ext cx="4114800" cy="3474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411480" y="1097280"/>
            <a:ext cx="3749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F5F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 separação (vidro)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411480" y="1554480"/>
            <a:ext cx="374904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Processo protegido.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Menos pressão direta.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Mas: povo do lado de fora, literalmente.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4617720" y="960120"/>
            <a:ext cx="4114800" cy="3474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800600" y="1097280"/>
            <a:ext cx="3749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 err="1">
                <a:solidFill>
                  <a:srgbClr val="E07B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Sem</a:t>
            </a:r>
            <a:r>
              <a:rPr lang="en-US" sz="1300" b="1" dirty="0">
                <a:solidFill>
                  <a:srgbClr val="E07B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b="1" dirty="0" err="1" smtClean="0">
                <a:solidFill>
                  <a:srgbClr val="E07B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separação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4800600" y="1554480"/>
            <a:ext cx="374904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Pressão chega direta.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parlamentar sente.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Democracia mais viva </a:t>
            </a:r>
            <a:r>
              <a:rPr lang="en-US" sz="13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 err="1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</a:t>
            </a:r>
            <a:r>
              <a:rPr lang="en-US" sz="13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3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mais vulnerável.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228600" y="4892040"/>
            <a:ext cx="8686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Simbologia à Infraestrutura  |  Gabriel Lucas Scardini Barros  |  16° EnGITEC 2026</a:t>
            </a:r>
            <a:endParaRPr lang="en-US" sz="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E07B00"/>
          </a:solidFill>
          <a:ln w="12700">
            <a:solidFill>
              <a:srgbClr val="E07B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40080" y="1097280"/>
            <a:ext cx="7863840" cy="2560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26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“Nós moldamos nossos edifícios e depois nossos edifícios nos moldam.”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640080" y="3840480"/>
            <a:ext cx="78638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i="1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Winston Churchill — após o bombardeio da Câmara dos Comuns, 1943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228600" y="4892040"/>
            <a:ext cx="8686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Simbologia à Infraestrutura  |  Gabriel Lucas Scardini Barros  |  16° EnGITEC 2026</a:t>
            </a:r>
            <a:endParaRPr lang="en-US" sz="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1F5FAD"/>
          </a:solidFill>
          <a:ln w="12700">
            <a:solidFill>
              <a:srgbClr val="1F5FAD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228600" y="228600"/>
            <a:ext cx="49377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pt-BR" sz="22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parlamento que abraçou suas raízes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228600" y="1005840"/>
            <a:ext cx="4116377" cy="36103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spcAft>
                <a:spcPts val="800"/>
              </a:spcAft>
            </a:pPr>
            <a:r>
              <a:rPr lang="pt-BR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novo parlamento do Zimbábue, inaugurado em 2024, foi construído fora da capital </a:t>
            </a:r>
            <a:r>
              <a:rPr lang="pt-BR" sz="15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 </a:t>
            </a:r>
            <a:r>
              <a:rPr lang="pt-BR" sz="1500" dirty="0" err="1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Mt</a:t>
            </a:r>
            <a:r>
              <a:rPr lang="pt-BR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</a:t>
            </a:r>
            <a:r>
              <a:rPr lang="pt-BR" sz="1500" dirty="0" err="1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Hampden</a:t>
            </a:r>
            <a:r>
              <a:rPr lang="pt-BR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 </a:t>
            </a:r>
            <a:endParaRPr lang="pt-BR" sz="1500" dirty="0" smtClean="0">
              <a:solidFill>
                <a:srgbClr val="444444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>
              <a:spcAft>
                <a:spcPts val="800"/>
              </a:spcAft>
            </a:pPr>
            <a:endParaRPr lang="pt-BR" sz="1500" dirty="0">
              <a:solidFill>
                <a:srgbClr val="444444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>
              <a:spcAft>
                <a:spcPts val="800"/>
              </a:spcAft>
            </a:pPr>
            <a:r>
              <a:rPr lang="pt-BR" sz="15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</a:t>
            </a:r>
            <a:r>
              <a:rPr lang="pt-BR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arquitetura incorpora elementos das aldeias tradicionais: telhados côncavos que remetem às habitações tribais, materiais locais, e um desenho que dialoga com a paisagem e a herança cultural do país. </a:t>
            </a:r>
            <a:endParaRPr lang="pt-BR" sz="1500" dirty="0" smtClean="0">
              <a:solidFill>
                <a:srgbClr val="444444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>
              <a:spcAft>
                <a:spcPts val="800"/>
              </a:spcAft>
            </a:pPr>
            <a:endParaRPr lang="pt-BR" sz="1500" dirty="0">
              <a:solidFill>
                <a:srgbClr val="444444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>
              <a:spcAft>
                <a:spcPts val="800"/>
              </a:spcAft>
            </a:pPr>
            <a:r>
              <a:rPr lang="pt-BR" sz="15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Uma </a:t>
            </a:r>
            <a:r>
              <a:rPr lang="pt-BR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declaração explícita: o poder não precisa imitar o colonizador para ser legítimo.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228600" y="4892040"/>
            <a:ext cx="8686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Simbologia à Infraestrutura  |  Gabriel Lucas Scardini Barros  |  16° EnGITEC 2026</a:t>
            </a:r>
            <a:endParaRPr lang="en-US" sz="75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584" y="1182413"/>
            <a:ext cx="4485816" cy="336436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1F5FAD"/>
          </a:solidFill>
          <a:ln w="12700">
            <a:solidFill>
              <a:srgbClr val="1F5FAD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228600" y="228600"/>
            <a:ext cx="49377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pt-BR" sz="22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parlamento que você </a:t>
            </a:r>
            <a:r>
              <a:rPr lang="pt-BR" sz="2200" b="1" dirty="0" smtClean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pode chegar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228600" y="1005840"/>
            <a:ext cx="4116377" cy="36103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spcAft>
                <a:spcPts val="800"/>
              </a:spcAft>
            </a:pPr>
            <a:endParaRPr lang="pt-BR" sz="1500" dirty="0" smtClean="0">
              <a:solidFill>
                <a:srgbClr val="444444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>
              <a:spcAft>
                <a:spcPts val="800"/>
              </a:spcAft>
            </a:pPr>
            <a:endParaRPr lang="pt-BR" sz="1500" dirty="0" smtClean="0">
              <a:solidFill>
                <a:srgbClr val="444444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>
              <a:spcAft>
                <a:spcPts val="800"/>
              </a:spcAft>
            </a:pPr>
            <a:r>
              <a:rPr lang="pt-BR" sz="15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</a:t>
            </a:r>
            <a:r>
              <a:rPr lang="pt-BR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Parlamento da Austrália, em Canberra, foi construído dentro de uma colina </a:t>
            </a:r>
            <a:r>
              <a:rPr lang="pt-BR" sz="15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 </a:t>
            </a:r>
            <a:r>
              <a:rPr lang="pt-BR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não sobre ela. O telhado é gramado. </a:t>
            </a:r>
            <a:endParaRPr lang="pt-BR" sz="1500" dirty="0" smtClean="0">
              <a:solidFill>
                <a:srgbClr val="444444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>
              <a:spcAft>
                <a:spcPts val="800"/>
              </a:spcAft>
            </a:pPr>
            <a:endParaRPr lang="pt-BR" sz="1500" dirty="0">
              <a:solidFill>
                <a:srgbClr val="444444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>
              <a:spcAft>
                <a:spcPts val="800"/>
              </a:spcAft>
            </a:pPr>
            <a:r>
              <a:rPr lang="pt-BR" sz="15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Qualquer </a:t>
            </a:r>
            <a:r>
              <a:rPr lang="pt-BR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cidadão pode caminhar sobre o edifício. </a:t>
            </a:r>
            <a:endParaRPr lang="pt-BR" sz="1500" dirty="0" smtClean="0">
              <a:solidFill>
                <a:srgbClr val="444444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>
              <a:spcAft>
                <a:spcPts val="800"/>
              </a:spcAft>
            </a:pPr>
            <a:endParaRPr lang="pt-BR" sz="1500" dirty="0" smtClean="0">
              <a:solidFill>
                <a:srgbClr val="444444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>
              <a:spcAft>
                <a:spcPts val="800"/>
              </a:spcAft>
            </a:pPr>
            <a:endParaRPr lang="pt-BR" sz="1500" dirty="0">
              <a:solidFill>
                <a:srgbClr val="444444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>
              <a:spcAft>
                <a:spcPts val="800"/>
              </a:spcAft>
            </a:pPr>
            <a:r>
              <a:rPr lang="pt-BR" sz="15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Uma </a:t>
            </a:r>
            <a:r>
              <a:rPr lang="pt-BR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escolha deliberada: o governo deve estar no mesmo plano do povo. Literalmente sob seus pés</a:t>
            </a:r>
            <a:r>
              <a:rPr lang="pt-BR" sz="15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228600" y="4892040"/>
            <a:ext cx="8686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Simbologia à Infraestrutura  |  Gabriel Lucas Scardini Barros  |  16° EnGITEC 2026</a:t>
            </a:r>
            <a:endParaRPr lang="en-US" sz="75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987" y="1005840"/>
            <a:ext cx="2676459" cy="401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72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1F5FAD"/>
          </a:solidFill>
          <a:ln w="12700">
            <a:solidFill>
              <a:srgbClr val="1F5FAD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228600" y="228600"/>
            <a:ext cx="49377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Câmaras Municipais: a democracia mais nua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228600" y="1005840"/>
            <a:ext cx="4937760" cy="3749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Menor escala. Mesma lógica.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 err="1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Sem</a:t>
            </a: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500" dirty="0" err="1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mármore</a:t>
            </a:r>
            <a:r>
              <a:rPr lang="en-US" sz="15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Mesa diretora pode ser uma mesa de escritório.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cidadão está a metros do vereador.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Isso pode ser a democracia mais viva que existe.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 a mais vulnerável. Dependendo do dia.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228600" y="4892040"/>
            <a:ext cx="8686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Simbologia à Infraestrutura  |  Gabriel Lucas Scardini Barros  |  16° EnGITEC 2026</a:t>
            </a:r>
            <a:endParaRPr lang="en-US" sz="75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54035"/>
            <a:ext cx="4209393" cy="315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79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32320" y="164592"/>
            <a:ext cx="1828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16° EnGITEC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548640" y="1463040"/>
            <a:ext cx="80467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E07B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BLOCO 2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48640" y="1874520"/>
            <a:ext cx="804672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À infraestrutura: o plenário digital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548640" y="3429000"/>
            <a:ext cx="80467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Dados, transparência e comportamento político na era das transmissões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1F5FAD"/>
          </a:solidFill>
          <a:ln w="12700">
            <a:solidFill>
              <a:srgbClr val="1F5FAD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228600" y="228600"/>
            <a:ext cx="49377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Março de 2020 — caos organizado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228600" y="1005840"/>
            <a:ext cx="4937760" cy="3749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Última sessão presencial antes da pandemia.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Resolução aprovada de afogadilho. Por precaução. Por instinto.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 semana seguinte: Secretarias de Serviços Legislativos,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Parlamentar, TI e Comunicação Social numa sala.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Pergunta sem resposta prévia: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"O que é um plenário sem espaço físico?"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228600" y="4892040"/>
            <a:ext cx="8686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Simbologia à Infraestrutura  |  Gabriel Lucas Scardini Barros  |  16° EnGITEC 2026</a:t>
            </a:r>
            <a:endParaRPr lang="en-US" sz="75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089" y="1267547"/>
            <a:ext cx="3857354" cy="25705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1F5FAD"/>
          </a:solidFill>
          <a:ln w="12700">
            <a:solidFill>
              <a:srgbClr val="1F5FAD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228600" y="228600"/>
            <a:ext cx="4937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Quem sou eu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228600" y="960120"/>
            <a:ext cx="4937760" cy="3840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7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Gabriel Lucas Scardini Barros
</a:t>
            </a:r>
            <a:r>
              <a:rPr lang="en-US" sz="14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Consultor Legislativo — ALMT
Newsletter  </a:t>
            </a:r>
            <a:r>
              <a:rPr lang="en-US" sz="1400" b="1" dirty="0">
                <a:solidFill>
                  <a:srgbClr val="1F5F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Quinze por Dia
</a:t>
            </a:r>
            <a:r>
              <a:rPr lang="en-US" sz="120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quinzepordia.substack.com
</a:t>
            </a:r>
            <a:r>
              <a:rPr lang="en-US" sz="13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Instagram: </a:t>
            </a:r>
            <a:r>
              <a:rPr lang="en-US" sz="1300" dirty="0">
                <a:solidFill>
                  <a:srgbClr val="1F5F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@gabriel_lucas
</a:t>
            </a:r>
            <a:r>
              <a:rPr lang="en-US" sz="13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WhatsApp: </a:t>
            </a:r>
            <a:r>
              <a:rPr lang="en-US" sz="1300" dirty="0">
                <a:solidFill>
                  <a:srgbClr val="1F5F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(65) 98117-9902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5394960" y="2377440"/>
            <a:ext cx="3474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1280160" y="4407408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Leia a edição que originou esta palestra</a:t>
            </a:r>
            <a:endParaRPr lang="en-US" sz="10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97" y="964588"/>
            <a:ext cx="4925349" cy="328290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5" y="3701668"/>
            <a:ext cx="1045720" cy="10457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1F5FAD"/>
          </a:solidFill>
          <a:ln w="12700">
            <a:solidFill>
              <a:srgbClr val="1F5FAD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228600" y="228600"/>
            <a:ext cx="8686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SDR — Sistema de Deliberação Remota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228600" y="1051560"/>
            <a:ext cx="3474720" cy="640080"/>
          </a:xfrm>
          <a:prstGeom prst="rect">
            <a:avLst/>
          </a:prstGeom>
          <a:solidFill>
            <a:srgbClr val="DDE3EE"/>
          </a:solidFill>
          <a:ln w="12700">
            <a:solidFill>
              <a:srgbClr val="B0BDD6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20040" y="1188720"/>
            <a:ext cx="32918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Sessão plenária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3840480" y="1188720"/>
            <a:ext cx="4572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E07B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1800" dirty="0"/>
          </a:p>
        </p:txBody>
      </p:sp>
      <p:sp>
        <p:nvSpPr>
          <p:cNvPr id="7" name="Shape 5"/>
          <p:cNvSpPr/>
          <p:nvPr/>
        </p:nvSpPr>
        <p:spPr>
          <a:xfrm>
            <a:off x="4434840" y="1051560"/>
            <a:ext cx="4389120" cy="640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526280" y="1188720"/>
            <a:ext cx="4206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 smtClean="0">
                <a:solidFill>
                  <a:srgbClr val="1F5F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Zoom/YouTube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228600" y="1892808"/>
            <a:ext cx="3474720" cy="640080"/>
          </a:xfrm>
          <a:prstGeom prst="rect">
            <a:avLst/>
          </a:prstGeom>
          <a:solidFill>
            <a:srgbClr val="DDE3EE"/>
          </a:solidFill>
          <a:ln w="12700">
            <a:solidFill>
              <a:srgbClr val="B0BDD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20040" y="2029968"/>
            <a:ext cx="32918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Galeria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3840480" y="2029968"/>
            <a:ext cx="4572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E07B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1800" dirty="0"/>
          </a:p>
        </p:txBody>
      </p:sp>
      <p:sp>
        <p:nvSpPr>
          <p:cNvPr id="12" name="Shape 10"/>
          <p:cNvSpPr/>
          <p:nvPr/>
        </p:nvSpPr>
        <p:spPr>
          <a:xfrm>
            <a:off x="4434840" y="1892808"/>
            <a:ext cx="4389120" cy="640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526280" y="2029968"/>
            <a:ext cx="4206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F5F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Comentários e reações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228600" y="2734056"/>
            <a:ext cx="3474720" cy="640080"/>
          </a:xfrm>
          <a:prstGeom prst="rect">
            <a:avLst/>
          </a:prstGeom>
          <a:solidFill>
            <a:srgbClr val="DDE3EE"/>
          </a:solidFill>
          <a:ln w="12700">
            <a:solidFill>
              <a:srgbClr val="B0BDD6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320040" y="2871216"/>
            <a:ext cx="32918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Microfone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3840480" y="2871216"/>
            <a:ext cx="4572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E07B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1800" dirty="0"/>
          </a:p>
        </p:txBody>
      </p:sp>
      <p:sp>
        <p:nvSpPr>
          <p:cNvPr id="17" name="Shape 15"/>
          <p:cNvSpPr/>
          <p:nvPr/>
        </p:nvSpPr>
        <p:spPr>
          <a:xfrm>
            <a:off x="4434840" y="2734056"/>
            <a:ext cx="4389120" cy="640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4526280" y="2871216"/>
            <a:ext cx="4206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F5F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Botão de unmute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228600" y="3575304"/>
            <a:ext cx="3474720" cy="640080"/>
          </a:xfrm>
          <a:prstGeom prst="rect">
            <a:avLst/>
          </a:prstGeom>
          <a:solidFill>
            <a:srgbClr val="DDE3EE"/>
          </a:solidFill>
          <a:ln w="12700">
            <a:solidFill>
              <a:srgbClr val="B0BDD6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320040" y="3712464"/>
            <a:ext cx="32918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Votação presencial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3840480" y="3712464"/>
            <a:ext cx="45720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E07B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1800" dirty="0"/>
          </a:p>
        </p:txBody>
      </p:sp>
      <p:sp>
        <p:nvSpPr>
          <p:cNvPr id="22" name="Shape 20"/>
          <p:cNvSpPr/>
          <p:nvPr/>
        </p:nvSpPr>
        <p:spPr>
          <a:xfrm>
            <a:off x="4434840" y="3575304"/>
            <a:ext cx="4389120" cy="64008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4526280" y="3712464"/>
            <a:ext cx="4206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F5F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Tablet (ainda hoje, para vetos)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228600" y="4892040"/>
            <a:ext cx="8686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Simbologia à Infraestrutura  |  Gabriel Lucas Scardini Barros  |  16° EnGITEC 2026</a:t>
            </a:r>
            <a:endParaRPr lang="en-US" sz="75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E07B00"/>
          </a:solidFill>
          <a:ln w="12700">
            <a:solidFill>
              <a:srgbClr val="E07B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40080" y="1097280"/>
            <a:ext cx="7863840" cy="2560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26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“O plenário virou um estúdio de TV. A tribuna virou palco. Cada votação é um conteúdo.”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228600" y="4892040"/>
            <a:ext cx="8686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Simbologia à Infraestrutura  |  Gabriel Lucas Scardini Barros  |  16° EnGITEC 2026</a:t>
            </a:r>
            <a:endParaRPr lang="en-US" sz="7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E07B00"/>
          </a:solidFill>
          <a:ln w="12700">
            <a:solidFill>
              <a:srgbClr val="E07B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228600" y="228600"/>
            <a:ext cx="49377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biombo de Sergipe: quando a câmera muda o espaço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228600" y="1005840"/>
            <a:ext cx="4937760" cy="3749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Problema: parlamentares atrás da tribuna gesticulando,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aparecendo no enquadramento.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Os "papagaios de pirata".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Solução: um biombo permanente atrás da tribuna.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câmera criou um comportamento.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comportamento criou um problema.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problema gerou uma solução arquitetônica.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tecnologia mudou o espaço físico.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228600" y="4892040"/>
            <a:ext cx="8686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Simbologia à Infraestrutura  |  Gabriel Lucas Scardini Barros  |  16° EnGITEC 2026</a:t>
            </a:r>
            <a:endParaRPr lang="en-US" sz="75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60" y="1778351"/>
            <a:ext cx="4466540" cy="297653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1F5FAD"/>
          </a:solidFill>
          <a:ln w="12700">
            <a:solidFill>
              <a:srgbClr val="1F5FAD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228600" y="228600"/>
            <a:ext cx="8686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galeria ficou infinita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228600" y="960120"/>
            <a:ext cx="4114800" cy="219456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320040" y="1051560"/>
            <a:ext cx="3931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ANTES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320040" y="1417320"/>
            <a:ext cx="393192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Espaço físico limitado.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Número finito de pessoas.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 ou sem separação: um lugar.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4617720" y="960120"/>
            <a:ext cx="4114800" cy="219456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709160" y="1051560"/>
            <a:ext cx="3931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300" dirty="0">
                <a:solidFill>
                  <a:srgbClr val="1F5F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HOJE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4709160" y="1417320"/>
            <a:ext cx="393192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Qualquer pessoa. Qualquer lugar.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YouTube, site da casa, celular no ônibus.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Sem </a:t>
            </a:r>
            <a:r>
              <a:rPr lang="en-US" sz="1400" dirty="0" err="1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barreira</a:t>
            </a:r>
            <a:r>
              <a:rPr lang="en-US" sz="14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nenhuma</a:t>
            </a:r>
            <a:r>
              <a:rPr lang="en-US" sz="14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mas </a:t>
            </a:r>
            <a:r>
              <a:rPr lang="en-US" sz="1400" dirty="0" err="1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sem</a:t>
            </a:r>
            <a:r>
              <a:rPr lang="en-US" sz="14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 </a:t>
            </a:r>
            <a:r>
              <a:rPr lang="en-US" sz="1400" dirty="0" err="1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contato</a:t>
            </a:r>
            <a:r>
              <a:rPr lang="en-US" sz="14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 err="1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humano</a:t>
            </a:r>
            <a:r>
              <a:rPr lang="en-US" sz="14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228600" y="3383280"/>
            <a:ext cx="8686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 i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Mudou o tamanho da galeria. Não necessariamente quem tem voz.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228600" y="3886200"/>
            <a:ext cx="86868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botão de unmute ainda está com quem controla a sessão.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228600" y="4892040"/>
            <a:ext cx="8686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Simbologia à Infraestrutura  |  Gabriel Lucas Scardini Barros  |  16° EnGITEC 2026</a:t>
            </a:r>
            <a:endParaRPr lang="en-US" sz="75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1F5FAD"/>
          </a:solidFill>
          <a:ln w="12700">
            <a:solidFill>
              <a:srgbClr val="1F5FAD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228600" y="228600"/>
            <a:ext cx="8686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sussurro que a câmera não vê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228600" y="1005840"/>
            <a:ext cx="8686800" cy="3749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plenário sempre teve sua acústica informal: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sussurros que decidiam votações antes da votação começar.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Agora esse sussurro é digital.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 instantâneo. É invisível para as câmeras.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WhatsApp, Instagram, pressão em tempo </a:t>
            </a:r>
            <a:r>
              <a:rPr lang="en-US" sz="15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real,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enquanto o discurso acontece na tribuna.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espaço físico não mudou.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comportamento político dentro dele, sim.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228600" y="4892040"/>
            <a:ext cx="8686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Simbologia à Infraestrutura  |  Gabriel Lucas Scardini Barros  |  16° EnGITEC 2026</a:t>
            </a:r>
            <a:endParaRPr lang="en-US" sz="75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E07B00"/>
          </a:solidFill>
          <a:ln w="12700">
            <a:solidFill>
              <a:srgbClr val="E07B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40080" y="1097280"/>
            <a:ext cx="7863840" cy="2560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26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“Decidir se o cidadão pode comentar numa transmissão ao vivo é uma decisão técnica. Mas também é uma decisão sobre quem tem voz no processo democrático.”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228600" y="4892040"/>
            <a:ext cx="8686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Simbologia à Infraestrutura  |  Gabriel Lucas Scardini Barros  |  16° EnGITEC 2026</a:t>
            </a:r>
            <a:endParaRPr lang="en-US" sz="75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32320" y="164592"/>
            <a:ext cx="1828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16° EnGITEC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548640" y="1463040"/>
            <a:ext cx="80467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E07B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BLOCO 3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48640" y="1874520"/>
            <a:ext cx="804672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Democracia em construção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548640" y="3429000"/>
            <a:ext cx="80467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Como o design dos parlamentos pode abraçar o cidadão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436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E07B00"/>
          </a:solidFill>
          <a:ln w="12700">
            <a:solidFill>
              <a:srgbClr val="E07B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40080" y="1097280"/>
            <a:ext cx="7863840" cy="2560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26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“A modernização está aproximando ou afastando o parlamento do cidadão?”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228600" y="4892040"/>
            <a:ext cx="8686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Simbologia à Infraestrutura  |  Gabriel Lucas Scardini Barros  |  16° EnGITEC 2026</a:t>
            </a:r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35646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1F5FAD"/>
          </a:solidFill>
          <a:ln w="12700">
            <a:solidFill>
              <a:srgbClr val="1F5FAD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228600" y="228600"/>
            <a:ext cx="8686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tecnologia não é </a:t>
            </a:r>
            <a:r>
              <a:rPr lang="en-US" sz="2200" b="1" dirty="0" err="1" smtClean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neutra</a:t>
            </a:r>
            <a:r>
              <a:rPr lang="en-US" sz="2200" b="1" dirty="0" smtClean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22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ela amplifica escolhas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228600" y="960120"/>
            <a:ext cx="4114800" cy="3474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411480" y="1097280"/>
            <a:ext cx="3749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F5F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Pode incluir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411480" y="1554480"/>
            <a:ext cx="374904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pt-BR" sz="13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Transmissão ao vivo abre o plenário para milhões.</a:t>
            </a:r>
            <a:endParaRPr lang="pt-BR" sz="1300" dirty="0" smtClean="0"/>
          </a:p>
          <a:p>
            <a:pPr marL="0" indent="0">
              <a:buNone/>
            </a:pPr>
            <a:endParaRPr lang="pt-BR" sz="1300" dirty="0" smtClean="0"/>
          </a:p>
          <a:p>
            <a:pPr marL="0" indent="0">
              <a:buNone/>
            </a:pPr>
            <a:r>
              <a:rPr lang="pt-BR" sz="13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Deliberação remota inclui quem nunca conseguiu chegar até o parlamento.</a:t>
            </a:r>
          </a:p>
          <a:p>
            <a:pPr marL="0" indent="0">
              <a:buNone/>
            </a:pPr>
            <a:endParaRPr lang="pt-BR" sz="1300" dirty="0" smtClean="0">
              <a:solidFill>
                <a:srgbClr val="444444"/>
              </a:solidFill>
              <a:latin typeface="Calibri" pitchFamily="34" charset="0"/>
              <a:cs typeface="Calibri" pitchFamily="34" charset="-120"/>
            </a:endParaRPr>
          </a:p>
          <a:p>
            <a:pPr marL="0" indent="0">
              <a:buNone/>
            </a:pPr>
            <a:r>
              <a:rPr lang="pt-BR" sz="1300" dirty="0" smtClean="0">
                <a:solidFill>
                  <a:srgbClr val="444444"/>
                </a:solidFill>
                <a:latin typeface="Calibri" pitchFamily="34" charset="0"/>
                <a:cs typeface="Calibri" pitchFamily="34" charset="-120"/>
              </a:rPr>
              <a:t>Construção de métodos dinâmicos de participação popular. </a:t>
            </a:r>
            <a:endParaRPr lang="pt-BR" sz="1300" dirty="0"/>
          </a:p>
        </p:txBody>
      </p:sp>
      <p:sp>
        <p:nvSpPr>
          <p:cNvPr id="7" name="Shape 5"/>
          <p:cNvSpPr/>
          <p:nvPr/>
        </p:nvSpPr>
        <p:spPr>
          <a:xfrm>
            <a:off x="4617720" y="960120"/>
            <a:ext cx="4114800" cy="3474720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4800600" y="1097280"/>
            <a:ext cx="3749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07B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Pode excluir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4800600" y="1554480"/>
            <a:ext cx="374904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pt-BR" sz="13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Vitrine para o algoritmo, sem participação real.</a:t>
            </a:r>
            <a:endParaRPr lang="pt-BR" sz="1300" dirty="0" smtClean="0"/>
          </a:p>
          <a:p>
            <a:pPr marL="0" indent="0">
              <a:buNone/>
            </a:pPr>
            <a:endParaRPr lang="pt-BR" sz="1300" dirty="0" smtClean="0"/>
          </a:p>
          <a:p>
            <a:pPr marL="0" indent="0">
              <a:buNone/>
            </a:pPr>
            <a:r>
              <a:rPr lang="pt-BR" sz="13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Exclui quem não tem internet de qualidade.</a:t>
            </a:r>
            <a:endParaRPr lang="pt-BR" sz="1300" dirty="0" smtClean="0"/>
          </a:p>
          <a:p>
            <a:pPr marL="0" indent="0">
              <a:buNone/>
            </a:pPr>
            <a:endParaRPr lang="pt-BR" sz="1300" dirty="0" smtClean="0"/>
          </a:p>
          <a:p>
            <a:pPr marL="0" indent="0">
              <a:buNone/>
            </a:pPr>
            <a:r>
              <a:rPr lang="pt-BR" sz="13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Ausência de contato físico.</a:t>
            </a:r>
            <a:endParaRPr lang="pt-BR" sz="1300" dirty="0"/>
          </a:p>
        </p:txBody>
      </p:sp>
      <p:sp>
        <p:nvSpPr>
          <p:cNvPr id="10" name="Text 8"/>
          <p:cNvSpPr/>
          <p:nvPr/>
        </p:nvSpPr>
        <p:spPr>
          <a:xfrm>
            <a:off x="228600" y="4892040"/>
            <a:ext cx="8686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Simbologia à Infraestrutura  |  Gabriel Lucas Scardini Barros  |  16° EnGITEC 2026</a:t>
            </a:r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74149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E07B00"/>
          </a:solidFill>
          <a:ln w="12700">
            <a:solidFill>
              <a:srgbClr val="E07B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40080" y="365760"/>
            <a:ext cx="82296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Para quem é esse espaço?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640080" y="1143000"/>
            <a:ext cx="822960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40080" y="1143000"/>
            <a:ext cx="64008" cy="713232"/>
          </a:xfrm>
          <a:prstGeom prst="rect">
            <a:avLst/>
          </a:prstGeom>
          <a:solidFill>
            <a:srgbClr val="E07B00"/>
          </a:solidFill>
          <a:ln w="12700">
            <a:solidFill>
              <a:srgbClr val="E07B0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68680" y="1307592"/>
            <a:ext cx="7863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sistema que você implementa facilita ou dificulta a participação do cidadão?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640080" y="2011680"/>
            <a:ext cx="822960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40080" y="2011680"/>
            <a:ext cx="64008" cy="713232"/>
          </a:xfrm>
          <a:prstGeom prst="rect">
            <a:avLst/>
          </a:prstGeom>
          <a:solidFill>
            <a:srgbClr val="E07B00"/>
          </a:solidFill>
          <a:ln w="12700">
            <a:solidFill>
              <a:srgbClr val="E07B0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868680" y="2176272"/>
            <a:ext cx="7863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transmissão que você opera aproxima ou só expõe?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640080" y="2880360"/>
            <a:ext cx="822960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640080" y="2880360"/>
            <a:ext cx="64008" cy="713232"/>
          </a:xfrm>
          <a:prstGeom prst="rect">
            <a:avLst/>
          </a:prstGeom>
          <a:solidFill>
            <a:srgbClr val="E07B00"/>
          </a:solidFill>
          <a:ln w="12700">
            <a:solidFill>
              <a:srgbClr val="E07B0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868680" y="3044952"/>
            <a:ext cx="7863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plataforma que você escolhe inclui quem tem menos acesso?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640080" y="3749040"/>
            <a:ext cx="8229600" cy="713232"/>
          </a:xfrm>
          <a:prstGeom prst="rect">
            <a:avLst/>
          </a:prstGeom>
          <a:solidFill>
            <a:srgbClr val="FFFFFF"/>
          </a:solidFill>
          <a:ln w="12700">
            <a:solidFill>
              <a:srgbClr val="D0D8EA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640080" y="3749040"/>
            <a:ext cx="64008" cy="713232"/>
          </a:xfrm>
          <a:prstGeom prst="rect">
            <a:avLst/>
          </a:prstGeom>
          <a:solidFill>
            <a:srgbClr val="E07B00"/>
          </a:solidFill>
          <a:ln w="12700">
            <a:solidFill>
              <a:srgbClr val="E07B0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868680" y="3913632"/>
            <a:ext cx="78638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chat fica aberto ou fechado? Quem decide </a:t>
            </a:r>
            <a:r>
              <a:rPr lang="en-US" sz="14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4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 por quê?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228600" y="4892040"/>
            <a:ext cx="8686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Simbologia à Infraestrutura  |  Gabriel Lucas Scardini Barros  |  16° EnGITEC 2026</a:t>
            </a:r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23994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E07B00"/>
          </a:solidFill>
          <a:ln w="12700">
            <a:solidFill>
              <a:srgbClr val="E07B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40080" y="27432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kern="0" spc="200" dirty="0">
                <a:solidFill>
                  <a:srgbClr val="E07B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Como surgiu esta palestra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40080" y="1005840"/>
            <a:ext cx="786384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3000" b="1" dirty="0" smtClean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conversa de </a:t>
            </a:r>
            <a:r>
              <a:rPr lang="en-US" sz="3000" b="1" dirty="0" err="1" smtClean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hoje</a:t>
            </a:r>
            <a:r>
              <a:rPr lang="en-US" sz="3000" b="1" dirty="0" smtClean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30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começou como</a:t>
            </a:r>
            <a:endParaRPr lang="en-US" sz="3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uma edição da Quinze por Dia.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640080" y="2606040"/>
            <a:ext cx="68580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Uma newsletter sobre política, comunicação e</a:t>
            </a:r>
            <a:endParaRPr lang="en-US" sz="1600" dirty="0"/>
          </a:p>
          <a:p>
            <a:pPr marL="0" indent="0">
              <a:buNone/>
            </a:pPr>
            <a:r>
              <a:rPr lang="en-US" sz="1600" i="1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 coisas invisíveis que moldam o poder.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640080" y="3566160"/>
            <a:ext cx="1188720" cy="1188720"/>
          </a:xfrm>
          <a:prstGeom prst="rect">
            <a:avLst/>
          </a:prstGeom>
          <a:solidFill>
            <a:srgbClr val="DDE3EE"/>
          </a:solidFill>
          <a:ln w="12700">
            <a:solidFill>
              <a:srgbClr val="B0BDD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40080" y="3840480"/>
            <a:ext cx="11887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QR Code</a:t>
            </a:r>
            <a:endParaRPr lang="en-US" sz="900" dirty="0"/>
          </a:p>
          <a:p>
            <a:pPr marL="0" indent="0" algn="ctr">
              <a:buNone/>
            </a:pPr>
            <a:r>
              <a:rPr lang="en-US" sz="90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 original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2011680" y="3977640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5F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quinzepordia.substack.com/p/anatomia-do-plenario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228600" y="4892040"/>
            <a:ext cx="8686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Simbologia à Infraestrutura  |  Gabriel Lucas Scardini Barros  |  16° EnGITEC 2026</a:t>
            </a:r>
            <a:endParaRPr lang="en-US" sz="75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3" y="3505200"/>
            <a:ext cx="1303712" cy="130371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32320" y="164592"/>
            <a:ext cx="1828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16° EnGITEC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548640" y="1005840"/>
            <a:ext cx="804672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30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design da </a:t>
            </a:r>
            <a:r>
              <a:rPr lang="en-US" sz="3000" dirty="0" err="1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democracia</a:t>
            </a:r>
            <a:r>
              <a:rPr lang="en-US" sz="30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548640" y="2468880"/>
            <a:ext cx="804672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20000"/>
              </a:lnSpc>
              <a:buNone/>
            </a:pPr>
            <a:r>
              <a:rPr lang="en-US" sz="3000" b="1" dirty="0" err="1" smtClean="0">
                <a:solidFill>
                  <a:srgbClr val="E07B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também</a:t>
            </a:r>
            <a:r>
              <a:rPr lang="en-US" sz="3000" b="1" dirty="0" smtClean="0">
                <a:solidFill>
                  <a:srgbClr val="E07B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é </a:t>
            </a:r>
            <a:r>
              <a:rPr lang="en-US" sz="3000" b="1" dirty="0">
                <a:solidFill>
                  <a:srgbClr val="E07B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uma responsabilidade</a:t>
            </a:r>
            <a:endParaRPr lang="en-US" sz="3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E07B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 quem está nessa sala.</a:t>
            </a:r>
            <a:endParaRPr lang="en-US" sz="3000" dirty="0"/>
          </a:p>
        </p:txBody>
      </p:sp>
      <p:sp>
        <p:nvSpPr>
          <p:cNvPr id="5" name="Text 3"/>
          <p:cNvSpPr/>
          <p:nvPr/>
        </p:nvSpPr>
        <p:spPr>
          <a:xfrm>
            <a:off x="548640" y="3840480"/>
            <a:ext cx="80467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30000"/>
              </a:lnSpc>
              <a:buNone/>
            </a:pPr>
            <a:r>
              <a:rPr lang="en-US" sz="12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Zimbábue e Austrália perguntaram: para quem é esse espaço?</a:t>
            </a:r>
            <a:endParaRPr lang="en-US" sz="12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12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 responderam com concreto, com gramado, com telhados que lembram casa.</a:t>
            </a:r>
            <a:endParaRPr lang="en-US" sz="1200" dirty="0"/>
          </a:p>
          <a:p>
            <a:pPr marL="0" indent="0">
              <a:lnSpc>
                <a:spcPct val="130000"/>
              </a:lnSpc>
              <a:buNone/>
            </a:pPr>
            <a:r>
              <a:rPr lang="en-US" sz="12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Vocês respondem com código, com sistemas, com cada escolha de design.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23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32320" y="164592"/>
            <a:ext cx="1828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16° EnGITEC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548640" y="1463040"/>
            <a:ext cx="80467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E07B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FECHAMENTO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48640" y="1874520"/>
            <a:ext cx="804672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Você não é um espectador da democracia.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548640" y="3429000"/>
            <a:ext cx="80467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Você é parte da sua arquitetura.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3541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1F5FAD"/>
          </a:solidFill>
          <a:ln w="12700">
            <a:solidFill>
              <a:srgbClr val="1F5FAD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228600" y="228600"/>
            <a:ext cx="8686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próxima vez que entrar num plenário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228600" y="1005840"/>
            <a:ext cx="8686800" cy="3749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Não olhe só para o que está sendo dito.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Olhe para onde cada pessoa está sentada.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Como se movimenta. Para onde olha.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 que a câmera enquadra. O que ela corta.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Você vai estar vendo a democracia em sua forma mais concreta: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um equilíbrio entre poder e limites,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materializado em concreto, mármore, código e sinal de internet.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228600" y="4892040"/>
            <a:ext cx="8686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Simbologia à Infraestrutura  |  Gabriel Lucas Scardini Barros  |  16° EnGITEC 2026</a:t>
            </a:r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8950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80467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Obrigado.</a:t>
            </a:r>
            <a:endParaRPr lang="en-US" sz="4200" dirty="0"/>
          </a:p>
        </p:txBody>
      </p:sp>
      <p:sp>
        <p:nvSpPr>
          <p:cNvPr id="3" name="Text 1"/>
          <p:cNvSpPr/>
          <p:nvPr/>
        </p:nvSpPr>
        <p:spPr>
          <a:xfrm>
            <a:off x="548640" y="118872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Essa conversa continua toda semana na Quinze por Dia.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548640" y="1828800"/>
            <a:ext cx="2560320" cy="2743200"/>
          </a:xfrm>
          <a:prstGeom prst="rect">
            <a:avLst/>
          </a:prstGeom>
          <a:solidFill>
            <a:srgbClr val="1E3A6B"/>
          </a:solidFill>
          <a:ln w="12700">
            <a:solidFill>
              <a:srgbClr val="3A5A9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914400" y="1965960"/>
            <a:ext cx="1828800" cy="1828800"/>
          </a:xfrm>
          <a:prstGeom prst="rect">
            <a:avLst/>
          </a:prstGeom>
          <a:solidFill>
            <a:srgbClr val="2A4A8B"/>
          </a:solidFill>
          <a:ln w="12700">
            <a:solidFill>
              <a:srgbClr val="3A5A9B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14400" y="2606040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8899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QR Code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548640" y="3886200"/>
            <a:ext cx="25603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WhatsApp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548640" y="4187952"/>
            <a:ext cx="25603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AABB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(65) 98117-9902</a:t>
            </a:r>
            <a:endParaRPr lang="en-US" sz="900" dirty="0"/>
          </a:p>
        </p:txBody>
      </p:sp>
      <p:sp>
        <p:nvSpPr>
          <p:cNvPr id="9" name="Shape 7"/>
          <p:cNvSpPr/>
          <p:nvPr/>
        </p:nvSpPr>
        <p:spPr>
          <a:xfrm>
            <a:off x="3383280" y="1828800"/>
            <a:ext cx="2560320" cy="2743200"/>
          </a:xfrm>
          <a:prstGeom prst="rect">
            <a:avLst/>
          </a:prstGeom>
          <a:solidFill>
            <a:srgbClr val="1E3A6B"/>
          </a:solidFill>
          <a:ln w="12700">
            <a:solidFill>
              <a:srgbClr val="3A5A9B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3749040" y="1965960"/>
            <a:ext cx="1828800" cy="1828800"/>
          </a:xfrm>
          <a:prstGeom prst="rect">
            <a:avLst/>
          </a:prstGeom>
          <a:solidFill>
            <a:srgbClr val="2A4A8B"/>
          </a:solidFill>
          <a:ln w="12700">
            <a:solidFill>
              <a:srgbClr val="3A5A9B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749040" y="2606040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8899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QR Code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3383280" y="3886200"/>
            <a:ext cx="25603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Newsletter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3383280" y="4187952"/>
            <a:ext cx="25603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AABB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quinzepordia.substack.com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6217920" y="1828800"/>
            <a:ext cx="2560320" cy="2743200"/>
          </a:xfrm>
          <a:prstGeom prst="rect">
            <a:avLst/>
          </a:prstGeom>
          <a:solidFill>
            <a:srgbClr val="1E3A6B"/>
          </a:solidFill>
          <a:ln w="12700">
            <a:solidFill>
              <a:srgbClr val="3A5A9B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583680" y="1965960"/>
            <a:ext cx="1828800" cy="1828800"/>
          </a:xfrm>
          <a:prstGeom prst="rect">
            <a:avLst/>
          </a:prstGeom>
          <a:solidFill>
            <a:srgbClr val="2A4A8B"/>
          </a:solidFill>
          <a:ln w="12700">
            <a:solidFill>
              <a:srgbClr val="3A5A9B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583680" y="2606040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dirty="0">
                <a:solidFill>
                  <a:srgbClr val="8899B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QR Code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6217920" y="3886200"/>
            <a:ext cx="25603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 original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6217920" y="4187952"/>
            <a:ext cx="25603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AABB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edição que originou esta palestra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548640" y="4800600"/>
            <a:ext cx="80467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dirty="0">
                <a:solidFill>
                  <a:srgbClr val="6688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Gabriel Lucas Scardini Barros  |  @gabriel_lucas  |  @quinzepordia</a:t>
            </a:r>
            <a:endParaRPr lang="en-US" sz="900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740" y="1965960"/>
            <a:ext cx="1856232" cy="185623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1965960"/>
            <a:ext cx="1828800" cy="18288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65959"/>
            <a:ext cx="1904769" cy="1837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32320" y="164592"/>
            <a:ext cx="1828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16° EnGITEC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548640" y="1463040"/>
            <a:ext cx="80467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E07B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ABERTURA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48640" y="1874520"/>
            <a:ext cx="804672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Eu sei como é estar num estádio com a torcida toda contra você.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548640" y="3429000"/>
            <a:ext cx="80467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Não como atleta. Como servidor público.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1F5FAD"/>
          </a:solidFill>
          <a:ln w="12700">
            <a:solidFill>
              <a:srgbClr val="1F5FAD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228600" y="228600"/>
            <a:ext cx="49377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PEC do Teto de Gastos — ALMT, 2017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228600" y="1005840"/>
            <a:ext cx="4937760" cy="3749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Galeria lotada. Não a favor.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Gritos, protestos, pressão.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 uma pergunta que nunca tinha feito antes: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 que esse espaço é assim?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228600" y="4892040"/>
            <a:ext cx="8686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Simbologia à Infraestrutura  |  Gabriel Lucas Scardini Barros  |  16° EnGITEC 2026</a:t>
            </a:r>
            <a:endParaRPr lang="en-US" sz="75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875" y="1295399"/>
            <a:ext cx="4368525" cy="26566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E07B00"/>
          </a:solidFill>
          <a:ln w="12700">
            <a:solidFill>
              <a:srgbClr val="E07B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640080" y="1097280"/>
            <a:ext cx="7863840" cy="2560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26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“Todo espaço legislativo está dizendo </a:t>
            </a:r>
            <a:r>
              <a:rPr lang="en-US" sz="2600" b="1" dirty="0" err="1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algo</a:t>
            </a:r>
            <a:r>
              <a:rPr lang="en-US" sz="2600" b="1" dirty="0" smtClean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.”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228600" y="4892040"/>
            <a:ext cx="8686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Simbologia à Infraestrutura  |  Gabriel Lucas Scardini Barros  |  16° EnGITEC 2026</a:t>
            </a:r>
            <a:endParaRPr lang="en-US" sz="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1F5FAD"/>
          </a:solidFill>
          <a:ln w="12700">
            <a:solidFill>
              <a:srgbClr val="1F5FAD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228600" y="274320"/>
            <a:ext cx="86868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Uma palavra. Uma promessa.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228600" y="1097280"/>
            <a:ext cx="49377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5200" b="1" dirty="0">
                <a:solidFill>
                  <a:srgbClr val="1F5F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PLENÁRIO</a:t>
            </a:r>
            <a:endParaRPr lang="en-US" sz="5200" dirty="0"/>
          </a:p>
        </p:txBody>
      </p:sp>
      <p:sp>
        <p:nvSpPr>
          <p:cNvPr id="5" name="Text 3"/>
          <p:cNvSpPr/>
          <p:nvPr/>
        </p:nvSpPr>
        <p:spPr>
          <a:xfrm>
            <a:off x="228600" y="2011680"/>
            <a:ext cx="49377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i="1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 latim plenum</a:t>
            </a:r>
            <a:endParaRPr lang="en-US" sz="1800" dirty="0"/>
          </a:p>
          <a:p>
            <a:pPr marL="0" indent="0">
              <a:buNone/>
            </a:pPr>
            <a:r>
              <a:rPr lang="en-US" sz="1800" i="1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Pleno. Cheio. Completo.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228600" y="2971800"/>
            <a:ext cx="49377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Um espaço que só existe de verdade</a:t>
            </a:r>
            <a:endParaRPr lang="en-US" sz="1500" dirty="0"/>
          </a:p>
          <a:p>
            <a:pPr marL="0" indent="0"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quando está cheio de pessoas.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228600" y="4892040"/>
            <a:ext cx="8686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Simbologia à Infraestrutura  |  Gabriel Lucas Scardini Barros  |  16° EnGITEC 2026</a:t>
            </a:r>
            <a:endParaRPr lang="en-US" sz="75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644" y="1097280"/>
            <a:ext cx="5014732" cy="30514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32320" y="164592"/>
            <a:ext cx="1828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16° EnGITEC</a:t>
            </a:r>
            <a:endParaRPr lang="en-US" sz="900" dirty="0"/>
          </a:p>
        </p:txBody>
      </p:sp>
      <p:sp>
        <p:nvSpPr>
          <p:cNvPr id="3" name="Text 1"/>
          <p:cNvSpPr/>
          <p:nvPr/>
        </p:nvSpPr>
        <p:spPr>
          <a:xfrm>
            <a:off x="548640" y="1463040"/>
            <a:ext cx="80467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E07B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BLOCO 1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48640" y="1874520"/>
            <a:ext cx="804672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geografia invisível do poder</a:t>
            </a:r>
            <a:endParaRPr lang="en-US" sz="3600" dirty="0"/>
          </a:p>
        </p:txBody>
      </p:sp>
      <p:sp>
        <p:nvSpPr>
          <p:cNvPr id="5" name="Text 3"/>
          <p:cNvSpPr/>
          <p:nvPr/>
        </p:nvSpPr>
        <p:spPr>
          <a:xfrm>
            <a:off x="548640" y="3429000"/>
            <a:ext cx="80467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simbologia: como o espaço molda o comportamento político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73152" cy="5143500"/>
          </a:xfrm>
          <a:prstGeom prst="rect">
            <a:avLst/>
          </a:prstGeom>
          <a:solidFill>
            <a:srgbClr val="1F5FAD"/>
          </a:solidFill>
          <a:ln w="12700">
            <a:solidFill>
              <a:srgbClr val="1F5FAD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228600" y="228600"/>
            <a:ext cx="49377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direita e a esquerda nasceram de cadeiras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228600" y="1005840"/>
            <a:ext cx="4937760" cy="3749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Revolução Francesa, 1789.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Apoiadores do rei → sentavam à direita do presidente.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Revolucionários → sentavam à esquerda.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230 anos depois, essa geografia ainda organiza parlamentos no mundo inteiro.</a:t>
            </a:r>
            <a:endParaRPr lang="en-US" sz="150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500" dirty="0" err="1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</a:t>
            </a:r>
            <a:r>
              <a:rPr lang="en-US" sz="15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algumas casas, quando um parlamentar muda de </a:t>
            </a:r>
            <a:r>
              <a:rPr lang="en-US" sz="1500" dirty="0" err="1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posição</a:t>
            </a: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500" dirty="0" err="1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política</a:t>
            </a:r>
            <a:r>
              <a:rPr lang="en-US" sz="15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sz="1500" dirty="0" err="1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ele</a:t>
            </a:r>
            <a:r>
              <a:rPr lang="en-US" sz="15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500" dirty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muda fisicamente de </a:t>
            </a:r>
            <a:r>
              <a:rPr lang="en-US" sz="1500" dirty="0" err="1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lugar</a:t>
            </a:r>
            <a:r>
              <a:rPr lang="en-US" sz="15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br>
              <a:rPr lang="en-US" sz="15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15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/>
            </a:r>
            <a:br>
              <a:rPr lang="en-US" sz="15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</a:br>
            <a:r>
              <a:rPr lang="en-US" sz="15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</a:t>
            </a:r>
            <a:r>
              <a:rPr lang="pt-BR" sz="15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parlamento</a:t>
            </a:r>
            <a:r>
              <a:rPr lang="en-US" sz="15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500" dirty="0" err="1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britânico</a:t>
            </a:r>
            <a:r>
              <a:rPr lang="en-US" sz="15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o </a:t>
            </a:r>
            <a:r>
              <a:rPr lang="en-US" sz="1500" dirty="0" err="1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termo</a:t>
            </a:r>
            <a:r>
              <a:rPr lang="en-US" sz="15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pt-BR" sz="1500" b="1" i="1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crossing </a:t>
            </a:r>
            <a:r>
              <a:rPr lang="pt-BR" sz="1500" b="1" i="1" dirty="0" err="1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</a:t>
            </a:r>
            <a:r>
              <a:rPr lang="pt-BR" sz="1500" b="1" i="1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pt-BR" sz="1500" b="1" i="1" dirty="0" err="1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floor</a:t>
            </a:r>
            <a:r>
              <a:rPr lang="en-US" sz="15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é </a:t>
            </a:r>
            <a:r>
              <a:rPr lang="en-US" sz="1500" dirty="0" err="1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exatamente</a:t>
            </a:r>
            <a:r>
              <a:rPr lang="en-US" sz="15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500" dirty="0" err="1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isso</a:t>
            </a:r>
            <a:r>
              <a:rPr lang="en-US" sz="1500" dirty="0" smtClean="0">
                <a:solidFill>
                  <a:srgbClr val="44444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.</a:t>
            </a:r>
            <a:endParaRPr lang="en-US" sz="1500" dirty="0"/>
          </a:p>
        </p:txBody>
      </p:sp>
      <p:sp>
        <p:nvSpPr>
          <p:cNvPr id="5" name="Shape 3"/>
          <p:cNvSpPr/>
          <p:nvPr/>
        </p:nvSpPr>
        <p:spPr>
          <a:xfrm>
            <a:off x="5394960" y="457200"/>
            <a:ext cx="3474720" cy="4297680"/>
          </a:xfrm>
          <a:prstGeom prst="rect">
            <a:avLst/>
          </a:prstGeom>
          <a:solidFill>
            <a:srgbClr val="DDE3EE"/>
          </a:solidFill>
          <a:ln w="12700">
            <a:solidFill>
              <a:srgbClr val="B0BDD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394960" y="2377440"/>
            <a:ext cx="3474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[ inserir foto ]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228600" y="4892040"/>
            <a:ext cx="868680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 Simbologia à Infraestrutura  |  Gabriel Lucas Scardini Barros  |  16° EnGITEC 2026</a:t>
            </a:r>
            <a:endParaRPr lang="en-US" sz="75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1" y="457201"/>
            <a:ext cx="3474719" cy="429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1767</Words>
  <Application>Microsoft Office PowerPoint</Application>
  <PresentationFormat>Apresentação na tela (16:9)</PresentationFormat>
  <Paragraphs>302</Paragraphs>
  <Slides>33</Slides>
  <Notes>33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Simbologia à Infraestrutura</dc:title>
  <dc:subject>PptxGenJS Presentation</dc:subject>
  <dc:creator>Gabriel Lucas Scardini Barros</dc:creator>
  <cp:lastModifiedBy>Gabriel Lucas Scardini Barros</cp:lastModifiedBy>
  <cp:revision>18</cp:revision>
  <dcterms:created xsi:type="dcterms:W3CDTF">2026-05-16T12:34:57Z</dcterms:created>
  <dcterms:modified xsi:type="dcterms:W3CDTF">2026-05-20T12:06:39Z</dcterms:modified>
</cp:coreProperties>
</file>